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1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F8CD2-4004-4794-A711-5F482E6283B8}" type="datetimeFigureOut">
              <a:rPr lang="en-US" smtClean="0"/>
              <a:pPr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8DA5B-30AB-4E37-B223-5A94AFD663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9154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Arial Black" pitchFamily="34" charset="0"/>
              </a:rPr>
              <a:t>SINSONTLEDING</a:t>
            </a:r>
            <a:endParaRPr lang="en-US" dirty="0" smtClean="0">
              <a:latin typeface="Arial Black" pitchFamily="34" charset="0"/>
            </a:endParaRPr>
          </a:p>
          <a:p>
            <a:r>
              <a:rPr lang="en-US" dirty="0" err="1" smtClean="0">
                <a:latin typeface="Arial Black" pitchFamily="34" charset="0"/>
              </a:rPr>
              <a:t>ENKELVOUDIGE</a:t>
            </a:r>
            <a:r>
              <a:rPr lang="en-US" dirty="0" smtClean="0">
                <a:latin typeface="Arial Black" pitchFamily="34" charset="0"/>
              </a:rPr>
              <a:t> SIN</a:t>
            </a:r>
          </a:p>
          <a:p>
            <a:endParaRPr lang="en-US" dirty="0">
              <a:latin typeface="Arial Black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            </a:t>
            </a:r>
            <a:r>
              <a:rPr lang="en-US" dirty="0" smtClean="0">
                <a:latin typeface="Arial Narrow" pitchFamily="34" charset="0"/>
              </a:rPr>
              <a:t>Die </a:t>
            </a:r>
            <a:r>
              <a:rPr lang="en-US" dirty="0" err="1" smtClean="0"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skop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bal  hard in die </a:t>
            </a:r>
            <a:r>
              <a:rPr lang="en-US" dirty="0" err="1" smtClean="0">
                <a:latin typeface="Arial Narrow" pitchFamily="34" charset="0"/>
              </a:rPr>
              <a:t>tuin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endParaRPr lang="en-US" dirty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Arial Black" pitchFamily="34" charset="0"/>
              </a:rPr>
              <a:t>G</a:t>
            </a:r>
            <a:r>
              <a:rPr lang="en-US" dirty="0" smtClean="0">
                <a:latin typeface="Arial Black" pitchFamily="34" charset="0"/>
              </a:rPr>
              <a:t> = </a:t>
            </a:r>
            <a:r>
              <a:rPr lang="en-US" dirty="0" err="1" smtClean="0">
                <a:latin typeface="Arial Black" pitchFamily="34" charset="0"/>
              </a:rPr>
              <a:t>alle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werkwoorde</a:t>
            </a:r>
            <a:r>
              <a:rPr lang="en-US" dirty="0" smtClean="0">
                <a:latin typeface="Arial Black" pitchFamily="34" charset="0"/>
              </a:rPr>
              <a:t> ( </a:t>
            </a:r>
            <a:r>
              <a:rPr lang="en-US" dirty="0" err="1" smtClean="0">
                <a:latin typeface="Arial Black" pitchFamily="34" charset="0"/>
              </a:rPr>
              <a:t>selfstandig</a:t>
            </a:r>
            <a:r>
              <a:rPr lang="en-US" dirty="0" smtClean="0">
                <a:latin typeface="Arial Black" pitchFamily="34" charset="0"/>
              </a:rPr>
              <a:t>; </a:t>
            </a:r>
            <a:r>
              <a:rPr lang="en-US" dirty="0" err="1" smtClean="0">
                <a:latin typeface="Arial Black" pitchFamily="34" charset="0"/>
              </a:rPr>
              <a:t>hulpwerkwoorde</a:t>
            </a:r>
            <a:r>
              <a:rPr lang="en-US" dirty="0" smtClean="0">
                <a:latin typeface="Arial Black" pitchFamily="34" charset="0"/>
              </a:rPr>
              <a:t> &amp; </a:t>
            </a:r>
            <a:r>
              <a:rPr lang="en-US" dirty="0" err="1" smtClean="0">
                <a:latin typeface="Arial Black" pitchFamily="34" charset="0"/>
              </a:rPr>
              <a:t>koppelwwe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342900" indent="-342900"/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       </a:t>
            </a:r>
            <a:r>
              <a:rPr lang="en-US" dirty="0" err="1" smtClean="0">
                <a:latin typeface="Arial Black" pitchFamily="34" charset="0"/>
              </a:rPr>
              <a:t>Dit</a:t>
            </a:r>
            <a:r>
              <a:rPr lang="en-US" dirty="0" smtClean="0">
                <a:latin typeface="Arial Black" pitchFamily="34" charset="0"/>
              </a:rPr>
              <a:t> is die </a:t>
            </a:r>
            <a:r>
              <a:rPr lang="en-US" dirty="0" err="1" smtClean="0">
                <a:latin typeface="Arial Black" pitchFamily="34" charset="0"/>
              </a:rPr>
              <a:t>woorde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wat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aksie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en-US" dirty="0" err="1" smtClean="0">
                <a:latin typeface="Arial Black" pitchFamily="34" charset="0"/>
              </a:rPr>
              <a:t>handeling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aandui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342900" indent="-342900"/>
            <a:endParaRPr lang="en-US" dirty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            </a:t>
            </a:r>
            <a:r>
              <a:rPr lang="en-US" dirty="0" smtClean="0">
                <a:latin typeface="Arial Narrow" pitchFamily="34" charset="0"/>
              </a:rPr>
              <a:t>Die </a:t>
            </a:r>
            <a:r>
              <a:rPr lang="en-US" dirty="0" err="1" smtClean="0"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skop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bal  hard in die </a:t>
            </a:r>
            <a:r>
              <a:rPr lang="en-US" dirty="0" err="1" smtClean="0">
                <a:latin typeface="Arial Narrow" pitchFamily="34" charset="0"/>
              </a:rPr>
              <a:t>tuin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/>
            <a:endParaRPr lang="en-US" dirty="0">
              <a:latin typeface="Arial Narrow" pitchFamily="34" charset="0"/>
            </a:endParaRPr>
          </a:p>
          <a:p>
            <a:pPr marL="342900" indent="-342900"/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2.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Onderwerp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= </a:t>
            </a:r>
            <a:r>
              <a:rPr lang="en-US" dirty="0" err="1" smtClean="0">
                <a:latin typeface="Arial Black" pitchFamily="34" charset="0"/>
              </a:rPr>
              <a:t>wie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en-US" dirty="0" err="1" smtClean="0">
                <a:latin typeface="Arial Black" pitchFamily="34" charset="0"/>
              </a:rPr>
              <a:t>wat</a:t>
            </a:r>
            <a:r>
              <a:rPr lang="en-US" dirty="0" smtClean="0">
                <a:latin typeface="Arial Black" pitchFamily="34" charset="0"/>
              </a:rPr>
              <a:t> + g. </a:t>
            </a:r>
          </a:p>
          <a:p>
            <a:pPr marL="342900" indent="-342900"/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                      </a:t>
            </a:r>
            <a:r>
              <a:rPr lang="en-US" dirty="0" err="1" smtClean="0">
                <a:latin typeface="Arial Black" pitchFamily="34" charset="0"/>
              </a:rPr>
              <a:t>wie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voer</a:t>
            </a:r>
            <a:r>
              <a:rPr lang="en-US" dirty="0" smtClean="0">
                <a:latin typeface="Arial Black" pitchFamily="34" charset="0"/>
              </a:rPr>
              <a:t> die </a:t>
            </a:r>
            <a:r>
              <a:rPr lang="en-US" dirty="0" err="1" smtClean="0">
                <a:latin typeface="Arial Black" pitchFamily="34" charset="0"/>
              </a:rPr>
              <a:t>handeling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uit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342900" indent="-342900"/>
            <a:endParaRPr lang="en-US" dirty="0">
              <a:latin typeface="Arial Black" pitchFamily="34" charset="0"/>
            </a:endParaRPr>
          </a:p>
          <a:p>
            <a:pPr marL="342900" indent="-342900"/>
            <a:endParaRPr lang="en-US" dirty="0" smtClean="0">
              <a:latin typeface="Arial Black" pitchFamily="34" charset="0"/>
            </a:endParaRPr>
          </a:p>
          <a:p>
            <a:pPr marL="342900" indent="-342900"/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bestaan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uit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: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naamwoord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/</a:t>
            </a:r>
          </a:p>
          <a:p>
            <a:pPr marL="342900" indent="-342900"/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                      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lw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. +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naamwoord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/</a:t>
            </a:r>
          </a:p>
          <a:p>
            <a:pPr marL="342900" indent="-342900"/>
            <a:r>
              <a:rPr lang="en-US" dirty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                      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vnw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. +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Black" pitchFamily="34" charset="0"/>
              </a:rPr>
              <a:t>naamwoord</a:t>
            </a:r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342900" indent="-342900"/>
            <a:endParaRPr lang="en-US" dirty="0">
              <a:solidFill>
                <a:srgbClr val="00B050"/>
              </a:solidFill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            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Die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skop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bal  hard in die </a:t>
            </a:r>
            <a:r>
              <a:rPr lang="en-US" dirty="0" err="1" smtClean="0">
                <a:latin typeface="Arial Narrow" pitchFamily="34" charset="0"/>
              </a:rPr>
              <a:t>tuin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342900" indent="-342900"/>
            <a:endParaRPr lang="en-US" dirty="0">
              <a:latin typeface="Arial Black" pitchFamily="34" charset="0"/>
            </a:endParaRPr>
          </a:p>
          <a:p>
            <a:pPr marL="342900" indent="-342900"/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685800" y="3810000"/>
            <a:ext cx="914400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991600" cy="8076902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3.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Voorwerp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= </a:t>
            </a:r>
            <a:r>
              <a:rPr lang="en-US" dirty="0" err="1" smtClean="0">
                <a:latin typeface="Arial Black" pitchFamily="34" charset="0"/>
              </a:rPr>
              <a:t>wat</a:t>
            </a:r>
            <a:r>
              <a:rPr lang="en-US" dirty="0" smtClean="0">
                <a:latin typeface="Arial Black" pitchFamily="34" charset="0"/>
              </a:rPr>
              <a:t>/</a:t>
            </a:r>
            <a:r>
              <a:rPr lang="en-US" dirty="0" err="1" smtClean="0">
                <a:latin typeface="Arial Black" pitchFamily="34" charset="0"/>
              </a:rPr>
              <a:t>wie</a:t>
            </a:r>
            <a:r>
              <a:rPr lang="en-US" dirty="0" smtClean="0">
                <a:latin typeface="Arial Black" pitchFamily="34" charset="0"/>
              </a:rPr>
              <a:t> +</a:t>
            </a:r>
            <a:r>
              <a:rPr lang="en-US" dirty="0" err="1" smtClean="0">
                <a:latin typeface="Arial Black" pitchFamily="34" charset="0"/>
              </a:rPr>
              <a:t>g+o</a:t>
            </a:r>
            <a:r>
              <a:rPr lang="en-US" dirty="0" smtClean="0">
                <a:latin typeface="Arial Black" pitchFamily="34" charset="0"/>
              </a:rPr>
              <a:t>/w</a:t>
            </a:r>
          </a:p>
          <a:p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                    </a:t>
            </a:r>
            <a:r>
              <a:rPr lang="en-US" dirty="0" err="1" smtClean="0">
                <a:latin typeface="Arial Black" pitchFamily="34" charset="0"/>
              </a:rPr>
              <a:t>dit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waarop</a:t>
            </a:r>
            <a:r>
              <a:rPr lang="en-US" dirty="0" smtClean="0">
                <a:latin typeface="Arial Black" pitchFamily="34" charset="0"/>
              </a:rPr>
              <a:t> die </a:t>
            </a:r>
            <a:r>
              <a:rPr lang="en-US" dirty="0" err="1" smtClean="0">
                <a:latin typeface="Arial Black" pitchFamily="34" charset="0"/>
              </a:rPr>
              <a:t>aksie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uitgevoer</a:t>
            </a:r>
            <a:r>
              <a:rPr lang="en-US" dirty="0" smtClean="0">
                <a:latin typeface="Arial Black" pitchFamily="34" charset="0"/>
              </a:rPr>
              <a:t> word.</a:t>
            </a:r>
          </a:p>
          <a:p>
            <a:endParaRPr lang="en-US" dirty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   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bestaan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uit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: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naamwoord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/</a:t>
            </a:r>
          </a:p>
          <a:p>
            <a:pPr marL="342900" indent="-342900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                   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lw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. +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naamwoord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/</a:t>
            </a:r>
          </a:p>
          <a:p>
            <a:pPr marL="342900" indent="-342900"/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                       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vnw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. +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selfstandige</a:t>
            </a:r>
            <a:r>
              <a:rPr lang="en-US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Black" pitchFamily="34" charset="0"/>
              </a:rPr>
              <a:t>naamwoord</a:t>
            </a:r>
            <a:endParaRPr lang="en-US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342900" indent="-342900"/>
            <a:endParaRPr lang="en-US" dirty="0" smtClean="0">
              <a:solidFill>
                <a:srgbClr val="00B050"/>
              </a:solidFill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            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Die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skop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dirty="0" err="1" smtClean="0"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bal  </a:t>
            </a:r>
            <a:r>
              <a:rPr lang="en-US" dirty="0" smtClean="0">
                <a:latin typeface="Arial Narrow" pitchFamily="34" charset="0"/>
              </a:rPr>
              <a:t>hard in die </a:t>
            </a:r>
            <a:r>
              <a:rPr lang="en-US" dirty="0" err="1" smtClean="0">
                <a:latin typeface="Arial Narrow" pitchFamily="34" charset="0"/>
              </a:rPr>
              <a:t>tuin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/>
            <a:endParaRPr lang="en-US" dirty="0">
              <a:solidFill>
                <a:srgbClr val="00B050"/>
              </a:solidFill>
              <a:latin typeface="Arial Narrow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4.</a:t>
            </a:r>
            <a:r>
              <a:rPr lang="en-US" dirty="0" smtClean="0">
                <a:solidFill>
                  <a:srgbClr val="00B050"/>
                </a:solidFill>
                <a:latin typeface="Arial Black" pitchFamily="34" charset="0"/>
              </a:rPr>
              <a:t>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Byvoeglike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bepaling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= </a:t>
            </a:r>
            <a:r>
              <a:rPr lang="en-US" dirty="0" err="1" smtClean="0">
                <a:latin typeface="Arial Black" pitchFamily="34" charset="0"/>
              </a:rPr>
              <a:t>vertel</a:t>
            </a:r>
            <a:r>
              <a:rPr lang="en-US" dirty="0" smtClean="0">
                <a:latin typeface="Arial Black" pitchFamily="34" charset="0"/>
              </a:rPr>
              <a:t> my </a:t>
            </a:r>
            <a:r>
              <a:rPr lang="en-US" dirty="0" err="1" smtClean="0">
                <a:latin typeface="Arial Black" pitchFamily="34" charset="0"/>
              </a:rPr>
              <a:t>meer</a:t>
            </a:r>
            <a:r>
              <a:rPr lang="en-US" dirty="0" smtClean="0">
                <a:latin typeface="Arial Black" pitchFamily="34" charset="0"/>
              </a:rPr>
              <a:t> van die </a:t>
            </a:r>
            <a:r>
              <a:rPr lang="en-US" dirty="0" err="1" smtClean="0">
                <a:latin typeface="Arial Black" pitchFamily="34" charset="0"/>
              </a:rPr>
              <a:t>onderwerp</a:t>
            </a:r>
            <a:r>
              <a:rPr lang="en-US" dirty="0" smtClean="0">
                <a:latin typeface="Arial Black" pitchFamily="34" charset="0"/>
              </a:rPr>
              <a:t> +  </a:t>
            </a:r>
          </a:p>
          <a:p>
            <a:pPr marL="342900" indent="-342900"/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                                      </a:t>
            </a:r>
            <a:r>
              <a:rPr lang="en-US" dirty="0" err="1" smtClean="0">
                <a:latin typeface="Arial Black" pitchFamily="34" charset="0"/>
              </a:rPr>
              <a:t>voorwerp</a:t>
            </a:r>
            <a:endParaRPr lang="en-US" dirty="0" smtClean="0">
              <a:latin typeface="Arial Black" pitchFamily="34" charset="0"/>
            </a:endParaRPr>
          </a:p>
          <a:p>
            <a:pPr marL="342900" indent="-342900"/>
            <a:endParaRPr lang="en-US" dirty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      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staan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rondom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my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onderwerp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en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voorwerp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/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            </a:t>
            </a:r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Die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skop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bal  </a:t>
            </a:r>
            <a:r>
              <a:rPr lang="en-US" dirty="0" smtClean="0">
                <a:latin typeface="Arial Narrow" pitchFamily="34" charset="0"/>
              </a:rPr>
              <a:t>hard in die </a:t>
            </a:r>
            <a:r>
              <a:rPr lang="en-US" dirty="0" err="1" smtClean="0">
                <a:latin typeface="Arial Narrow" pitchFamily="34" charset="0"/>
              </a:rPr>
              <a:t>tuin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/>
            <a:endParaRPr lang="en-US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5.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Bywoordelike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bepaling</a:t>
            </a:r>
            <a:r>
              <a:rPr lang="en-US" dirty="0" smtClean="0">
                <a:latin typeface="Arial Black" pitchFamily="34" charset="0"/>
              </a:rPr>
              <a:t> = </a:t>
            </a:r>
            <a:r>
              <a:rPr lang="en-US" dirty="0" err="1" smtClean="0">
                <a:latin typeface="Arial Black" pitchFamily="34" charset="0"/>
              </a:rPr>
              <a:t>vertel</a:t>
            </a:r>
            <a:r>
              <a:rPr lang="en-US" dirty="0" smtClean="0">
                <a:latin typeface="Arial Black" pitchFamily="34" charset="0"/>
              </a:rPr>
              <a:t> my </a:t>
            </a:r>
            <a:r>
              <a:rPr lang="en-US" dirty="0" err="1" smtClean="0">
                <a:latin typeface="Arial Black" pitchFamily="34" charset="0"/>
              </a:rPr>
              <a:t>WAAR;WANNEER</a:t>
            </a:r>
            <a:r>
              <a:rPr lang="en-US" dirty="0" smtClean="0">
                <a:latin typeface="Arial Black" pitchFamily="34" charset="0"/>
              </a:rPr>
              <a:t> en HOE die </a:t>
            </a:r>
          </a:p>
          <a:p>
            <a:pPr marL="342900" indent="-342900"/>
            <a:r>
              <a:rPr lang="en-US" dirty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</a:rPr>
              <a:t>                                            </a:t>
            </a:r>
            <a:r>
              <a:rPr lang="en-US" dirty="0" err="1" smtClean="0">
                <a:latin typeface="Arial Black" pitchFamily="34" charset="0"/>
              </a:rPr>
              <a:t>aksie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gedoen</a:t>
            </a:r>
            <a:r>
              <a:rPr lang="en-US" dirty="0" smtClean="0">
                <a:latin typeface="Arial Black" pitchFamily="34" charset="0"/>
              </a:rPr>
              <a:t> is.</a:t>
            </a:r>
          </a:p>
          <a:p>
            <a:pPr marL="342900" indent="-342900"/>
            <a:endParaRPr lang="en-US" dirty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solidFill>
                  <a:srgbClr val="00B050"/>
                </a:solidFill>
                <a:latin typeface="Arial Narrow" pitchFamily="34" charset="0"/>
              </a:rPr>
              <a:t>                 Die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sterk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skop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daagliks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ronde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bal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hard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 die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tuin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/>
            <a:endParaRPr lang="en-US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/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 marL="342900" indent="-342900"/>
            <a:r>
              <a:rPr lang="en-US" dirty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                              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WANNEER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.   </a:t>
            </a:r>
            <a:r>
              <a:rPr lang="en-US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HOE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WAAR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/>
            <a:endParaRPr lang="en-US" dirty="0" smtClean="0">
              <a:latin typeface="Arial Black" pitchFamily="34" charset="0"/>
            </a:endParaRPr>
          </a:p>
          <a:p>
            <a:pPr marL="342900" indent="-342900"/>
            <a:endParaRPr lang="en-U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marL="342900" indent="-342900"/>
            <a:endParaRPr lang="en-US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endParaRPr lang="en-US" dirty="0" smtClean="0">
              <a:latin typeface="Arial Black" pitchFamily="34" charset="0"/>
            </a:endParaRPr>
          </a:p>
          <a:p>
            <a:endParaRPr lang="en-US" dirty="0">
              <a:latin typeface="Arial Black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457200" y="838200"/>
            <a:ext cx="6096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571500" y="3314700"/>
            <a:ext cx="685800" cy="1588"/>
          </a:xfrm>
          <a:prstGeom prst="straightConnector1">
            <a:avLst/>
          </a:prstGeom>
          <a:ln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2628900" y="59817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>
            <a:off x="4533900" y="59817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067300" y="5981700"/>
            <a:ext cx="5334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457200"/>
            <a:ext cx="85344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latin typeface="Arial Narrow" pitchFamily="34" charset="0"/>
              </a:rPr>
              <a:t>Die </a:t>
            </a:r>
            <a:r>
              <a:rPr lang="en-US" dirty="0" err="1" smtClean="0">
                <a:latin typeface="Arial Narrow" pitchFamily="34" charset="0"/>
              </a:rPr>
              <a:t>vrou</a:t>
            </a:r>
            <a:r>
              <a:rPr lang="en-US" dirty="0" smtClean="0">
                <a:latin typeface="Arial Narrow" pitchFamily="34" charset="0"/>
              </a:rPr>
              <a:t> met die </a:t>
            </a:r>
            <a:r>
              <a:rPr lang="en-US" dirty="0" err="1" smtClean="0">
                <a:latin typeface="Arial Narrow" pitchFamily="34" charset="0"/>
              </a:rPr>
              <a:t>rooi</a:t>
            </a:r>
            <a:r>
              <a:rPr lang="en-US" dirty="0" smtClean="0">
                <a:latin typeface="Arial Narrow" pitchFamily="34" charset="0"/>
              </a:rPr>
              <a:t> hare </a:t>
            </a:r>
            <a:r>
              <a:rPr lang="en-US" dirty="0" err="1" smtClean="0">
                <a:latin typeface="Arial Narrow" pitchFamily="34" charset="0"/>
              </a:rPr>
              <a:t>sal</a:t>
            </a:r>
            <a:r>
              <a:rPr lang="en-US" dirty="0" smtClean="0">
                <a:latin typeface="Arial Narrow" pitchFamily="34" charset="0"/>
              </a:rPr>
              <a:t> in die </a:t>
            </a:r>
            <a:r>
              <a:rPr lang="en-US" dirty="0" err="1" smtClean="0">
                <a:latin typeface="Arial Narrow" pitchFamily="34" charset="0"/>
              </a:rPr>
              <a:t>oggend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heerlike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ontbyt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Arial Narrow" pitchFamily="34" charset="0"/>
              </a:rPr>
              <a:t>Die </a:t>
            </a:r>
            <a:r>
              <a:rPr lang="en-US" dirty="0" err="1" smtClean="0">
                <a:latin typeface="Arial Narrow" pitchFamily="34" charset="0"/>
              </a:rPr>
              <a:t>gawe</a:t>
            </a:r>
            <a:r>
              <a:rPr lang="en-US" dirty="0" smtClean="0">
                <a:latin typeface="Arial Narrow" pitchFamily="34" charset="0"/>
              </a:rPr>
              <a:t> en </a:t>
            </a:r>
            <a:r>
              <a:rPr lang="en-US" dirty="0" err="1" smtClean="0">
                <a:latin typeface="Arial Narrow" pitchFamily="34" charset="0"/>
              </a:rPr>
              <a:t>vriendelike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vrou</a:t>
            </a:r>
            <a:r>
              <a:rPr lang="en-US" dirty="0" smtClean="0">
                <a:latin typeface="Arial Narrow" pitchFamily="34" charset="0"/>
              </a:rPr>
              <a:t> het in die </a:t>
            </a:r>
            <a:r>
              <a:rPr lang="en-US" dirty="0" err="1" smtClean="0">
                <a:latin typeface="Arial Narrow" pitchFamily="34" charset="0"/>
              </a:rPr>
              <a:t>apteek</a:t>
            </a:r>
            <a:r>
              <a:rPr lang="en-US" dirty="0" smtClean="0">
                <a:latin typeface="Arial Narrow" pitchFamily="34" charset="0"/>
              </a:rPr>
              <a:t> ‘n </a:t>
            </a:r>
            <a:r>
              <a:rPr lang="en-US" dirty="0" err="1" smtClean="0">
                <a:latin typeface="Arial Narrow" pitchFamily="34" charset="0"/>
              </a:rPr>
              <a:t>klein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lipstiffie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vinnig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gegaps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>
              <a:buAutoNum type="arabicPeriod"/>
            </a:pPr>
            <a:r>
              <a:rPr lang="en-US" dirty="0" smtClean="0">
                <a:latin typeface="Arial Narrow" pitchFamily="34" charset="0"/>
              </a:rPr>
              <a:t>Sal die </a:t>
            </a:r>
            <a:r>
              <a:rPr lang="en-US" dirty="0" err="1" smtClean="0">
                <a:latin typeface="Arial Narrow" pitchFamily="34" charset="0"/>
              </a:rPr>
              <a:t>vriendelike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dogter</a:t>
            </a:r>
            <a:r>
              <a:rPr lang="en-US" dirty="0" smtClean="0">
                <a:latin typeface="Arial Narrow" pitchFamily="34" charset="0"/>
              </a:rPr>
              <a:t> met die </a:t>
            </a:r>
            <a:r>
              <a:rPr lang="en-US" dirty="0" err="1" smtClean="0">
                <a:latin typeface="Arial Narrow" pitchFamily="34" charset="0"/>
              </a:rPr>
              <a:t>mooi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glimlag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stadige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ou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tannie</a:t>
            </a:r>
            <a:r>
              <a:rPr lang="en-US" dirty="0" smtClean="0">
                <a:latin typeface="Arial Narrow" pitchFamily="34" charset="0"/>
              </a:rPr>
              <a:t> met die </a:t>
            </a:r>
            <a:r>
              <a:rPr lang="en-US" dirty="0" err="1" smtClean="0">
                <a:latin typeface="Arial Narrow" pitchFamily="34" charset="0"/>
              </a:rPr>
              <a:t>kierie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nou</a:t>
            </a:r>
            <a:r>
              <a:rPr lang="en-US" dirty="0" smtClean="0">
                <a:latin typeface="Arial Narrow" pitchFamily="34" charset="0"/>
              </a:rPr>
              <a:t> help?</a:t>
            </a:r>
          </a:p>
          <a:p>
            <a:pPr marL="342900" indent="-342900"/>
            <a:endParaRPr lang="en-US" dirty="0" smtClean="0">
              <a:latin typeface="Arial Narrow" pitchFamily="34" charset="0"/>
            </a:endParaRPr>
          </a:p>
          <a:p>
            <a:pPr marL="342900" indent="-342900" algn="ctr"/>
            <a:r>
              <a:rPr lang="en-US" dirty="0" err="1" smtClean="0">
                <a:latin typeface="Arial Black" pitchFamily="34" charset="0"/>
              </a:rPr>
              <a:t>SINSUITBREIDING</a:t>
            </a:r>
            <a:r>
              <a:rPr lang="en-US" dirty="0" smtClean="0">
                <a:latin typeface="Arial Black" pitchFamily="34" charset="0"/>
              </a:rPr>
              <a:t> </a:t>
            </a:r>
          </a:p>
          <a:p>
            <a:pPr marL="342900" indent="-342900"/>
            <a:endParaRPr lang="en-US" dirty="0" smtClean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Narrow" pitchFamily="34" charset="0"/>
              </a:rPr>
              <a:t>                                                                </a:t>
            </a:r>
            <a:r>
              <a:rPr lang="en-US" dirty="0" err="1" smtClean="0"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broodjie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/>
            <a:endParaRPr lang="en-US" dirty="0" smtClean="0"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Arial Black" pitchFamily="34" charset="0"/>
              </a:rPr>
              <a:t>Brei</a:t>
            </a:r>
            <a:r>
              <a:rPr lang="en-US" dirty="0" smtClean="0">
                <a:latin typeface="Arial Black" pitchFamily="34" charset="0"/>
              </a:rPr>
              <a:t> die </a:t>
            </a:r>
            <a:r>
              <a:rPr lang="en-US" dirty="0" err="1" smtClean="0">
                <a:latin typeface="Arial Black" pitchFamily="34" charset="0"/>
              </a:rPr>
              <a:t>bostaande</a:t>
            </a:r>
            <a:r>
              <a:rPr lang="en-US" dirty="0" smtClean="0">
                <a:latin typeface="Arial Black" pitchFamily="34" charset="0"/>
              </a:rPr>
              <a:t> sin </a:t>
            </a:r>
            <a:r>
              <a:rPr lang="en-US" dirty="0" err="1" smtClean="0">
                <a:latin typeface="Arial Black" pitchFamily="34" charset="0"/>
              </a:rPr>
              <a:t>uit</a:t>
            </a:r>
            <a:r>
              <a:rPr lang="en-US" dirty="0" smtClean="0">
                <a:latin typeface="Arial Black" pitchFamily="34" charset="0"/>
              </a:rPr>
              <a:t> met ‘n </a:t>
            </a:r>
            <a:r>
              <a:rPr lang="en-US" dirty="0" err="1" smtClean="0">
                <a:latin typeface="Arial Black" pitchFamily="34" charset="0"/>
              </a:rPr>
              <a:t>onderwerp</a:t>
            </a:r>
            <a:r>
              <a:rPr lang="en-US" dirty="0" smtClean="0">
                <a:latin typeface="Arial Black" pitchFamily="34" charset="0"/>
              </a:rPr>
              <a:t>.</a:t>
            </a:r>
          </a:p>
          <a:p>
            <a:pPr marL="342900" indent="-342900"/>
            <a:endParaRPr lang="en-US" dirty="0" smtClean="0">
              <a:latin typeface="Arial Black" pitchFamily="34" charset="0"/>
            </a:endParaRPr>
          </a:p>
          <a:p>
            <a:pPr marL="342900" indent="-342900"/>
            <a:r>
              <a:rPr lang="en-US" dirty="0" smtClean="0">
                <a:latin typeface="Arial Narrow" pitchFamily="34" charset="0"/>
              </a:rPr>
              <a:t>                                                                 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/>
            <a:r>
              <a:rPr lang="en-US" dirty="0" smtClean="0">
                <a:latin typeface="Arial Narrow" pitchFamily="34" charset="0"/>
              </a:rPr>
              <a:t>                                                           </a:t>
            </a:r>
          </a:p>
          <a:p>
            <a:pPr marL="342900" indent="-342900"/>
            <a:r>
              <a:rPr lang="en-US" dirty="0" smtClean="0">
                <a:latin typeface="Arial Narrow" pitchFamily="34" charset="0"/>
              </a:rPr>
              <a:t>                                                                   </a:t>
            </a:r>
            <a:r>
              <a:rPr lang="en-US" b="1" dirty="0" smtClean="0">
                <a:solidFill>
                  <a:srgbClr val="FF0000"/>
                </a:solidFill>
                <a:latin typeface="Arial Narrow" pitchFamily="34" charset="0"/>
              </a:rPr>
              <a:t>g          </a:t>
            </a:r>
            <a:r>
              <a:rPr lang="en-US" b="1" dirty="0" smtClean="0">
                <a:solidFill>
                  <a:srgbClr val="7030A0"/>
                </a:solidFill>
                <a:latin typeface="Arial Narrow" pitchFamily="34" charset="0"/>
              </a:rPr>
              <a:t>v/w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err="1" smtClean="0">
                <a:latin typeface="Arial Narrow" pitchFamily="34" charset="0"/>
              </a:rPr>
              <a:t>Ontleed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eers</a:t>
            </a:r>
            <a:r>
              <a:rPr lang="en-US" b="1" dirty="0" smtClean="0">
                <a:latin typeface="Arial Narrow" pitchFamily="34" charset="0"/>
              </a:rPr>
              <a:t> die sin.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b="1" dirty="0" err="1" smtClean="0">
                <a:latin typeface="Arial Narrow" pitchFamily="34" charset="0"/>
              </a:rPr>
              <a:t>Nou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vra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jy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jou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vraag</a:t>
            </a:r>
            <a:r>
              <a:rPr lang="en-US" b="1" dirty="0" smtClean="0">
                <a:latin typeface="Arial Narrow" pitchFamily="34" charset="0"/>
              </a:rPr>
              <a:t>: </a:t>
            </a:r>
            <a:r>
              <a:rPr lang="en-US" b="1" dirty="0" err="1" smtClean="0">
                <a:latin typeface="Arial Narrow" pitchFamily="34" charset="0"/>
              </a:rPr>
              <a:t>Wie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eet</a:t>
            </a:r>
            <a:r>
              <a:rPr lang="en-US" b="1" dirty="0" smtClean="0">
                <a:latin typeface="Arial Narrow" pitchFamily="34" charset="0"/>
              </a:rPr>
              <a:t>? – Die </a:t>
            </a:r>
            <a:r>
              <a:rPr lang="en-US" b="1" dirty="0" err="1" smtClean="0">
                <a:latin typeface="Arial Narrow" pitchFamily="34" charset="0"/>
              </a:rPr>
              <a:t>seun</a:t>
            </a:r>
            <a:r>
              <a:rPr lang="en-US" b="1" dirty="0" smtClean="0">
                <a:latin typeface="Arial Narrow" pitchFamily="34" charset="0"/>
              </a:rPr>
              <a:t>/My </a:t>
            </a:r>
            <a:r>
              <a:rPr lang="en-US" b="1" dirty="0" err="1" smtClean="0">
                <a:latin typeface="Arial Narrow" pitchFamily="34" charset="0"/>
              </a:rPr>
              <a:t>broer</a:t>
            </a:r>
            <a:r>
              <a:rPr lang="en-US" b="1" dirty="0" smtClean="0">
                <a:latin typeface="Arial Narrow" pitchFamily="34" charset="0"/>
              </a:rPr>
              <a:t>/</a:t>
            </a:r>
            <a:r>
              <a:rPr lang="en-US" b="1" dirty="0" err="1" smtClean="0">
                <a:latin typeface="Arial Narrow" pitchFamily="34" charset="0"/>
              </a:rPr>
              <a:t>Theuns</a:t>
            </a:r>
            <a:endParaRPr lang="en-US" b="1" dirty="0" smtClean="0">
              <a:latin typeface="Arial Narrow" pitchFamily="34" charset="0"/>
            </a:endParaRPr>
          </a:p>
          <a:p>
            <a:pPr marL="342900" indent="-342900"/>
            <a:r>
              <a:rPr lang="en-US" b="1" dirty="0" smtClean="0">
                <a:latin typeface="Arial Narrow" pitchFamily="34" charset="0"/>
              </a:rPr>
              <a:t>                                                       </a:t>
            </a:r>
          </a:p>
          <a:p>
            <a:pPr marL="342900" indent="-342900"/>
            <a:r>
              <a:rPr lang="en-US" b="1" dirty="0" smtClean="0">
                <a:latin typeface="Arial Narrow" pitchFamily="34" charset="0"/>
              </a:rPr>
              <a:t>                                   Die </a:t>
            </a:r>
            <a:r>
              <a:rPr lang="en-US" b="1" dirty="0" err="1" smtClean="0">
                <a:latin typeface="Arial Narrow" pitchFamily="34" charset="0"/>
              </a:rPr>
              <a:t>seun</a:t>
            </a:r>
            <a:r>
              <a:rPr lang="en-US" b="1" dirty="0" smtClean="0">
                <a:latin typeface="Arial Narrow" pitchFamily="34" charset="0"/>
              </a:rPr>
              <a:t>/My </a:t>
            </a:r>
            <a:r>
              <a:rPr lang="en-US" b="1" dirty="0" err="1" smtClean="0">
                <a:latin typeface="Arial Narrow" pitchFamily="34" charset="0"/>
              </a:rPr>
              <a:t>broer</a:t>
            </a:r>
            <a:r>
              <a:rPr lang="en-US" b="1" dirty="0" smtClean="0">
                <a:latin typeface="Arial Narrow" pitchFamily="34" charset="0"/>
              </a:rPr>
              <a:t>/</a:t>
            </a:r>
            <a:r>
              <a:rPr lang="en-US" b="1" dirty="0" err="1" smtClean="0">
                <a:latin typeface="Arial Narrow" pitchFamily="34" charset="0"/>
              </a:rPr>
              <a:t>Theuns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b="1" dirty="0" smtClean="0">
                <a:latin typeface="Arial Narrow" pitchFamily="34" charset="0"/>
              </a:rPr>
              <a:t>                                                          </a:t>
            </a:r>
          </a:p>
          <a:p>
            <a:pPr marL="342900" indent="-342900"/>
            <a:endParaRPr lang="en-US" b="1" dirty="0" smtClean="0">
              <a:latin typeface="Arial Narrow" pitchFamily="34" charset="0"/>
            </a:endParaRPr>
          </a:p>
          <a:p>
            <a:pPr marL="342900" indent="-342900"/>
            <a:r>
              <a:rPr lang="en-US" dirty="0" smtClean="0">
                <a:latin typeface="Arial Black" pitchFamily="34" charset="0"/>
              </a:rPr>
              <a:t>2. </a:t>
            </a:r>
            <a:r>
              <a:rPr lang="en-US" dirty="0" err="1" smtClean="0">
                <a:latin typeface="Arial Black" pitchFamily="34" charset="0"/>
              </a:rPr>
              <a:t>Brei</a:t>
            </a:r>
            <a:r>
              <a:rPr lang="en-US" dirty="0" smtClean="0">
                <a:latin typeface="Arial Black" pitchFamily="34" charset="0"/>
              </a:rPr>
              <a:t> die sin </a:t>
            </a:r>
            <a:r>
              <a:rPr lang="en-US" dirty="0" err="1" smtClean="0">
                <a:latin typeface="Arial Black" pitchFamily="34" charset="0"/>
              </a:rPr>
              <a:t>uit</a:t>
            </a:r>
            <a:r>
              <a:rPr lang="en-US" dirty="0" smtClean="0">
                <a:latin typeface="Arial Black" pitchFamily="34" charset="0"/>
              </a:rPr>
              <a:t> met ‘n </a:t>
            </a:r>
            <a:r>
              <a:rPr lang="en-US" dirty="0" err="1" smtClean="0">
                <a:latin typeface="Arial Black" pitchFamily="34" charset="0"/>
              </a:rPr>
              <a:t>byvoeglike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bepaling</a:t>
            </a:r>
            <a:r>
              <a:rPr lang="en-US" dirty="0" smtClean="0">
                <a:latin typeface="Arial Black" pitchFamily="34" charset="0"/>
              </a:rPr>
              <a:t>&gt;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‘n </a:t>
            </a:r>
            <a:r>
              <a:rPr lang="en-US" dirty="0" err="1" smtClean="0">
                <a:latin typeface="Arial Narrow" pitchFamily="34" charset="0"/>
              </a:rPr>
              <a:t>Byvoeglike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bepaling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vertel</a:t>
            </a:r>
            <a:r>
              <a:rPr lang="en-US" dirty="0" smtClean="0">
                <a:latin typeface="Arial Narrow" pitchFamily="34" charset="0"/>
              </a:rPr>
              <a:t> my </a:t>
            </a:r>
            <a:r>
              <a:rPr lang="en-US" dirty="0" err="1" smtClean="0">
                <a:latin typeface="Arial Narrow" pitchFamily="34" charset="0"/>
              </a:rPr>
              <a:t>meer</a:t>
            </a:r>
            <a:r>
              <a:rPr lang="en-US" dirty="0" smtClean="0">
                <a:latin typeface="Arial Narrow" pitchFamily="34" charset="0"/>
              </a:rPr>
              <a:t> van die o/w of v/w</a:t>
            </a:r>
          </a:p>
          <a:p>
            <a:pPr marL="342900" indent="-342900"/>
            <a:endParaRPr lang="en-US" dirty="0" smtClean="0">
              <a:latin typeface="Arial Narrow" pitchFamily="34" charset="0"/>
            </a:endParaRPr>
          </a:p>
          <a:p>
            <a:pPr marL="342900" indent="-342900"/>
            <a:r>
              <a:rPr lang="en-US" dirty="0" smtClean="0">
                <a:latin typeface="Arial Narrow" pitchFamily="34" charset="0"/>
              </a:rPr>
              <a:t>                                 </a:t>
            </a:r>
            <a:r>
              <a:rPr lang="en-US" b="1" dirty="0" smtClean="0">
                <a:latin typeface="Arial Narrow" pitchFamily="34" charset="0"/>
              </a:rPr>
              <a:t>Die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mooi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seun</a:t>
            </a:r>
            <a:r>
              <a:rPr lang="en-US" b="1" dirty="0" smtClean="0">
                <a:latin typeface="Arial Narrow" pitchFamily="34" charset="0"/>
              </a:rPr>
              <a:t>/My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stout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 smtClean="0">
                <a:latin typeface="Arial Narrow" pitchFamily="34" charset="0"/>
              </a:rPr>
              <a:t>broer</a:t>
            </a:r>
            <a:r>
              <a:rPr lang="en-US" b="1" dirty="0" smtClean="0">
                <a:latin typeface="Arial Narrow" pitchFamily="34" charset="0"/>
              </a:rPr>
              <a:t>/</a:t>
            </a:r>
            <a:r>
              <a:rPr lang="en-US" b="1" dirty="0" err="1" smtClean="0">
                <a:latin typeface="Arial Narrow" pitchFamily="34" charset="0"/>
              </a:rPr>
              <a:t>Theuns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met die swart hare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/</a:t>
            </a:r>
          </a:p>
          <a:p>
            <a:pPr marL="342900" indent="-342900"/>
            <a:r>
              <a:rPr lang="en-US" b="1" dirty="0" smtClean="0">
                <a:latin typeface="Arial Narrow" pitchFamily="34" charset="0"/>
              </a:rPr>
              <a:t>                                 Die </a:t>
            </a:r>
            <a:r>
              <a:rPr lang="en-US" b="1" dirty="0" err="1" smtClean="0">
                <a:latin typeface="Arial Narrow" pitchFamily="34" charset="0"/>
              </a:rPr>
              <a:t>seun</a:t>
            </a:r>
            <a:r>
              <a:rPr lang="en-US" b="1" dirty="0" smtClean="0">
                <a:latin typeface="Arial Narrow" pitchFamily="34" charset="0"/>
              </a:rPr>
              <a:t>/My </a:t>
            </a:r>
            <a:r>
              <a:rPr lang="en-US" b="1" dirty="0" err="1" smtClean="0">
                <a:latin typeface="Arial Narrow" pitchFamily="34" charset="0"/>
              </a:rPr>
              <a:t>broer</a:t>
            </a:r>
            <a:r>
              <a:rPr lang="en-US" b="1" dirty="0" smtClean="0">
                <a:latin typeface="Arial Narrow" pitchFamily="34" charset="0"/>
              </a:rPr>
              <a:t>/</a:t>
            </a:r>
            <a:r>
              <a:rPr lang="en-US" b="1" dirty="0" err="1" smtClean="0">
                <a:latin typeface="Arial Narrow" pitchFamily="34" charset="0"/>
              </a:rPr>
              <a:t>Theuns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lekker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met 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blaarslaai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.</a:t>
            </a:r>
            <a:endParaRPr lang="en-US" u="sng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342900" indent="-342900"/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                                    </a:t>
            </a:r>
            <a:r>
              <a:rPr lang="en-US" dirty="0" smtClean="0">
                <a:latin typeface="Arial Narrow" pitchFamily="34" charset="0"/>
              </a:rPr>
              <a:t> </a:t>
            </a:r>
          </a:p>
          <a:p>
            <a:pPr marL="342900" indent="-342900"/>
            <a:endParaRPr lang="en-US" dirty="0">
              <a:latin typeface="Arial Black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rot="5400000">
            <a:off x="3810000" y="3657600"/>
            <a:ext cx="30480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5400000">
            <a:off x="4419600" y="3657600"/>
            <a:ext cx="304800" cy="15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52400"/>
            <a:ext cx="8763000" cy="5632311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 Narrow" pitchFamily="34" charset="0"/>
              </a:rPr>
              <a:t>                                    Die </a:t>
            </a:r>
            <a:r>
              <a:rPr lang="en-US" b="1" dirty="0" err="1" smtClean="0">
                <a:latin typeface="Arial Narrow" pitchFamily="34" charset="0"/>
              </a:rPr>
              <a:t>seun</a:t>
            </a:r>
            <a:r>
              <a:rPr lang="en-US" b="1" dirty="0" smtClean="0">
                <a:latin typeface="Arial Narrow" pitchFamily="34" charset="0"/>
              </a:rPr>
              <a:t>/My </a:t>
            </a:r>
            <a:r>
              <a:rPr lang="en-US" b="1" dirty="0" err="1" smtClean="0">
                <a:latin typeface="Arial Narrow" pitchFamily="34" charset="0"/>
              </a:rPr>
              <a:t>broer</a:t>
            </a:r>
            <a:r>
              <a:rPr lang="en-US" b="1" dirty="0" smtClean="0">
                <a:latin typeface="Arial Narrow" pitchFamily="34" charset="0"/>
              </a:rPr>
              <a:t>/</a:t>
            </a:r>
            <a:r>
              <a:rPr lang="en-US" b="1" dirty="0" err="1" smtClean="0">
                <a:latin typeface="Arial Narrow" pitchFamily="34" charset="0"/>
              </a:rPr>
              <a:t>Theuns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u="sng" dirty="0" smtClean="0">
              <a:solidFill>
                <a:srgbClr val="7030A0"/>
              </a:solidFill>
              <a:latin typeface="Arial Narrow" pitchFamily="34" charset="0"/>
            </a:endParaRPr>
          </a:p>
          <a:p>
            <a:r>
              <a:rPr lang="en-US" dirty="0" smtClean="0">
                <a:latin typeface="Arial Black" pitchFamily="34" charset="0"/>
              </a:rPr>
              <a:t>3. </a:t>
            </a:r>
            <a:r>
              <a:rPr lang="en-US" dirty="0" err="1" smtClean="0">
                <a:latin typeface="Arial Black" pitchFamily="34" charset="0"/>
              </a:rPr>
              <a:t>Brei</a:t>
            </a:r>
            <a:r>
              <a:rPr lang="en-US" dirty="0" smtClean="0">
                <a:latin typeface="Arial Black" pitchFamily="34" charset="0"/>
              </a:rPr>
              <a:t> die sin </a:t>
            </a:r>
            <a:r>
              <a:rPr lang="en-US" dirty="0" err="1" smtClean="0">
                <a:latin typeface="Arial Black" pitchFamily="34" charset="0"/>
              </a:rPr>
              <a:t>uit</a:t>
            </a:r>
            <a:r>
              <a:rPr lang="en-US" dirty="0" smtClean="0">
                <a:latin typeface="Arial Black" pitchFamily="34" charset="0"/>
              </a:rPr>
              <a:t> met ‘n </a:t>
            </a:r>
            <a:r>
              <a:rPr lang="en-US" dirty="0" err="1" smtClean="0">
                <a:latin typeface="Arial Black" pitchFamily="34" charset="0"/>
              </a:rPr>
              <a:t>bywoordelike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bepaling</a:t>
            </a:r>
            <a:r>
              <a:rPr lang="en-US" dirty="0" smtClean="0">
                <a:latin typeface="Arial Black" pitchFamily="34" charset="0"/>
              </a:rPr>
              <a:t> van </a:t>
            </a:r>
            <a:r>
              <a:rPr lang="en-US" dirty="0" err="1" smtClean="0">
                <a:latin typeface="Arial Black" pitchFamily="34" charset="0"/>
              </a:rPr>
              <a:t>tyd</a:t>
            </a:r>
            <a:r>
              <a:rPr lang="en-US" dirty="0" smtClean="0">
                <a:latin typeface="Arial Black" pitchFamily="34" charset="0"/>
              </a:rPr>
              <a:t>, </a:t>
            </a:r>
            <a:r>
              <a:rPr lang="en-US" dirty="0" err="1" smtClean="0">
                <a:latin typeface="Arial Black" pitchFamily="34" charset="0"/>
              </a:rPr>
              <a:t>plek</a:t>
            </a:r>
            <a:r>
              <a:rPr lang="en-US" dirty="0" smtClean="0">
                <a:latin typeface="Arial Black" pitchFamily="34" charset="0"/>
              </a:rPr>
              <a:t> en  </a:t>
            </a:r>
          </a:p>
          <a:p>
            <a:r>
              <a:rPr lang="en-US" dirty="0" smtClean="0">
                <a:latin typeface="Arial Black" pitchFamily="34" charset="0"/>
              </a:rPr>
              <a:t>    </a:t>
            </a:r>
            <a:r>
              <a:rPr lang="en-US" dirty="0" err="1" smtClean="0">
                <a:latin typeface="Arial Black" pitchFamily="34" charset="0"/>
              </a:rPr>
              <a:t>manier</a:t>
            </a:r>
            <a:r>
              <a:rPr lang="en-US" dirty="0" smtClean="0">
                <a:latin typeface="Arial Black" pitchFamily="34" charset="0"/>
              </a:rPr>
              <a:t>.         </a:t>
            </a:r>
          </a:p>
          <a:p>
            <a:r>
              <a:rPr lang="en-US" dirty="0" smtClean="0">
                <a:latin typeface="Arial Black" pitchFamily="34" charset="0"/>
              </a:rPr>
              <a:t>                  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HOE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?                                                         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WANNEER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WAAR</a:t>
            </a:r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                                                                                                                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?      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eet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hy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?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Vir</a:t>
            </a:r>
            <a:r>
              <a:rPr lang="en-US" dirty="0" smtClean="0">
                <a:latin typeface="Arial Narrow" pitchFamily="34" charset="0"/>
              </a:rPr>
              <a:t> ‘n </a:t>
            </a:r>
            <a:r>
              <a:rPr lang="en-US" dirty="0" err="1" smtClean="0">
                <a:latin typeface="Arial Narrow" pitchFamily="34" charset="0"/>
              </a:rPr>
              <a:t>bywoordelike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bepaling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vra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jy</a:t>
            </a:r>
            <a:r>
              <a:rPr lang="en-US" dirty="0" smtClean="0">
                <a:latin typeface="Arial Narrow" pitchFamily="34" charset="0"/>
              </a:rPr>
              <a:t> die 3 </a:t>
            </a:r>
            <a:r>
              <a:rPr lang="en-US" dirty="0" err="1" smtClean="0">
                <a:latin typeface="Arial Narrow" pitchFamily="34" charset="0"/>
              </a:rPr>
              <a:t>vrae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endParaRPr lang="en-US" dirty="0" smtClean="0">
              <a:latin typeface="Arial Narrow" pitchFamily="34" charset="0"/>
            </a:endParaRPr>
          </a:p>
          <a:p>
            <a:r>
              <a:rPr lang="en-US" dirty="0" smtClean="0">
                <a:latin typeface="Arial Narrow" pitchFamily="34" charset="0"/>
              </a:rPr>
              <a:t>                                        Die </a:t>
            </a:r>
            <a:r>
              <a:rPr lang="en-US" dirty="0" err="1" smtClean="0">
                <a:latin typeface="Arial Narrow" pitchFamily="34" charset="0"/>
              </a:rPr>
              <a:t>seun</a:t>
            </a:r>
            <a:r>
              <a:rPr lang="en-US" dirty="0" smtClean="0">
                <a:latin typeface="Arial Narrow" pitchFamily="34" charset="0"/>
              </a:rPr>
              <a:t>/My </a:t>
            </a:r>
            <a:r>
              <a:rPr lang="en-US" dirty="0" err="1" smtClean="0">
                <a:latin typeface="Arial Narrow" pitchFamily="34" charset="0"/>
              </a:rPr>
              <a:t>broer</a:t>
            </a:r>
            <a:r>
              <a:rPr lang="en-US" dirty="0" smtClean="0">
                <a:latin typeface="Arial Narrow" pitchFamily="34" charset="0"/>
              </a:rPr>
              <a:t>/</a:t>
            </a:r>
            <a:r>
              <a:rPr lang="en-US" dirty="0" err="1" smtClean="0">
                <a:latin typeface="Arial Narrow" pitchFamily="34" charset="0"/>
              </a:rPr>
              <a:t>Theuns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  <a:latin typeface="Arial Narrow" pitchFamily="34" charset="0"/>
              </a:rPr>
              <a:t>eet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elke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oggend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u="sng" dirty="0" smtClean="0">
                <a:solidFill>
                  <a:srgbClr val="7030A0"/>
                </a:solidFill>
                <a:latin typeface="Arial Narrow" pitchFamily="34" charset="0"/>
              </a:rPr>
              <a:t>die </a:t>
            </a:r>
            <a:r>
              <a:rPr lang="en-US" u="sng" dirty="0" err="1" smtClean="0">
                <a:solidFill>
                  <a:srgbClr val="7030A0"/>
                </a:solidFill>
                <a:latin typeface="Arial Narrow" pitchFamily="34" charset="0"/>
              </a:rPr>
              <a:t>broodjie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gulsig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 Narrow" pitchFamily="34" charset="0"/>
              </a:rPr>
              <a:t>in die bed</a:t>
            </a:r>
            <a:r>
              <a:rPr lang="en-US" dirty="0" smtClean="0">
                <a:solidFill>
                  <a:srgbClr val="7030A0"/>
                </a:solidFill>
                <a:latin typeface="Arial Narrow" pitchFamily="34" charset="0"/>
              </a:rPr>
              <a:t>.</a:t>
            </a:r>
          </a:p>
          <a:p>
            <a:endParaRPr lang="en-US" dirty="0" smtClean="0">
              <a:solidFill>
                <a:srgbClr val="7030A0"/>
              </a:solidFill>
              <a:latin typeface="Arial Narrow" pitchFamily="34" charset="0"/>
            </a:endParaRPr>
          </a:p>
          <a:p>
            <a:pPr marL="342900" indent="-342900">
              <a:buAutoNum type="arabicPeriod"/>
            </a:pPr>
            <a:r>
              <a:rPr lang="en-US" dirty="0" err="1" smtClean="0">
                <a:latin typeface="Arial Narrow" pitchFamily="34" charset="0"/>
              </a:rPr>
              <a:t>Draf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vinnig</a:t>
            </a:r>
            <a:r>
              <a:rPr lang="en-US" dirty="0" smtClean="0">
                <a:latin typeface="Arial Narrow" pitchFamily="34" charset="0"/>
              </a:rPr>
              <a:t>!</a:t>
            </a:r>
          </a:p>
          <a:p>
            <a:pPr marL="342900" indent="-342900"/>
            <a:endParaRPr lang="en-US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Brei</a:t>
            </a:r>
            <a:r>
              <a:rPr lang="en-US" dirty="0" smtClean="0">
                <a:latin typeface="Arial Narrow" pitchFamily="34" charset="0"/>
              </a:rPr>
              <a:t> die sin </a:t>
            </a:r>
            <a:r>
              <a:rPr lang="en-US" dirty="0" err="1" smtClean="0">
                <a:latin typeface="Arial Narrow" pitchFamily="34" charset="0"/>
              </a:rPr>
              <a:t>uit</a:t>
            </a:r>
            <a:r>
              <a:rPr lang="en-US" dirty="0" smtClean="0">
                <a:latin typeface="Arial Narrow" pitchFamily="34" charset="0"/>
              </a:rPr>
              <a:t> met ‘n </a:t>
            </a:r>
            <a:r>
              <a:rPr lang="en-US" dirty="0" err="1" smtClean="0">
                <a:latin typeface="Arial Narrow" pitchFamily="34" charset="0"/>
              </a:rPr>
              <a:t>onderwerp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Brei</a:t>
            </a:r>
            <a:r>
              <a:rPr lang="en-US" dirty="0" smtClean="0">
                <a:latin typeface="Arial Narrow" pitchFamily="34" charset="0"/>
              </a:rPr>
              <a:t> die sin </a:t>
            </a:r>
            <a:r>
              <a:rPr lang="en-US" dirty="0" err="1" smtClean="0">
                <a:latin typeface="Arial Narrow" pitchFamily="34" charset="0"/>
              </a:rPr>
              <a:t>uit</a:t>
            </a:r>
            <a:r>
              <a:rPr lang="en-US" dirty="0" smtClean="0">
                <a:latin typeface="Arial Narrow" pitchFamily="34" charset="0"/>
              </a:rPr>
              <a:t> met ‘n </a:t>
            </a:r>
            <a:r>
              <a:rPr lang="en-US" dirty="0" err="1" smtClean="0">
                <a:latin typeface="Arial Narrow" pitchFamily="34" charset="0"/>
              </a:rPr>
              <a:t>voorwerp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Brei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onderwerp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uit</a:t>
            </a:r>
            <a:r>
              <a:rPr lang="en-US" dirty="0" smtClean="0">
                <a:latin typeface="Arial Narrow" pitchFamily="34" charset="0"/>
              </a:rPr>
              <a:t> met ‘n </a:t>
            </a:r>
            <a:r>
              <a:rPr lang="en-US" dirty="0" err="1" smtClean="0">
                <a:latin typeface="Arial Narrow" pitchFamily="34" charset="0"/>
              </a:rPr>
              <a:t>byvoeglike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bepaling</a:t>
            </a:r>
            <a:endParaRPr lang="en-US" dirty="0" smtClean="0">
              <a:latin typeface="Arial Narrow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Arial Narrow" pitchFamily="34" charset="0"/>
              </a:rPr>
              <a:t>Brei</a:t>
            </a:r>
            <a:r>
              <a:rPr lang="en-US" dirty="0" smtClean="0">
                <a:latin typeface="Arial Narrow" pitchFamily="34" charset="0"/>
              </a:rPr>
              <a:t> die </a:t>
            </a:r>
            <a:r>
              <a:rPr lang="en-US" dirty="0" err="1" smtClean="0">
                <a:latin typeface="Arial Narrow" pitchFamily="34" charset="0"/>
              </a:rPr>
              <a:t>gesegde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uit</a:t>
            </a:r>
            <a:r>
              <a:rPr lang="en-US" dirty="0" smtClean="0">
                <a:latin typeface="Arial Narrow" pitchFamily="34" charset="0"/>
              </a:rPr>
              <a:t> met ‘n </a:t>
            </a:r>
            <a:r>
              <a:rPr lang="en-US" dirty="0" err="1" smtClean="0">
                <a:latin typeface="Arial Narrow" pitchFamily="34" charset="0"/>
              </a:rPr>
              <a:t>bywoordelike</a:t>
            </a:r>
            <a:r>
              <a:rPr lang="en-US" dirty="0" smtClean="0">
                <a:latin typeface="Arial Narrow" pitchFamily="34" charset="0"/>
              </a:rPr>
              <a:t> </a:t>
            </a:r>
            <a:r>
              <a:rPr lang="en-US" dirty="0" err="1" smtClean="0">
                <a:latin typeface="Arial Narrow" pitchFamily="34" charset="0"/>
              </a:rPr>
              <a:t>bepaling</a:t>
            </a:r>
            <a:r>
              <a:rPr lang="en-US" dirty="0" smtClean="0">
                <a:latin typeface="Arial Narrow" pitchFamily="34" charset="0"/>
              </a:rPr>
              <a:t> van </a:t>
            </a:r>
            <a:r>
              <a:rPr lang="en-US" dirty="0" err="1" smtClean="0">
                <a:latin typeface="Arial Narrow" pitchFamily="34" charset="0"/>
              </a:rPr>
              <a:t>tyd</a:t>
            </a:r>
            <a:r>
              <a:rPr lang="en-US" dirty="0" smtClean="0">
                <a:latin typeface="Arial Narrow" pitchFamily="34" charset="0"/>
              </a:rPr>
              <a:t> en </a:t>
            </a:r>
            <a:r>
              <a:rPr lang="en-US" dirty="0" err="1" smtClean="0">
                <a:latin typeface="Arial Narrow" pitchFamily="34" charset="0"/>
              </a:rPr>
              <a:t>plek</a:t>
            </a:r>
            <a:r>
              <a:rPr lang="en-US" dirty="0" smtClean="0">
                <a:latin typeface="Arial Narrow" pitchFamily="34" charset="0"/>
              </a:rPr>
              <a:t>.</a:t>
            </a:r>
          </a:p>
          <a:p>
            <a:endParaRPr lang="en-US" dirty="0" smtClean="0">
              <a:latin typeface="Arial Narrow" pitchFamily="34" charset="0"/>
            </a:endParaRP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  <a:p>
            <a:endParaRPr lang="en-US" dirty="0">
              <a:solidFill>
                <a:schemeClr val="accent2">
                  <a:lumMod val="75000"/>
                </a:schemeClr>
              </a:solidFill>
              <a:latin typeface="Arial Narrow" pitchFamily="34" charset="0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6972300" y="2247900"/>
            <a:ext cx="3810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7505700" y="2247900"/>
            <a:ext cx="381000" cy="1588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19200" y="2286000"/>
            <a:ext cx="762000" cy="22860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478</Words>
  <Application>Microsoft Office PowerPoint</Application>
  <PresentationFormat>On-screen Show (4:3)</PresentationFormat>
  <Paragraphs>88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Personeel</dc:creator>
  <cp:lastModifiedBy>Personeel</cp:lastModifiedBy>
  <cp:revision>5</cp:revision>
  <dcterms:created xsi:type="dcterms:W3CDTF">2014-08-05T07:34:26Z</dcterms:created>
  <dcterms:modified xsi:type="dcterms:W3CDTF">2014-08-22T15:44:26Z</dcterms:modified>
</cp:coreProperties>
</file>