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93" r:id="rId2"/>
    <p:sldId id="306" r:id="rId3"/>
    <p:sldId id="316" r:id="rId4"/>
    <p:sldId id="327" r:id="rId5"/>
    <p:sldId id="305" r:id="rId6"/>
    <p:sldId id="307" r:id="rId7"/>
    <p:sldId id="308" r:id="rId8"/>
    <p:sldId id="309" r:id="rId9"/>
    <p:sldId id="311" r:id="rId10"/>
    <p:sldId id="310" r:id="rId11"/>
    <p:sldId id="328" r:id="rId12"/>
    <p:sldId id="314" r:id="rId13"/>
    <p:sldId id="318" r:id="rId14"/>
    <p:sldId id="320" r:id="rId15"/>
    <p:sldId id="321" r:id="rId16"/>
    <p:sldId id="322" r:id="rId17"/>
    <p:sldId id="323" r:id="rId18"/>
    <p:sldId id="324" r:id="rId19"/>
    <p:sldId id="325" r:id="rId20"/>
    <p:sldId id="326" r:id="rId21"/>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98007" autoAdjust="0"/>
  </p:normalViewPr>
  <p:slideViewPr>
    <p:cSldViewPr>
      <p:cViewPr varScale="1">
        <p:scale>
          <a:sx n="88" d="100"/>
          <a:sy n="88" d="100"/>
        </p:scale>
        <p:origin x="16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21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0ACA65-3D3E-4543-BE21-1FC4ABF27ED6}" type="datetimeFigureOut">
              <a:rPr lang="en-US"/>
              <a:pPr>
                <a:defRPr/>
              </a:pPr>
              <a:t>6/14/2016</a:t>
            </a:fld>
            <a:endParaRPr lang="en-ZA"/>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CEC1DC8-AFE9-4507-89E6-07D2A1810B2E}" type="slidenum">
              <a:rPr lang="en-ZA"/>
              <a:pPr/>
              <a:t>‹#›</a:t>
            </a:fld>
            <a:endParaRPr lang="en-ZA"/>
          </a:p>
        </p:txBody>
      </p:sp>
    </p:spTree>
    <p:extLst>
      <p:ext uri="{BB962C8B-B14F-4D97-AF65-F5344CB8AC3E}">
        <p14:creationId xmlns:p14="http://schemas.microsoft.com/office/powerpoint/2010/main" val="426281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3D4912F-31EA-4667-A56F-EF6E2080FFA3}" type="datetimeFigureOut">
              <a:rPr lang="en-US"/>
              <a:pPr>
                <a:defRPr/>
              </a:pPr>
              <a:t>6/14/2016</a:t>
            </a:fld>
            <a:endParaRPr lang="en-ZA"/>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8C18D7F-5BB4-40A2-8A31-5835397A2EED}" type="slidenum">
              <a:rPr lang="en-ZA"/>
              <a:pPr/>
              <a:t>‹#›</a:t>
            </a:fld>
            <a:endParaRPr lang="en-ZA"/>
          </a:p>
        </p:txBody>
      </p:sp>
    </p:spTree>
    <p:extLst>
      <p:ext uri="{BB962C8B-B14F-4D97-AF65-F5344CB8AC3E}">
        <p14:creationId xmlns:p14="http://schemas.microsoft.com/office/powerpoint/2010/main" val="2565874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0AD126-AB73-4E87-948E-E9DA95A95400}" type="slidenum">
              <a:rPr lang="en-ZA">
                <a:latin typeface="Calibri" panose="020F0502020204030204" pitchFamily="34" charset="0"/>
              </a:rPr>
              <a:pPr eaLnBrk="1" hangingPunct="1"/>
              <a:t>10</a:t>
            </a:fld>
            <a:endParaRPr lang="en-ZA">
              <a:latin typeface="Calibri" panose="020F0502020204030204" pitchFamily="34" charset="0"/>
            </a:endParaRPr>
          </a:p>
        </p:txBody>
      </p:sp>
    </p:spTree>
    <p:extLst>
      <p:ext uri="{BB962C8B-B14F-4D97-AF65-F5344CB8AC3E}">
        <p14:creationId xmlns:p14="http://schemas.microsoft.com/office/powerpoint/2010/main" val="754683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a:p>
        </p:txBody>
      </p:sp>
      <p:sp>
        <p:nvSpPr>
          <p:cNvPr id="5" name="Slide Number Placeholder 5"/>
          <p:cNvSpPr>
            <a:spLocks noGrp="1"/>
          </p:cNvSpPr>
          <p:nvPr>
            <p:ph type="sldNum" sz="quarter" idx="11"/>
          </p:nvPr>
        </p:nvSpPr>
        <p:spPr/>
        <p:txBody>
          <a:bodyPr/>
          <a:lstStyle>
            <a:lvl1pPr>
              <a:defRPr/>
            </a:lvl1pPr>
          </a:lstStyle>
          <a:p>
            <a:fld id="{BFCC0671-C604-4383-87C8-76777F40EE77}" type="slidenum">
              <a:rPr lang="en-ZA"/>
              <a:pPr/>
              <a:t>‹#›</a:t>
            </a:fld>
            <a:endParaRPr lang="en-ZA"/>
          </a:p>
        </p:txBody>
      </p:sp>
    </p:spTree>
    <p:extLst>
      <p:ext uri="{BB962C8B-B14F-4D97-AF65-F5344CB8AC3E}">
        <p14:creationId xmlns:p14="http://schemas.microsoft.com/office/powerpoint/2010/main" val="11607095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Untitled-1.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10325" y="5610225"/>
            <a:ext cx="27336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5" name="Date Placeholder 3"/>
          <p:cNvSpPr>
            <a:spLocks noGrp="1"/>
          </p:cNvSpPr>
          <p:nvPr>
            <p:ph type="dt" sz="half" idx="10"/>
          </p:nvPr>
        </p:nvSpPr>
        <p:spPr/>
        <p:txBody>
          <a:bodyPr/>
          <a:lstStyle>
            <a:lvl1pPr>
              <a:defRPr/>
            </a:lvl1pPr>
          </a:lstStyle>
          <a:p>
            <a:pPr>
              <a:defRPr/>
            </a:pPr>
            <a:fld id="{9300B21F-4A83-4E20-94B9-A84E294E2E33}" type="datetime1">
              <a:rPr lang="en-US"/>
              <a:pPr>
                <a:defRPr/>
              </a:pPr>
              <a:t>6/14/2016</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54F752B6-3FE3-44C7-A628-317ABB11367A}" type="slidenum">
              <a:rPr lang="en-ZA"/>
              <a:pPr/>
              <a:t>‹#›</a:t>
            </a:fld>
            <a:endParaRPr lang="en-ZA"/>
          </a:p>
        </p:txBody>
      </p:sp>
    </p:spTree>
    <p:extLst>
      <p:ext uri="{BB962C8B-B14F-4D97-AF65-F5344CB8AC3E}">
        <p14:creationId xmlns:p14="http://schemas.microsoft.com/office/powerpoint/2010/main" val="182861973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026" name="Picture 11" descr="Untitled-1.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10325" y="5610225"/>
            <a:ext cx="27336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basic-education.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24550"/>
            <a:ext cx="2590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8D0F690-0F06-40AF-AAC2-9B6CFD6D8469}" type="datetime1">
              <a:rPr lang="en-US"/>
              <a:pPr>
                <a:defRPr/>
              </a:pPr>
              <a:t>6/14/2016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8FD9DFD-F7CD-4545-828E-C33F9C539C54}"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71625" y="142875"/>
            <a:ext cx="7772400" cy="714375"/>
          </a:xfrm>
        </p:spPr>
        <p:txBody>
          <a:bodyPr/>
          <a:lstStyle/>
          <a:p>
            <a:pPr>
              <a:defRPr/>
            </a:pPr>
            <a:r>
              <a:rPr lang="af-ZA" sz="2400" dirty="0" smtClean="0">
                <a:effectLst>
                  <a:outerShdw blurRad="38100" dist="38100" dir="2700000" algn="tl">
                    <a:srgbClr val="000000">
                      <a:alpha val="43137"/>
                    </a:srgbClr>
                  </a:outerShdw>
                </a:effectLst>
              </a:rPr>
              <a:t>KURRIKULUM- EN ASSESSERINGSBELEIDSVERKLARING</a:t>
            </a:r>
            <a:endParaRPr lang="af-ZA" sz="2400" dirty="0" smtClean="0"/>
          </a:p>
        </p:txBody>
      </p:sp>
      <p:sp>
        <p:nvSpPr>
          <p:cNvPr id="3" name="Subtitle 2"/>
          <p:cNvSpPr>
            <a:spLocks noGrp="1"/>
          </p:cNvSpPr>
          <p:nvPr>
            <p:ph type="subTitle" idx="1"/>
          </p:nvPr>
        </p:nvSpPr>
        <p:spPr>
          <a:xfrm>
            <a:off x="1619250" y="1571625"/>
            <a:ext cx="6400800" cy="4041775"/>
          </a:xfrm>
        </p:spPr>
        <p:txBody>
          <a:bodyPr/>
          <a:lstStyle/>
          <a:p>
            <a:endParaRPr lang="en-US" sz="1800" smtClean="0">
              <a:solidFill>
                <a:schemeClr val="tx1"/>
              </a:solidFill>
            </a:endParaRPr>
          </a:p>
          <a:p>
            <a:pPr eaLnBrk="1" hangingPunct="1">
              <a:lnSpc>
                <a:spcPct val="80000"/>
              </a:lnSpc>
            </a:pPr>
            <a:r>
              <a:rPr lang="af-ZA" sz="2400" b="1" smtClean="0">
                <a:solidFill>
                  <a:srgbClr val="000000"/>
                </a:solidFill>
                <a:ea typeface="ＭＳ Ｐゴシック" panose="020B0600070205080204" pitchFamily="34" charset="-128"/>
              </a:rPr>
              <a:t>NASIONALE ORIËNTERINGSWERKSWINKEL</a:t>
            </a:r>
          </a:p>
          <a:p>
            <a:pPr eaLnBrk="1" hangingPunct="1">
              <a:lnSpc>
                <a:spcPct val="80000"/>
              </a:lnSpc>
            </a:pPr>
            <a:r>
              <a:rPr lang="af-ZA" sz="2400" b="1" smtClean="0">
                <a:solidFill>
                  <a:srgbClr val="000000"/>
                </a:solidFill>
                <a:ea typeface="ＭＳ Ｐゴシック" panose="020B0600070205080204" pitchFamily="34" charset="-128"/>
              </a:rPr>
              <a:t>TALE</a:t>
            </a:r>
          </a:p>
          <a:p>
            <a:pPr eaLnBrk="1" hangingPunct="1">
              <a:lnSpc>
                <a:spcPct val="80000"/>
              </a:lnSpc>
            </a:pPr>
            <a:r>
              <a:rPr lang="af-ZA" sz="2400" b="1" smtClean="0">
                <a:solidFill>
                  <a:srgbClr val="000000"/>
                </a:solidFill>
                <a:ea typeface="ＭＳ Ｐゴシック" panose="020B0600070205080204" pitchFamily="34" charset="-128"/>
              </a:rPr>
              <a:t> </a:t>
            </a:r>
          </a:p>
          <a:p>
            <a:pPr eaLnBrk="1" hangingPunct="1">
              <a:lnSpc>
                <a:spcPct val="80000"/>
              </a:lnSpc>
            </a:pPr>
            <a:r>
              <a:rPr lang="af-ZA" sz="2400" b="1" smtClean="0">
                <a:solidFill>
                  <a:srgbClr val="000000"/>
                </a:solidFill>
                <a:ea typeface="ＭＳ Ｐゴシック" panose="020B0600070205080204" pitchFamily="34" charset="-128"/>
              </a:rPr>
              <a:t>Graad 12</a:t>
            </a:r>
          </a:p>
          <a:p>
            <a:pPr eaLnBrk="1" hangingPunct="1"/>
            <a:r>
              <a:rPr lang="af-ZA" sz="2400" smtClean="0">
                <a:solidFill>
                  <a:schemeClr val="tx1"/>
                </a:solidFill>
              </a:rPr>
              <a:t>Inhoud, Metodologie en Assessering</a:t>
            </a:r>
          </a:p>
          <a:p>
            <a:pPr eaLnBrk="1" hangingPunct="1"/>
            <a:r>
              <a:rPr lang="af-ZA" sz="2400" smtClean="0">
                <a:solidFill>
                  <a:schemeClr val="tx1"/>
                </a:solidFill>
              </a:rPr>
              <a:t>Sessie </a:t>
            </a:r>
            <a:r>
              <a:rPr lang="en-US" sz="2400" smtClean="0">
                <a:solidFill>
                  <a:schemeClr val="tx1"/>
                </a:solidFill>
              </a:rPr>
              <a:t>2.3: </a:t>
            </a:r>
            <a:r>
              <a:rPr lang="af-ZA" sz="2400" smtClean="0">
                <a:solidFill>
                  <a:schemeClr val="tx1"/>
                </a:solidFill>
              </a:rPr>
              <a:t>Skryf en aanbied</a:t>
            </a:r>
          </a:p>
          <a:p>
            <a:pPr eaLnBrk="1" hangingPunct="1"/>
            <a:endParaRPr lang="af-ZA" sz="2400" b="1" smtClean="0">
              <a:solidFill>
                <a:srgbClr val="000000"/>
              </a:solidFill>
              <a:ea typeface="ＭＳ Ｐゴシック" panose="020B0600070205080204" pitchFamily="34" charset="-128"/>
            </a:endParaRPr>
          </a:p>
          <a:p>
            <a:pPr eaLnBrk="1" hangingPunct="1"/>
            <a:r>
              <a:rPr lang="af-ZA" sz="2400" b="1" smtClean="0">
                <a:solidFill>
                  <a:srgbClr val="000000"/>
                </a:solidFill>
                <a:ea typeface="ＭＳ Ｐゴシック" panose="020B0600070205080204" pitchFamily="34" charset="-128"/>
              </a:rPr>
              <a:t>2013</a:t>
            </a:r>
            <a:endParaRPr lang="en-ZA" sz="2400" smtClean="0">
              <a:solidFill>
                <a:schemeClr val="tx1"/>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B66098-F5C6-4337-9526-CA8ECF3A2191}" type="slidenum">
              <a:rPr lang="en-ZA">
                <a:solidFill>
                  <a:srgbClr val="898989"/>
                </a:solidFill>
                <a:latin typeface="Calibri" panose="020F0502020204030204" pitchFamily="34" charset="0"/>
              </a:rPr>
              <a:pPr eaLnBrk="1" hangingPunct="1"/>
              <a:t>1</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0"/>
            <a:ext cx="9144000" cy="714375"/>
          </a:xfrm>
        </p:spPr>
        <p:txBody>
          <a:bodyPr/>
          <a:lstStyle/>
          <a:p>
            <a:pPr eaLnBrk="1" fontAlgn="auto" hangingPunct="1">
              <a:spcBef>
                <a:spcPts val="0"/>
              </a:spcBef>
              <a:spcAft>
                <a:spcPts val="0"/>
              </a:spcAft>
              <a:defRPr/>
            </a:pP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af-ZA" sz="3200" b="1" dirty="0" smtClean="0">
                <a:solidFill>
                  <a:prstClr val="black"/>
                </a:solidFill>
                <a:ea typeface="+mn-ea"/>
                <a:cs typeface="+mn-cs"/>
              </a:rPr>
              <a:t>Kreatiewe skryfwerk: HT en EAT (50); TAT (40)</a:t>
            </a:r>
            <a:br>
              <a:rPr lang="af-ZA" sz="3200" b="1" dirty="0" smtClean="0">
                <a:solidFill>
                  <a:prstClr val="black"/>
                </a:solidFill>
                <a:ea typeface="+mn-ea"/>
                <a:cs typeface="+mn-cs"/>
              </a:rPr>
            </a:br>
            <a:r>
              <a:rPr lang="en-ZA" sz="2800" b="1" dirty="0" smtClean="0">
                <a:solidFill>
                  <a:prstClr val="black"/>
                </a:solidFill>
                <a:ea typeface="+mn-ea"/>
                <a:cs typeface="+mn-cs"/>
              </a:rPr>
              <a:t> </a:t>
            </a:r>
            <a:r>
              <a:rPr lang="en-US" sz="2800" b="1" dirty="0">
                <a:solidFill>
                  <a:prstClr val="black"/>
                </a:solidFill>
                <a:ea typeface="+mn-ea"/>
                <a:cs typeface="+mn-cs"/>
              </a:rPr>
              <a:t/>
            </a:r>
            <a:br>
              <a:rPr lang="en-US" sz="2800" b="1" dirty="0">
                <a:solidFill>
                  <a:prstClr val="black"/>
                </a:solidFill>
                <a:ea typeface="+mn-ea"/>
                <a:cs typeface="+mn-cs"/>
              </a:rPr>
            </a:br>
            <a:endParaRPr lang="en-ZA" dirty="0" smtClean="0"/>
          </a:p>
        </p:txBody>
      </p:sp>
      <p:sp>
        <p:nvSpPr>
          <p:cNvPr id="4" name="Footer Placeholder 3"/>
          <p:cNvSpPr>
            <a:spLocks noGrp="1"/>
          </p:cNvSpPr>
          <p:nvPr>
            <p:ph type="ftr" sz="quarter" idx="11"/>
          </p:nvPr>
        </p:nvSpPr>
        <p:spPr/>
        <p:txBody>
          <a:bodyPr/>
          <a:lstStyle/>
          <a:p>
            <a:pPr>
              <a:defRPr/>
            </a:pPr>
            <a:endParaRPr lang="en-ZA"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30314A-1F64-4E7A-A267-2B28648BEFFB}" type="slidenum">
              <a:rPr lang="en-ZA">
                <a:solidFill>
                  <a:srgbClr val="898989"/>
                </a:solidFill>
                <a:latin typeface="Calibri" panose="020F0502020204030204" pitchFamily="34" charset="0"/>
              </a:rPr>
              <a:pPr eaLnBrk="1" hangingPunct="1"/>
              <a:t>10</a:t>
            </a:fld>
            <a:endParaRPr lang="en-ZA">
              <a:solidFill>
                <a:srgbClr val="898989"/>
              </a:solidFill>
              <a:latin typeface="Calibri" panose="020F0502020204030204" pitchFamily="34" charset="0"/>
            </a:endParaRPr>
          </a:p>
        </p:txBody>
      </p:sp>
      <p:graphicFrame>
        <p:nvGraphicFramePr>
          <p:cNvPr id="8" name="Table 7"/>
          <p:cNvGraphicFramePr>
            <a:graphicFrameLocks noGrp="1"/>
          </p:cNvGraphicFramePr>
          <p:nvPr/>
        </p:nvGraphicFramePr>
        <p:xfrm>
          <a:off x="0" y="709613"/>
          <a:ext cx="9144000" cy="6286641"/>
        </p:xfrm>
        <a:graphic>
          <a:graphicData uri="http://schemas.openxmlformats.org/drawingml/2006/table">
            <a:tbl>
              <a:tblPr firstRow="1" bandRow="1">
                <a:tableStyleId>{5C22544A-7EE6-4342-B048-85BDC9FD1C3A}</a:tableStyleId>
              </a:tblPr>
              <a:tblGrid>
                <a:gridCol w="4286248"/>
                <a:gridCol w="4857752"/>
              </a:tblGrid>
              <a:tr h="1554326">
                <a:tc>
                  <a:txBody>
                    <a:bodyPr/>
                    <a:lstStyle/>
                    <a:p>
                      <a:endParaRPr lang="en-ZA" sz="4800" dirty="0" smtClean="0">
                        <a:solidFill>
                          <a:srgbClr val="FFC000"/>
                        </a:solidFill>
                      </a:endParaRPr>
                    </a:p>
                    <a:p>
                      <a:r>
                        <a:rPr lang="en-ZA" sz="4800" dirty="0" smtClean="0">
                          <a:solidFill>
                            <a:srgbClr val="FFC000"/>
                          </a:solidFill>
                        </a:rPr>
                        <a:t> </a:t>
                      </a:r>
                      <a:r>
                        <a:rPr lang="en-ZA" sz="3600" dirty="0" smtClean="0">
                          <a:solidFill>
                            <a:schemeClr val="tx1"/>
                          </a:solidFill>
                        </a:rPr>
                        <a:t>Beskrywend</a:t>
                      </a:r>
                      <a:endParaRPr lang="en-ZA" sz="3600" dirty="0">
                        <a:solidFill>
                          <a:schemeClr val="tx1"/>
                        </a:solidFill>
                      </a:endParaRPr>
                    </a:p>
                  </a:txBody>
                  <a:tcPr marT="45713" marB="45713"/>
                </a:tc>
                <a:tc>
                  <a:txBody>
                    <a:bodyPr/>
                    <a:lstStyle/>
                    <a:p>
                      <a:endParaRPr lang="en-ZA" sz="1800" dirty="0"/>
                    </a:p>
                  </a:txBody>
                  <a:tcPr marT="45713" marB="45713"/>
                </a:tc>
              </a:tr>
              <a:tr h="1480471">
                <a:tc>
                  <a:txBody>
                    <a:bodyPr/>
                    <a:lstStyle/>
                    <a:p>
                      <a:endParaRPr lang="en-ZA" sz="1800" dirty="0"/>
                    </a:p>
                  </a:txBody>
                  <a:tcPr marT="45713" marB="45713"/>
                </a:tc>
                <a:tc>
                  <a:txBody>
                    <a:bodyPr/>
                    <a:lstStyle/>
                    <a:p>
                      <a:r>
                        <a:rPr lang="en-ZA" sz="3600" b="1" dirty="0" err="1" smtClean="0"/>
                        <a:t>Beredeneerd</a:t>
                      </a:r>
                      <a:r>
                        <a:rPr lang="en-ZA" sz="3600" b="1" dirty="0" smtClean="0"/>
                        <a:t>/</a:t>
                      </a:r>
                    </a:p>
                    <a:p>
                      <a:r>
                        <a:rPr lang="en-ZA" sz="3600" b="1" dirty="0" smtClean="0"/>
                        <a:t>Argumenterend</a:t>
                      </a:r>
                      <a:endParaRPr lang="en-ZA" sz="3600" b="1" dirty="0"/>
                    </a:p>
                  </a:txBody>
                  <a:tcPr marT="45713" marB="45713"/>
                </a:tc>
              </a:tr>
              <a:tr h="1467793">
                <a:tc>
                  <a:txBody>
                    <a:bodyPr/>
                    <a:lstStyle/>
                    <a:p>
                      <a:r>
                        <a:rPr lang="en-ZA" sz="4800" dirty="0" smtClean="0"/>
                        <a:t> </a:t>
                      </a:r>
                      <a:r>
                        <a:rPr lang="en-ZA" sz="3600" b="1" dirty="0" smtClean="0"/>
                        <a:t>Bespiegelend</a:t>
                      </a:r>
                      <a:endParaRPr lang="en-ZA" sz="3600" b="1" dirty="0"/>
                    </a:p>
                  </a:txBody>
                  <a:tcPr marT="45713" marB="45713"/>
                </a:tc>
                <a:tc>
                  <a:txBody>
                    <a:bodyPr/>
                    <a:lstStyle/>
                    <a:p>
                      <a:endParaRPr lang="en-ZA" sz="1800" dirty="0"/>
                    </a:p>
                  </a:txBody>
                  <a:tcPr marT="45713" marB="45713"/>
                </a:tc>
              </a:tr>
              <a:tr h="1783911">
                <a:tc>
                  <a:txBody>
                    <a:bodyPr/>
                    <a:lstStyle/>
                    <a:p>
                      <a:endParaRPr lang="en-ZA" sz="1800" dirty="0"/>
                    </a:p>
                  </a:txBody>
                  <a:tcPr marT="45713" marB="45713"/>
                </a:tc>
                <a:tc>
                  <a:txBody>
                    <a:bodyPr/>
                    <a:lstStyle/>
                    <a:p>
                      <a:endParaRPr lang="en-ZA" sz="3200" dirty="0" smtClean="0"/>
                    </a:p>
                    <a:p>
                      <a:r>
                        <a:rPr lang="en-ZA" sz="3200" b="1" dirty="0" smtClean="0"/>
                        <a:t>       </a:t>
                      </a:r>
                      <a:r>
                        <a:rPr lang="en-ZA" sz="3600" b="1" dirty="0" smtClean="0"/>
                        <a:t>Verhalend</a:t>
                      </a:r>
                      <a:endParaRPr lang="en-ZA" sz="3600" b="1" dirty="0"/>
                    </a:p>
                  </a:txBody>
                  <a:tcPr marT="45713" marB="45713"/>
                </a:tc>
              </a:tr>
            </a:tbl>
          </a:graphicData>
        </a:graphic>
      </p:graphicFrame>
      <p:pic>
        <p:nvPicPr>
          <p:cNvPr id="133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928688"/>
            <a:ext cx="2106613"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2357438"/>
            <a:ext cx="200183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8" descr="http://t3.gstatic.com/images?q=tbn:q8YTA2NochSouM:http://www.oprfhs.org/export/sites/oprf/academic_divisions/english/images/think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613" y="3929063"/>
            <a:ext cx="14811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ipf_YCcr72XDnTTzM:" descr="http://t0.gstatic.com/images?q=tbn:_YCcr72XDnTTzM:http://opentech.wikispaces.com/file/view/action.gif/69242473/actio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5357813"/>
            <a:ext cx="29527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af-ZA" b="1" smtClean="0"/>
              <a:t>SKRYF VAN TEKSTE: TEKSSTRUKTURE</a:t>
            </a: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A9BA23-7B8F-413A-953C-5A7AA936E26B}" type="slidenum">
              <a:rPr lang="en-ZA">
                <a:solidFill>
                  <a:srgbClr val="898989"/>
                </a:solidFill>
                <a:latin typeface="Calibri" panose="020F0502020204030204" pitchFamily="34" charset="0"/>
              </a:rPr>
              <a:pPr eaLnBrk="1" hangingPunct="1"/>
              <a:t>11</a:t>
            </a:fld>
            <a:endParaRPr lang="en-ZA">
              <a:solidFill>
                <a:srgbClr val="898989"/>
              </a:solidFill>
              <a:latin typeface="Calibri" panose="020F050202020403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ZA"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C8482E-2ECC-4594-9448-D82392183E66}" type="slidenum">
              <a:rPr lang="en-ZA">
                <a:solidFill>
                  <a:srgbClr val="898989"/>
                </a:solidFill>
                <a:latin typeface="Calibri" panose="020F0502020204030204" pitchFamily="34" charset="0"/>
              </a:rPr>
              <a:pPr eaLnBrk="1" hangingPunct="1"/>
              <a:t>12</a:t>
            </a:fld>
            <a:endParaRPr lang="en-ZA">
              <a:solidFill>
                <a:srgbClr val="898989"/>
              </a:solidFill>
              <a:latin typeface="Calibri" panose="020F0502020204030204" pitchFamily="34" charset="0"/>
            </a:endParaRPr>
          </a:p>
        </p:txBody>
      </p:sp>
      <p:sp>
        <p:nvSpPr>
          <p:cNvPr id="15364" name="Title 1"/>
          <p:cNvSpPr>
            <a:spLocks noGrp="1"/>
          </p:cNvSpPr>
          <p:nvPr>
            <p:ph type="ctrTitle"/>
          </p:nvPr>
        </p:nvSpPr>
        <p:spPr>
          <a:xfrm>
            <a:off x="685800" y="0"/>
            <a:ext cx="8458200" cy="6858000"/>
          </a:xfrm>
        </p:spPr>
        <p:txBody>
          <a:bodyPr/>
          <a:lstStyle/>
          <a:p>
            <a:endParaRPr lang="en-ZA" smtClean="0"/>
          </a:p>
        </p:txBody>
      </p:sp>
      <p:sp>
        <p:nvSpPr>
          <p:cNvPr id="6" name="Subtitle 5"/>
          <p:cNvSpPr>
            <a:spLocks noGrp="1"/>
          </p:cNvSpPr>
          <p:nvPr>
            <p:ph type="subTitle" idx="1"/>
          </p:nvPr>
        </p:nvSpPr>
        <p:spPr>
          <a:xfrm>
            <a:off x="684213" y="0"/>
            <a:ext cx="8459787" cy="6858000"/>
          </a:xfrm>
        </p:spPr>
        <p:txBody>
          <a:bodyPr/>
          <a:lstStyle/>
          <a:p>
            <a:pPr>
              <a:defRPr/>
            </a:pPr>
            <a:endParaRPr lang="en-ZA" dirty="0"/>
          </a:p>
        </p:txBody>
      </p:sp>
      <p:graphicFrame>
        <p:nvGraphicFramePr>
          <p:cNvPr id="7" name="Table 6"/>
          <p:cNvGraphicFramePr>
            <a:graphicFrameLocks noGrp="1"/>
          </p:cNvGraphicFramePr>
          <p:nvPr/>
        </p:nvGraphicFramePr>
        <p:xfrm>
          <a:off x="0" y="0"/>
          <a:ext cx="9144000" cy="6827838"/>
        </p:xfrm>
        <a:graphic>
          <a:graphicData uri="http://schemas.openxmlformats.org/drawingml/2006/table">
            <a:tbl>
              <a:tblPr firstRow="1" bandRow="1">
                <a:tableStyleId>{5C22544A-7EE6-4342-B048-85BDC9FD1C3A}</a:tableStyleId>
              </a:tblPr>
              <a:tblGrid>
                <a:gridCol w="2428860"/>
                <a:gridCol w="3071834"/>
                <a:gridCol w="3643306"/>
              </a:tblGrid>
              <a:tr h="2316587">
                <a:tc>
                  <a:txBody>
                    <a:bodyPr/>
                    <a:lstStyle/>
                    <a:p>
                      <a:r>
                        <a:rPr lang="en-ZA" sz="2000" dirty="0" smtClean="0">
                          <a:solidFill>
                            <a:schemeClr val="tx1"/>
                          </a:solidFill>
                          <a:latin typeface="+mn-lt"/>
                          <a:cs typeface="Arial" pitchFamily="34" charset="0"/>
                        </a:rPr>
                        <a:t>VERHALEND:</a:t>
                      </a:r>
                    </a:p>
                    <a:p>
                      <a:r>
                        <a:rPr lang="af-ZA" sz="1800" b="0" kern="1200" baseline="0" dirty="0" smtClean="0">
                          <a:solidFill>
                            <a:schemeClr val="tx1"/>
                          </a:solidFill>
                          <a:latin typeface="+mn-lt"/>
                          <a:ea typeface="+mn-ea"/>
                          <a:cs typeface="+mn-cs"/>
                        </a:rPr>
                        <a:t>Inleiding wat karakters en agtergrond bekendstel;</a:t>
                      </a:r>
                    </a:p>
                    <a:p>
                      <a:r>
                        <a:rPr lang="af-ZA" sz="1800" b="0" kern="1200" baseline="0" dirty="0" smtClean="0">
                          <a:solidFill>
                            <a:schemeClr val="tx1"/>
                          </a:solidFill>
                          <a:latin typeface="+mn-lt"/>
                          <a:ea typeface="+mn-ea"/>
                          <a:cs typeface="+mn-cs"/>
                        </a:rPr>
                        <a:t>gebeure wat spanningslyn skep; afloop </a:t>
                      </a:r>
                      <a:r>
                        <a:rPr lang="af-ZA" sz="1800" b="0" i="0" kern="1200" baseline="0" dirty="0" smtClean="0">
                          <a:solidFill>
                            <a:schemeClr val="tx1"/>
                          </a:solidFill>
                          <a:latin typeface="+mn-lt"/>
                          <a:ea typeface="+mn-ea"/>
                          <a:cs typeface="+mn-cs"/>
                        </a:rPr>
                        <a:t>/ oplossing  </a:t>
                      </a:r>
                      <a:r>
                        <a:rPr lang="af-ZA" sz="1800" b="0" i="1" kern="1200" baseline="0" dirty="0" smtClean="0">
                          <a:solidFill>
                            <a:schemeClr val="tx1"/>
                          </a:solidFill>
                          <a:latin typeface="+mn-lt"/>
                          <a:ea typeface="+mn-ea"/>
                          <a:cs typeface="+mn-cs"/>
                        </a:rPr>
                        <a:t>/</a:t>
                      </a:r>
                    </a:p>
                    <a:p>
                      <a:r>
                        <a:rPr lang="af-ZA" sz="1800" b="0" kern="1200" baseline="0" dirty="0" smtClean="0">
                          <a:solidFill>
                            <a:schemeClr val="tx1"/>
                          </a:solidFill>
                          <a:latin typeface="+mn-lt"/>
                          <a:ea typeface="+mn-ea"/>
                          <a:cs typeface="+mn-cs"/>
                        </a:rPr>
                        <a:t>samevatting</a:t>
                      </a:r>
                      <a:endParaRPr lang="en-ZA" sz="1800" b="0" dirty="0" smtClean="0">
                        <a:solidFill>
                          <a:schemeClr val="tx1"/>
                        </a:solidFill>
                        <a:latin typeface="+mn-lt"/>
                        <a:cs typeface="Arial" pitchFamily="34" charset="0"/>
                      </a:endParaRPr>
                    </a:p>
                  </a:txBody>
                  <a:tcPr>
                    <a:solidFill>
                      <a:schemeClr val="tx2">
                        <a:lumMod val="20000"/>
                        <a:lumOff val="80000"/>
                      </a:schemeClr>
                    </a:solidFill>
                  </a:tcPr>
                </a:tc>
                <a:tc>
                  <a:txBody>
                    <a:bodyPr/>
                    <a:lstStyle/>
                    <a:p>
                      <a:r>
                        <a:rPr lang="en-ZA" sz="2000" dirty="0" smtClean="0">
                          <a:solidFill>
                            <a:schemeClr val="tx1"/>
                          </a:solidFill>
                          <a:latin typeface="+mn-lt"/>
                        </a:rPr>
                        <a:t>BESKRYWEND:</a:t>
                      </a:r>
                    </a:p>
                    <a:p>
                      <a:r>
                        <a:rPr lang="af-ZA" sz="1800" b="0" noProof="0" dirty="0" smtClean="0">
                          <a:solidFill>
                            <a:schemeClr val="tx1"/>
                          </a:solidFill>
                          <a:latin typeface="+mn-lt"/>
                        </a:rPr>
                        <a:t>Om iets lewendig te beskryf.</a:t>
                      </a:r>
                    </a:p>
                    <a:p>
                      <a:r>
                        <a:rPr lang="af-ZA" sz="1800" b="0" kern="1200" baseline="0" dirty="0" smtClean="0">
                          <a:solidFill>
                            <a:schemeClr val="tx1"/>
                          </a:solidFill>
                          <a:latin typeface="+mn-lt"/>
                          <a:ea typeface="+mn-ea"/>
                          <a:cs typeface="+mn-cs"/>
                        </a:rPr>
                        <a:t>Inleiding wat ’n algemene</a:t>
                      </a:r>
                    </a:p>
                    <a:p>
                      <a:r>
                        <a:rPr lang="nl-NL" sz="1800" b="0" kern="1200" baseline="0" dirty="0" smtClean="0">
                          <a:solidFill>
                            <a:schemeClr val="tx1"/>
                          </a:solidFill>
                          <a:latin typeface="+mn-lt"/>
                          <a:ea typeface="+mn-ea"/>
                          <a:cs typeface="+mn-cs"/>
                        </a:rPr>
                        <a:t>oorsig van die onderwerp gee;</a:t>
                      </a:r>
                    </a:p>
                    <a:p>
                      <a:r>
                        <a:rPr lang="af-ZA" sz="1800" b="0" kern="1200" baseline="0" dirty="0" smtClean="0">
                          <a:solidFill>
                            <a:schemeClr val="tx1"/>
                          </a:solidFill>
                          <a:latin typeface="+mn-lt"/>
                          <a:ea typeface="+mn-ea"/>
                          <a:cs typeface="+mn-cs"/>
                        </a:rPr>
                        <a:t>beskryf daarna kenmerke </a:t>
                      </a:r>
                      <a:r>
                        <a:rPr lang="af-ZA" sz="1800" b="0" i="1" kern="1200" baseline="0" dirty="0" smtClean="0">
                          <a:solidFill>
                            <a:schemeClr val="tx1"/>
                          </a:solidFill>
                          <a:latin typeface="+mn-lt"/>
                          <a:ea typeface="+mn-ea"/>
                          <a:cs typeface="+mn-cs"/>
                        </a:rPr>
                        <a:t>/</a:t>
                      </a:r>
                    </a:p>
                    <a:p>
                      <a:r>
                        <a:rPr lang="af-ZA" sz="1800" b="0" kern="1200" baseline="0" dirty="0" smtClean="0">
                          <a:solidFill>
                            <a:schemeClr val="tx1"/>
                          </a:solidFill>
                          <a:latin typeface="+mn-lt"/>
                          <a:ea typeface="+mn-ea"/>
                          <a:cs typeface="+mn-cs"/>
                        </a:rPr>
                        <a:t>karaktertrekke van onderwerp</a:t>
                      </a:r>
                      <a:endParaRPr lang="en-ZA" sz="1800" b="0" dirty="0">
                        <a:solidFill>
                          <a:schemeClr val="tx1"/>
                        </a:solidFill>
                      </a:endParaRPr>
                    </a:p>
                  </a:txBody>
                  <a:tcPr>
                    <a:solidFill>
                      <a:schemeClr val="tx2">
                        <a:lumMod val="20000"/>
                        <a:lumOff val="80000"/>
                      </a:schemeClr>
                    </a:solidFill>
                  </a:tcPr>
                </a:tc>
                <a:tc>
                  <a:txBody>
                    <a:bodyPr/>
                    <a:lstStyle/>
                    <a:p>
                      <a:r>
                        <a:rPr lang="en-ZA" sz="2000" dirty="0" smtClean="0">
                          <a:solidFill>
                            <a:schemeClr val="tx1"/>
                          </a:solidFill>
                          <a:latin typeface="+mn-lt"/>
                          <a:cs typeface="Arial" pitchFamily="34" charset="0"/>
                        </a:rPr>
                        <a:t>ARGUMENTEREND:</a:t>
                      </a:r>
                    </a:p>
                    <a:p>
                      <a:r>
                        <a:rPr lang="nl-NL" sz="1800" b="0" kern="1200" baseline="0" dirty="0" smtClean="0">
                          <a:solidFill>
                            <a:schemeClr val="tx1"/>
                          </a:solidFill>
                          <a:latin typeface="+mn-lt"/>
                          <a:ea typeface="+mn-ea"/>
                          <a:cs typeface="+mn-cs"/>
                        </a:rPr>
                        <a:t>Om ’n standpunt te verdedig;</a:t>
                      </a:r>
                    </a:p>
                    <a:p>
                      <a:r>
                        <a:rPr lang="nl-NL" sz="1800" b="0" kern="1200" baseline="0" dirty="0" smtClean="0">
                          <a:solidFill>
                            <a:schemeClr val="tx1"/>
                          </a:solidFill>
                          <a:latin typeface="+mn-lt"/>
                          <a:ea typeface="+mn-ea"/>
                          <a:cs typeface="+mn-cs"/>
                        </a:rPr>
                        <a:t>probeer om die leser te oortuig.</a:t>
                      </a:r>
                    </a:p>
                    <a:p>
                      <a:r>
                        <a:rPr lang="af-ZA" sz="1800" b="0" kern="1200" baseline="0" dirty="0" smtClean="0">
                          <a:solidFill>
                            <a:schemeClr val="tx1"/>
                          </a:solidFill>
                          <a:latin typeface="+mn-lt"/>
                          <a:ea typeface="+mn-ea"/>
                          <a:cs typeface="+mn-cs"/>
                        </a:rPr>
                        <a:t>Neem standpunt in.</a:t>
                      </a:r>
                    </a:p>
                    <a:p>
                      <a:r>
                        <a:rPr lang="af-ZA" sz="1800" b="0" kern="1200" baseline="0" dirty="0" smtClean="0">
                          <a:solidFill>
                            <a:schemeClr val="tx1"/>
                          </a:solidFill>
                          <a:latin typeface="+mn-lt"/>
                          <a:ea typeface="+mn-ea"/>
                          <a:cs typeface="+mn-cs"/>
                        </a:rPr>
                        <a:t>Gee ’n reeks uitgebreide</a:t>
                      </a:r>
                    </a:p>
                    <a:p>
                      <a:r>
                        <a:rPr lang="af-ZA" sz="1800" b="0" kern="1200" baseline="0" dirty="0" smtClean="0">
                          <a:solidFill>
                            <a:schemeClr val="tx1"/>
                          </a:solidFill>
                          <a:latin typeface="+mn-lt"/>
                          <a:ea typeface="+mn-ea"/>
                          <a:cs typeface="+mn-cs"/>
                        </a:rPr>
                        <a:t>argumente. Versterk die argument deur die openingsargument op te</a:t>
                      </a:r>
                    </a:p>
                    <a:p>
                      <a:r>
                        <a:rPr lang="af-ZA" sz="1800" b="0" kern="1200" baseline="0" dirty="0" smtClean="0">
                          <a:solidFill>
                            <a:schemeClr val="tx1"/>
                          </a:solidFill>
                          <a:latin typeface="+mn-lt"/>
                          <a:ea typeface="+mn-ea"/>
                          <a:cs typeface="+mn-cs"/>
                        </a:rPr>
                        <a:t>som en te herhaal.</a:t>
                      </a:r>
                      <a:endParaRPr lang="en-ZA" sz="1800" b="0" dirty="0" smtClean="0">
                        <a:solidFill>
                          <a:schemeClr val="tx1"/>
                        </a:solidFill>
                        <a:latin typeface="+mn-lt"/>
                        <a:cs typeface="Arial" pitchFamily="34" charset="0"/>
                      </a:endParaRPr>
                    </a:p>
                  </a:txBody>
                  <a:tcPr>
                    <a:solidFill>
                      <a:schemeClr val="tx2">
                        <a:lumMod val="20000"/>
                        <a:lumOff val="80000"/>
                      </a:schemeClr>
                    </a:solidFill>
                  </a:tcPr>
                </a:tc>
              </a:tr>
              <a:tr h="4511251">
                <a:tc>
                  <a:txBody>
                    <a:bodyPr/>
                    <a:lstStyle/>
                    <a:p>
                      <a:r>
                        <a:rPr lang="en-ZA" sz="2000" b="1" dirty="0" smtClean="0">
                          <a:latin typeface="+mn-lt"/>
                          <a:cs typeface="Arial" pitchFamily="34" charset="0"/>
                        </a:rPr>
                        <a:t>BEREDENEERD:</a:t>
                      </a:r>
                    </a:p>
                    <a:p>
                      <a:r>
                        <a:rPr lang="af-ZA" sz="1800" i="0" kern="1200" baseline="0" dirty="0" smtClean="0">
                          <a:solidFill>
                            <a:schemeClr val="dk1"/>
                          </a:solidFill>
                          <a:latin typeface="+mn-lt"/>
                          <a:ea typeface="+mn-ea"/>
                          <a:cs typeface="+mn-cs"/>
                        </a:rPr>
                        <a:t>Om argumente vir verskillende</a:t>
                      </a:r>
                    </a:p>
                    <a:p>
                      <a:r>
                        <a:rPr lang="af-ZA" sz="1800" i="0" kern="1200" baseline="0" dirty="0" smtClean="0">
                          <a:solidFill>
                            <a:schemeClr val="dk1"/>
                          </a:solidFill>
                          <a:latin typeface="+mn-lt"/>
                          <a:ea typeface="+mn-ea"/>
                          <a:cs typeface="+mn-cs"/>
                        </a:rPr>
                        <a:t>standpunte aan te bied.</a:t>
                      </a:r>
                    </a:p>
                    <a:p>
                      <a:r>
                        <a:rPr lang="af-ZA" sz="1800" i="0" kern="1200" baseline="0" dirty="0" smtClean="0">
                          <a:solidFill>
                            <a:schemeClr val="dk1"/>
                          </a:solidFill>
                          <a:latin typeface="+mn-lt"/>
                          <a:ea typeface="+mn-ea"/>
                          <a:cs typeface="+mn-cs"/>
                        </a:rPr>
                        <a:t>Stel argument / probleem;</a:t>
                      </a:r>
                    </a:p>
                    <a:p>
                      <a:r>
                        <a:rPr lang="af-ZA" sz="1800" i="0" kern="1200" baseline="0" dirty="0" smtClean="0">
                          <a:solidFill>
                            <a:schemeClr val="dk1"/>
                          </a:solidFill>
                          <a:latin typeface="+mn-lt"/>
                          <a:ea typeface="+mn-ea"/>
                          <a:cs typeface="+mn-cs"/>
                        </a:rPr>
                        <a:t>mag hoofargumente in</a:t>
                      </a:r>
                    </a:p>
                    <a:p>
                      <a:r>
                        <a:rPr lang="af-ZA" sz="1800" i="0" kern="1200" baseline="0" dirty="0" smtClean="0">
                          <a:solidFill>
                            <a:schemeClr val="dk1"/>
                          </a:solidFill>
                          <a:latin typeface="+mn-lt"/>
                          <a:ea typeface="+mn-ea"/>
                          <a:cs typeface="+mn-cs"/>
                        </a:rPr>
                        <a:t>inleiding gee.</a:t>
                      </a:r>
                    </a:p>
                    <a:p>
                      <a:r>
                        <a:rPr lang="af-ZA" sz="1800" i="0" kern="1200" baseline="0" dirty="0" smtClean="0">
                          <a:solidFill>
                            <a:schemeClr val="dk1"/>
                          </a:solidFill>
                          <a:latin typeface="+mn-lt"/>
                          <a:ea typeface="+mn-ea"/>
                          <a:cs typeface="+mn-cs"/>
                        </a:rPr>
                        <a:t>Argumente vir, asook</a:t>
                      </a:r>
                    </a:p>
                    <a:p>
                      <a:r>
                        <a:rPr lang="af-ZA" sz="1800" i="0" kern="1200" baseline="0" dirty="0" smtClean="0">
                          <a:solidFill>
                            <a:schemeClr val="dk1"/>
                          </a:solidFill>
                          <a:latin typeface="+mn-lt"/>
                          <a:ea typeface="+mn-ea"/>
                          <a:cs typeface="+mn-cs"/>
                        </a:rPr>
                        <a:t>ondersteunende bewyse.</a:t>
                      </a:r>
                    </a:p>
                    <a:p>
                      <a:r>
                        <a:rPr lang="af-ZA" sz="1800" i="0" kern="1200" baseline="0" dirty="0" smtClean="0">
                          <a:solidFill>
                            <a:schemeClr val="dk1"/>
                          </a:solidFill>
                          <a:latin typeface="+mn-lt"/>
                          <a:ea typeface="+mn-ea"/>
                          <a:cs typeface="+mn-cs"/>
                        </a:rPr>
                        <a:t>Argumente teen, asook</a:t>
                      </a:r>
                    </a:p>
                    <a:p>
                      <a:r>
                        <a:rPr lang="af-ZA" sz="1800" i="0" kern="1200" baseline="0" dirty="0" smtClean="0">
                          <a:solidFill>
                            <a:schemeClr val="dk1"/>
                          </a:solidFill>
                          <a:latin typeface="+mn-lt"/>
                          <a:ea typeface="+mn-ea"/>
                          <a:cs typeface="+mn-cs"/>
                        </a:rPr>
                        <a:t>ondersteunende bewyse.</a:t>
                      </a:r>
                    </a:p>
                    <a:p>
                      <a:r>
                        <a:rPr lang="af-ZA" sz="1800" i="0" kern="1200" baseline="0" dirty="0" smtClean="0">
                          <a:solidFill>
                            <a:schemeClr val="dk1"/>
                          </a:solidFill>
                          <a:latin typeface="+mn-lt"/>
                          <a:ea typeface="+mn-ea"/>
                          <a:cs typeface="+mn-cs"/>
                        </a:rPr>
                        <a:t>Slotsom: opsomming en</a:t>
                      </a:r>
                    </a:p>
                    <a:p>
                      <a:r>
                        <a:rPr lang="af-ZA" sz="1800" i="0" kern="1200" baseline="0" dirty="0" smtClean="0">
                          <a:solidFill>
                            <a:schemeClr val="dk1"/>
                          </a:solidFill>
                          <a:latin typeface="+mn-lt"/>
                          <a:ea typeface="+mn-ea"/>
                          <a:cs typeface="+mn-cs"/>
                        </a:rPr>
                        <a:t>aanbevelings.</a:t>
                      </a:r>
                    </a:p>
                  </a:txBody>
                  <a:tcPr/>
                </a:tc>
                <a:tc>
                  <a:txBody>
                    <a:bodyPr/>
                    <a:lstStyle/>
                    <a:p>
                      <a:r>
                        <a:rPr lang="en-ZA" sz="2000" b="1" dirty="0" smtClean="0"/>
                        <a:t>BESPIEGELEND:</a:t>
                      </a:r>
                    </a:p>
                    <a:p>
                      <a:r>
                        <a:rPr lang="nl-NL" sz="1800" kern="1200" baseline="0" dirty="0" smtClean="0">
                          <a:solidFill>
                            <a:schemeClr val="dk1"/>
                          </a:solidFill>
                          <a:latin typeface="+mn-lt"/>
                          <a:ea typeface="+mn-ea"/>
                          <a:cs typeface="+mn-cs"/>
                        </a:rPr>
                        <a:t>Om ’n idee te oorweeg /</a:t>
                      </a:r>
                    </a:p>
                    <a:p>
                      <a:r>
                        <a:rPr lang="af-ZA" sz="1800" kern="1200" baseline="0" dirty="0" smtClean="0">
                          <a:solidFill>
                            <a:schemeClr val="dk1"/>
                          </a:solidFill>
                          <a:latin typeface="+mn-lt"/>
                          <a:ea typeface="+mn-ea"/>
                          <a:cs typeface="+mn-cs"/>
                        </a:rPr>
                        <a:t>deurdink en emosionele</a:t>
                      </a:r>
                    </a:p>
                    <a:p>
                      <a:r>
                        <a:rPr lang="af-ZA" sz="1800" kern="1200" baseline="0" dirty="0" smtClean="0">
                          <a:solidFill>
                            <a:schemeClr val="dk1"/>
                          </a:solidFill>
                          <a:latin typeface="+mn-lt"/>
                          <a:ea typeface="+mn-ea"/>
                          <a:cs typeface="+mn-cs"/>
                        </a:rPr>
                        <a:t>reaksies en gevoelens weer</a:t>
                      </a:r>
                    </a:p>
                    <a:p>
                      <a:r>
                        <a:rPr lang="af-ZA" sz="1800" kern="1200" baseline="0" dirty="0" smtClean="0">
                          <a:solidFill>
                            <a:schemeClr val="dk1"/>
                          </a:solidFill>
                          <a:latin typeface="+mn-lt"/>
                          <a:ea typeface="+mn-ea"/>
                          <a:cs typeface="+mn-cs"/>
                        </a:rPr>
                        <a:t>te gee.</a:t>
                      </a:r>
                    </a:p>
                    <a:p>
                      <a:r>
                        <a:rPr lang="af-ZA" sz="1800" kern="1200" baseline="0" dirty="0" smtClean="0">
                          <a:solidFill>
                            <a:schemeClr val="dk1"/>
                          </a:solidFill>
                          <a:latin typeface="+mn-lt"/>
                          <a:ea typeface="+mn-ea"/>
                          <a:cs typeface="+mn-cs"/>
                        </a:rPr>
                        <a:t>Die skrywer kan</a:t>
                      </a:r>
                    </a:p>
                    <a:p>
                      <a:r>
                        <a:rPr lang="af-ZA" sz="1800" kern="1200" baseline="0" dirty="0" smtClean="0">
                          <a:solidFill>
                            <a:schemeClr val="dk1"/>
                          </a:solidFill>
                          <a:latin typeface="+mn-lt"/>
                          <a:ea typeface="+mn-ea"/>
                          <a:cs typeface="+mn-cs"/>
                        </a:rPr>
                        <a:t>byvoorbeeld bespiegel</a:t>
                      </a:r>
                    </a:p>
                    <a:p>
                      <a:r>
                        <a:rPr lang="en-US" sz="1800" kern="1200" baseline="0" dirty="0" smtClean="0">
                          <a:solidFill>
                            <a:schemeClr val="dk1"/>
                          </a:solidFill>
                          <a:latin typeface="+mn-lt"/>
                          <a:ea typeface="+mn-ea"/>
                          <a:cs typeface="+mn-cs"/>
                        </a:rPr>
                        <a:t>oor ’n droom of strewes.</a:t>
                      </a:r>
                    </a:p>
                    <a:p>
                      <a:r>
                        <a:rPr lang="af-ZA" sz="1800" kern="1200" baseline="0" dirty="0" smtClean="0">
                          <a:solidFill>
                            <a:schemeClr val="dk1"/>
                          </a:solidFill>
                          <a:latin typeface="+mn-lt"/>
                          <a:ea typeface="+mn-ea"/>
                          <a:cs typeface="+mn-cs"/>
                        </a:rPr>
                        <a:t>ŉ Bespiegelende opstel sal</a:t>
                      </a:r>
                    </a:p>
                    <a:p>
                      <a:r>
                        <a:rPr lang="af-ZA" sz="1800" kern="1200" baseline="0" dirty="0" smtClean="0">
                          <a:solidFill>
                            <a:schemeClr val="dk1"/>
                          </a:solidFill>
                          <a:latin typeface="+mn-lt"/>
                          <a:ea typeface="+mn-ea"/>
                          <a:cs typeface="+mn-cs"/>
                        </a:rPr>
                        <a:t>subjektief wees.</a:t>
                      </a:r>
                    </a:p>
                    <a:p>
                      <a:r>
                        <a:rPr lang="af-ZA" sz="1800" kern="1200" baseline="0" dirty="0" smtClean="0">
                          <a:solidFill>
                            <a:schemeClr val="dk1"/>
                          </a:solidFill>
                          <a:latin typeface="+mn-lt"/>
                          <a:ea typeface="+mn-ea"/>
                          <a:cs typeface="+mn-cs"/>
                        </a:rPr>
                        <a:t>Gevoelens en emosies</a:t>
                      </a:r>
                    </a:p>
                    <a:p>
                      <a:r>
                        <a:rPr lang="nl-NL" sz="1800" kern="1200" baseline="0" dirty="0" smtClean="0">
                          <a:solidFill>
                            <a:schemeClr val="dk1"/>
                          </a:solidFill>
                          <a:latin typeface="+mn-lt"/>
                          <a:ea typeface="+mn-ea"/>
                          <a:cs typeface="+mn-cs"/>
                        </a:rPr>
                        <a:t>speel ’n baie belangrike rol.</a:t>
                      </a:r>
                    </a:p>
                    <a:p>
                      <a:r>
                        <a:rPr lang="nl-NL" sz="1800" kern="1200" baseline="0" dirty="0" smtClean="0">
                          <a:solidFill>
                            <a:schemeClr val="dk1"/>
                          </a:solidFill>
                          <a:latin typeface="+mn-lt"/>
                          <a:ea typeface="+mn-ea"/>
                          <a:cs typeface="+mn-cs"/>
                        </a:rPr>
                        <a:t>’n Groot gedeelte van dié</a:t>
                      </a:r>
                    </a:p>
                    <a:p>
                      <a:r>
                        <a:rPr lang="af-ZA" sz="1800" kern="1200" baseline="0" dirty="0" smtClean="0">
                          <a:solidFill>
                            <a:schemeClr val="dk1"/>
                          </a:solidFill>
                          <a:latin typeface="+mn-lt"/>
                          <a:ea typeface="+mn-ea"/>
                          <a:cs typeface="+mn-cs"/>
                        </a:rPr>
                        <a:t>opstel mag beskrywend</a:t>
                      </a:r>
                    </a:p>
                    <a:p>
                      <a:r>
                        <a:rPr lang="af-ZA" sz="1800" kern="1200" baseline="0" dirty="0" smtClean="0">
                          <a:solidFill>
                            <a:schemeClr val="dk1"/>
                          </a:solidFill>
                          <a:latin typeface="+mn-lt"/>
                          <a:ea typeface="+mn-ea"/>
                          <a:cs typeface="+mn-cs"/>
                        </a:rPr>
                        <a:t>wees. Die beskrywings</a:t>
                      </a:r>
                    </a:p>
                    <a:p>
                      <a:r>
                        <a:rPr lang="af-ZA" sz="1800" kern="1200" baseline="0" dirty="0" smtClean="0">
                          <a:solidFill>
                            <a:schemeClr val="dk1"/>
                          </a:solidFill>
                          <a:latin typeface="+mn-lt"/>
                          <a:ea typeface="+mn-ea"/>
                          <a:cs typeface="+mn-cs"/>
                        </a:rPr>
                        <a:t>behoort lewendig te wees.</a:t>
                      </a:r>
                    </a:p>
                  </a:txBody>
                  <a:tcPr/>
                </a:tc>
                <a:tc>
                  <a:txBody>
                    <a:bodyPr/>
                    <a:lstStyle/>
                    <a:p>
                      <a:r>
                        <a:rPr lang="en-ZA" sz="2000" b="1" dirty="0" smtClean="0"/>
                        <a:t>LITERÊR</a:t>
                      </a:r>
                      <a:r>
                        <a:rPr lang="en-ZA" sz="2000" b="1" baseline="0" dirty="0" smtClean="0"/>
                        <a:t> (HT):</a:t>
                      </a:r>
                      <a:endParaRPr lang="en-ZA" sz="2000" b="1" dirty="0" smtClean="0"/>
                    </a:p>
                    <a:p>
                      <a:r>
                        <a:rPr lang="nl-NL" sz="1800" kern="1200" baseline="0" dirty="0" smtClean="0">
                          <a:solidFill>
                            <a:schemeClr val="dk1"/>
                          </a:solidFill>
                          <a:latin typeface="+mn-lt"/>
                          <a:ea typeface="+mn-ea"/>
                          <a:cs typeface="+mn-cs"/>
                        </a:rPr>
                        <a:t>In hierdie opstelle reageer ’n skrywer vertolkend, evaluerend, nadenkend en selfs persoonlik op ’n literêre teks.</a:t>
                      </a:r>
                    </a:p>
                    <a:p>
                      <a:r>
                        <a:rPr lang="nl-NL" sz="1800" kern="1200" baseline="0" dirty="0" smtClean="0">
                          <a:solidFill>
                            <a:schemeClr val="dk1"/>
                          </a:solidFill>
                          <a:latin typeface="+mn-lt"/>
                          <a:ea typeface="+mn-ea"/>
                          <a:cs typeface="+mn-cs"/>
                        </a:rPr>
                        <a:t>Argumente word aangebied en ondersteun of geïllustreer deur na die teks te verwys; die taal van die teks kan ondersoek word en daar kan aangetoon word dat dit spesifi eke taalwetenskaplike of letterkundige waarde het. Die styl is formeel, maar nie oordrewe objektief nie. ’n Persoonlike respons kan in sommige opstelle gevra word.</a:t>
                      </a:r>
                      <a:endParaRPr lang="en-ZA" sz="1800" b="1" dirty="0" smtClean="0"/>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4A8969-0BC5-487F-B3CC-60124D35AF02}" type="slidenum">
              <a:rPr lang="en-ZA">
                <a:solidFill>
                  <a:srgbClr val="898989"/>
                </a:solidFill>
                <a:latin typeface="Calibri" panose="020F0502020204030204" pitchFamily="34" charset="0"/>
              </a:rPr>
              <a:pPr eaLnBrk="1" hangingPunct="1"/>
              <a:t>13</a:t>
            </a:fld>
            <a:endParaRPr lang="en-ZA">
              <a:solidFill>
                <a:srgbClr val="898989"/>
              </a:solidFill>
              <a:latin typeface="Calibri" panose="020F0502020204030204" pitchFamily="34" charset="0"/>
            </a:endParaRPr>
          </a:p>
        </p:txBody>
      </p:sp>
      <p:sp>
        <p:nvSpPr>
          <p:cNvPr id="16388" name="TextBox 6"/>
          <p:cNvSpPr txBox="1">
            <a:spLocks noChangeArrowheads="1"/>
          </p:cNvSpPr>
          <p:nvPr/>
        </p:nvSpPr>
        <p:spPr bwMode="auto">
          <a:xfrm>
            <a:off x="2987675" y="0"/>
            <a:ext cx="615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sz="2800"/>
              <a:t>         </a:t>
            </a:r>
            <a:r>
              <a:rPr lang="en-ZA" sz="2800" b="1">
                <a:latin typeface="Baskerville Old Face" panose="02020602080505020303" pitchFamily="18" charset="0"/>
              </a:rPr>
              <a:t>Op pad na moeilikheid</a:t>
            </a:r>
            <a:r>
              <a:rPr lang="en-ZA" sz="2800"/>
              <a:t>…</a:t>
            </a:r>
          </a:p>
        </p:txBody>
      </p:sp>
      <p:graphicFrame>
        <p:nvGraphicFramePr>
          <p:cNvPr id="8" name="Table 7"/>
          <p:cNvGraphicFramePr>
            <a:graphicFrameLocks noGrp="1"/>
          </p:cNvGraphicFramePr>
          <p:nvPr/>
        </p:nvGraphicFramePr>
        <p:xfrm>
          <a:off x="285750" y="523875"/>
          <a:ext cx="8858250" cy="6492875"/>
        </p:xfrm>
        <a:graphic>
          <a:graphicData uri="http://schemas.openxmlformats.org/drawingml/2006/table">
            <a:tbl>
              <a:tblPr firstRow="1" bandRow="1">
                <a:tableStyleId>{5C22544A-7EE6-4342-B048-85BDC9FD1C3A}</a:tableStyleId>
              </a:tblPr>
              <a:tblGrid>
                <a:gridCol w="2952750"/>
                <a:gridCol w="5905500"/>
              </a:tblGrid>
              <a:tr h="6492875">
                <a:tc>
                  <a:txBody>
                    <a:bodyPr/>
                    <a:lstStyle/>
                    <a:p>
                      <a:endParaRPr lang="en-ZA" sz="1800" dirty="0">
                        <a:solidFill>
                          <a:schemeClr val="bg1"/>
                        </a:solidFill>
                      </a:endParaRPr>
                    </a:p>
                  </a:txBody>
                  <a:tcPr marL="91453" marR="91453" marT="45721" marB="45721"/>
                </a:tc>
                <a:tc>
                  <a:txBody>
                    <a:bodyPr/>
                    <a:lstStyle/>
                    <a:p>
                      <a:r>
                        <a:rPr lang="af-ZA" sz="2800" noProof="0" dirty="0" smtClean="0">
                          <a:solidFill>
                            <a:schemeClr val="tx1"/>
                          </a:solidFill>
                        </a:rPr>
                        <a:t>Die skamelgeklede ryloper het besef sy was in die moeilikheid die oomblik toe sy in die kar klim …</a:t>
                      </a:r>
                    </a:p>
                    <a:p>
                      <a:endParaRPr lang="af-ZA" sz="2800" noProof="0" dirty="0" smtClean="0">
                        <a:solidFill>
                          <a:schemeClr val="tx1"/>
                        </a:solidFill>
                      </a:endParaRPr>
                    </a:p>
                    <a:p>
                      <a:r>
                        <a:rPr lang="af-ZA" sz="2800" noProof="0" dirty="0" smtClean="0">
                          <a:solidFill>
                            <a:schemeClr val="tx1"/>
                          </a:solidFill>
                        </a:rPr>
                        <a:t>Die bestuurder het afkeurend  na haar klere gestaar. “Op soek na pret?”</a:t>
                      </a:r>
                    </a:p>
                    <a:p>
                      <a:endParaRPr lang="af-ZA" sz="2800" noProof="0" dirty="0" smtClean="0">
                        <a:solidFill>
                          <a:schemeClr val="tx1"/>
                        </a:solidFill>
                      </a:endParaRPr>
                    </a:p>
                    <a:p>
                      <a:r>
                        <a:rPr lang="af-ZA" sz="2800" noProof="0" dirty="0" smtClean="0">
                          <a:solidFill>
                            <a:schemeClr val="tx1"/>
                          </a:solidFill>
                        </a:rPr>
                        <a:t>“NEE…Ek gaan bietjie strand toe.”</a:t>
                      </a:r>
                    </a:p>
                    <a:p>
                      <a:endParaRPr lang="af-ZA" sz="2800" noProof="0" dirty="0" smtClean="0">
                        <a:solidFill>
                          <a:schemeClr val="tx1"/>
                        </a:solidFill>
                      </a:endParaRPr>
                    </a:p>
                    <a:p>
                      <a:r>
                        <a:rPr lang="af-ZA" sz="2800" noProof="0" dirty="0" smtClean="0">
                          <a:solidFill>
                            <a:schemeClr val="tx1"/>
                          </a:solidFill>
                        </a:rPr>
                        <a:t>“Jy dink so? Ek het iets anders in gedagte vir jou, Poppie, en dit sluit NIE die strand in nie!”</a:t>
                      </a:r>
                    </a:p>
                    <a:p>
                      <a:endParaRPr lang="af-ZA" sz="2800" noProof="0" dirty="0" smtClean="0">
                        <a:solidFill>
                          <a:schemeClr val="tx1"/>
                        </a:solidFill>
                      </a:endParaRPr>
                    </a:p>
                    <a:p>
                      <a:r>
                        <a:rPr lang="af-ZA" sz="2800" noProof="0" dirty="0" smtClean="0">
                          <a:solidFill>
                            <a:schemeClr val="tx1"/>
                          </a:solidFill>
                        </a:rPr>
                        <a:t>“Dan is ek seker gehok, né Ma?”</a:t>
                      </a:r>
                    </a:p>
                    <a:p>
                      <a:endParaRPr lang="en-ZA" sz="2800" dirty="0" smtClean="0">
                        <a:solidFill>
                          <a:schemeClr val="bg1"/>
                        </a:solidFill>
                      </a:endParaRPr>
                    </a:p>
                  </a:txBody>
                  <a:tcPr marL="91453" marR="91453" marT="45721" marB="45721">
                    <a:solidFill>
                      <a:schemeClr val="accent1">
                        <a:lumMod val="20000"/>
                        <a:lumOff val="80000"/>
                      </a:schemeClr>
                    </a:solidFill>
                  </a:tcPr>
                </a:tc>
              </a:tr>
            </a:tbl>
          </a:graphicData>
        </a:graphic>
      </p:graphicFrame>
      <p:pic>
        <p:nvPicPr>
          <p:cNvPr id="16397" name="il_fi" descr="3077048480_c75b6937ec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84350"/>
            <a:ext cx="25923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85800" y="115888"/>
            <a:ext cx="7772400" cy="649287"/>
          </a:xfrm>
        </p:spPr>
        <p:txBody>
          <a:bodyPr/>
          <a:lstStyle/>
          <a:p>
            <a:endParaRPr lang="en-ZA" smtClean="0"/>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077BA0-32BB-4112-A842-94195FE2A1F7}" type="slidenum">
              <a:rPr lang="en-ZA">
                <a:solidFill>
                  <a:srgbClr val="898989"/>
                </a:solidFill>
                <a:latin typeface="Calibri" panose="020F0502020204030204" pitchFamily="34" charset="0"/>
              </a:rPr>
              <a:pPr eaLnBrk="1" hangingPunct="1"/>
              <a:t>14</a:t>
            </a:fld>
            <a:endParaRPr lang="en-ZA">
              <a:solidFill>
                <a:srgbClr val="898989"/>
              </a:solidFill>
              <a:latin typeface="Calibri" panose="020F0502020204030204" pitchFamily="34" charset="0"/>
            </a:endParaRPr>
          </a:p>
        </p:txBody>
      </p:sp>
      <p:graphicFrame>
        <p:nvGraphicFramePr>
          <p:cNvPr id="6" name="Table 5"/>
          <p:cNvGraphicFramePr>
            <a:graphicFrameLocks noGrp="1"/>
          </p:cNvGraphicFramePr>
          <p:nvPr/>
        </p:nvGraphicFramePr>
        <p:xfrm>
          <a:off x="34925" y="44450"/>
          <a:ext cx="9109075" cy="6813549"/>
        </p:xfrm>
        <a:graphic>
          <a:graphicData uri="http://schemas.openxmlformats.org/drawingml/2006/table">
            <a:tbl>
              <a:tblPr firstRow="1" bandRow="1">
                <a:tableStyleId>{5C22544A-7EE6-4342-B048-85BDC9FD1C3A}</a:tableStyleId>
              </a:tblPr>
              <a:tblGrid>
                <a:gridCol w="4322761"/>
                <a:gridCol w="4786314"/>
              </a:tblGrid>
              <a:tr h="1290779">
                <a:tc>
                  <a:txBody>
                    <a:bodyPr/>
                    <a:lstStyle/>
                    <a:p>
                      <a:r>
                        <a:rPr lang="af-ZA" sz="2400" noProof="0" dirty="0" smtClean="0">
                          <a:solidFill>
                            <a:schemeClr val="tx1"/>
                          </a:solidFill>
                        </a:rPr>
                        <a:t>Elemente in ŉ verhalende opstel</a:t>
                      </a:r>
                      <a:r>
                        <a:rPr lang="en-ZA" sz="2400" dirty="0" smtClean="0">
                          <a:solidFill>
                            <a:schemeClr val="tx1"/>
                          </a:solidFill>
                        </a:rPr>
                        <a:t>:</a:t>
                      </a:r>
                      <a:endParaRPr lang="en-ZA" sz="2400" dirty="0">
                        <a:solidFill>
                          <a:schemeClr val="tx1"/>
                        </a:solidFill>
                      </a:endParaRPr>
                    </a:p>
                  </a:txBody>
                  <a:tcPr marL="91446" marR="91446" marT="45721" marB="45721">
                    <a:solidFill>
                      <a:schemeClr val="accent1">
                        <a:lumMod val="20000"/>
                        <a:lumOff val="80000"/>
                      </a:schemeClr>
                    </a:solidFill>
                  </a:tcPr>
                </a:tc>
                <a:tc rowSpan="6">
                  <a:txBody>
                    <a:bodyPr/>
                    <a:lstStyle/>
                    <a:p>
                      <a:endParaRPr lang="en-ZA" sz="2000" dirty="0" smtClean="0">
                        <a:solidFill>
                          <a:schemeClr val="tx1"/>
                        </a:solidFill>
                      </a:endParaRPr>
                    </a:p>
                    <a:p>
                      <a:endParaRPr lang="en-ZA" sz="2000" dirty="0" smtClean="0">
                        <a:solidFill>
                          <a:schemeClr val="tx1"/>
                        </a:solidFill>
                      </a:endParaRPr>
                    </a:p>
                    <a:p>
                      <a:r>
                        <a:rPr lang="en-ZA" sz="2000" dirty="0" smtClean="0">
                          <a:solidFill>
                            <a:schemeClr val="tx1"/>
                          </a:solidFill>
                        </a:rPr>
                        <a:t> </a:t>
                      </a:r>
                      <a:r>
                        <a:rPr lang="af-ZA" sz="2000" noProof="0" dirty="0" smtClean="0">
                          <a:solidFill>
                            <a:schemeClr val="tx1"/>
                          </a:solidFill>
                        </a:rPr>
                        <a:t>OP PAD NA MOEILIKHEID…</a:t>
                      </a:r>
                    </a:p>
                    <a:p>
                      <a:endParaRPr lang="af-ZA" sz="2000" noProof="0" dirty="0" smtClean="0">
                        <a:solidFill>
                          <a:schemeClr val="tx1"/>
                        </a:solidFill>
                      </a:endParaRPr>
                    </a:p>
                    <a:p>
                      <a:r>
                        <a:rPr lang="af-ZA" sz="2000" b="0" noProof="0" dirty="0" smtClean="0">
                          <a:solidFill>
                            <a:schemeClr val="tx1"/>
                          </a:solidFill>
                        </a:rPr>
                        <a:t>Die skamelgeklede ryloper het besef sy was in die moeilikheid die oomblik toe sy in die kar klim …</a:t>
                      </a:r>
                    </a:p>
                    <a:p>
                      <a:endParaRPr lang="af-ZA" sz="2000" b="0" noProof="0" dirty="0" smtClean="0">
                        <a:solidFill>
                          <a:schemeClr val="tx1"/>
                        </a:solidFill>
                      </a:endParaRPr>
                    </a:p>
                    <a:p>
                      <a:r>
                        <a:rPr lang="af-ZA" sz="2000" b="0" noProof="0" dirty="0" smtClean="0">
                          <a:solidFill>
                            <a:schemeClr val="tx1"/>
                          </a:solidFill>
                        </a:rPr>
                        <a:t>Die bestuurder het afkeurend  na haar uitrusting gestaar. </a:t>
                      </a:r>
                      <a:r>
                        <a:rPr lang="af-ZA" sz="2000" b="0" baseline="0" noProof="0" dirty="0" smtClean="0">
                          <a:solidFill>
                            <a:schemeClr val="tx1"/>
                          </a:solidFill>
                        </a:rPr>
                        <a:t> “</a:t>
                      </a:r>
                      <a:r>
                        <a:rPr lang="af-ZA" sz="2000" b="0" noProof="0" dirty="0" smtClean="0">
                          <a:solidFill>
                            <a:schemeClr val="tx1"/>
                          </a:solidFill>
                        </a:rPr>
                        <a:t>Op soek na pret?”</a:t>
                      </a:r>
                    </a:p>
                    <a:p>
                      <a:endParaRPr lang="af-ZA" sz="2000" b="0" noProof="0" dirty="0" smtClean="0">
                        <a:solidFill>
                          <a:schemeClr val="tx1"/>
                        </a:solidFill>
                      </a:endParaRPr>
                    </a:p>
                    <a:p>
                      <a:r>
                        <a:rPr lang="af-ZA" sz="2000" b="0" noProof="0" dirty="0" smtClean="0">
                          <a:solidFill>
                            <a:schemeClr val="tx1"/>
                          </a:solidFill>
                        </a:rPr>
                        <a:t>“NEE…Ek gaan bietjie strand toe.”</a:t>
                      </a:r>
                    </a:p>
                    <a:p>
                      <a:endParaRPr lang="af-ZA" sz="2000" b="0" noProof="0" dirty="0" smtClean="0">
                        <a:solidFill>
                          <a:schemeClr val="tx1"/>
                        </a:solidFill>
                      </a:endParaRPr>
                    </a:p>
                    <a:p>
                      <a:endParaRPr lang="af-ZA" sz="2000" b="0" noProof="0" dirty="0" smtClean="0">
                        <a:solidFill>
                          <a:schemeClr val="tx1"/>
                        </a:solidFill>
                      </a:endParaRPr>
                    </a:p>
                    <a:p>
                      <a:endParaRPr lang="af-ZA" sz="2000" b="0" noProof="0" dirty="0" smtClean="0">
                        <a:solidFill>
                          <a:schemeClr val="tx1"/>
                        </a:solidFill>
                      </a:endParaRPr>
                    </a:p>
                    <a:p>
                      <a:r>
                        <a:rPr lang="af-ZA" sz="2000" b="0" noProof="0" dirty="0" smtClean="0">
                          <a:solidFill>
                            <a:schemeClr val="tx1"/>
                          </a:solidFill>
                        </a:rPr>
                        <a:t>“Jy dink so? Ek het iets anders in gedagte vir jou, Poppie, en dit sluit NIE die strand in nie!”</a:t>
                      </a:r>
                    </a:p>
                    <a:p>
                      <a:endParaRPr lang="af-ZA" sz="2000" b="0" noProof="0" dirty="0" smtClean="0">
                        <a:solidFill>
                          <a:schemeClr val="tx1"/>
                        </a:solidFill>
                      </a:endParaRPr>
                    </a:p>
                    <a:p>
                      <a:r>
                        <a:rPr lang="af-ZA" sz="2000" b="0" noProof="0" dirty="0" smtClean="0">
                          <a:solidFill>
                            <a:schemeClr val="tx1"/>
                          </a:solidFill>
                        </a:rPr>
                        <a:t>“Dan is ek seker gehok, né Ma?”</a:t>
                      </a:r>
                    </a:p>
                    <a:p>
                      <a:endParaRPr lang="af-ZA" sz="1800" b="0" noProof="0" dirty="0">
                        <a:solidFill>
                          <a:schemeClr val="tx1"/>
                        </a:solidFill>
                      </a:endParaRPr>
                    </a:p>
                  </a:txBody>
                  <a:tcPr marL="91446" marR="91446" marT="45721" marB="45721">
                    <a:solidFill>
                      <a:schemeClr val="accent1">
                        <a:lumMod val="20000"/>
                        <a:lumOff val="80000"/>
                      </a:schemeClr>
                    </a:solidFill>
                  </a:tcPr>
                </a:tc>
              </a:tr>
              <a:tr h="917225">
                <a:tc>
                  <a:txBody>
                    <a:bodyPr/>
                    <a:lstStyle/>
                    <a:p>
                      <a:endParaRPr lang="en-ZA" sz="2400" dirty="0" smtClean="0">
                        <a:solidFill>
                          <a:schemeClr val="tx1"/>
                        </a:solidFill>
                      </a:endParaRPr>
                    </a:p>
                    <a:p>
                      <a:r>
                        <a:rPr lang="en-ZA" sz="2400" dirty="0" smtClean="0">
                          <a:solidFill>
                            <a:schemeClr val="tx1"/>
                          </a:solidFill>
                        </a:rPr>
                        <a:t>Agtergrond</a:t>
                      </a:r>
                      <a:endParaRPr lang="en-ZA" sz="2400" dirty="0">
                        <a:solidFill>
                          <a:schemeClr val="tx1"/>
                        </a:solidFill>
                      </a:endParaRPr>
                    </a:p>
                  </a:txBody>
                  <a:tcPr marL="91446" marR="91446" marT="45721" marB="45721"/>
                </a:tc>
                <a:tc vMerge="1">
                  <a:txBody>
                    <a:bodyPr/>
                    <a:lstStyle/>
                    <a:p>
                      <a:endParaRPr lang="en-ZA" dirty="0"/>
                    </a:p>
                  </a:txBody>
                  <a:tcPr/>
                </a:tc>
              </a:tr>
              <a:tr h="917225">
                <a:tc>
                  <a:txBody>
                    <a:bodyPr/>
                    <a:lstStyle/>
                    <a:p>
                      <a:endParaRPr lang="en-ZA" sz="2400" dirty="0" smtClean="0">
                        <a:solidFill>
                          <a:schemeClr val="tx1"/>
                        </a:solidFill>
                      </a:endParaRPr>
                    </a:p>
                    <a:p>
                      <a:r>
                        <a:rPr lang="en-ZA" sz="2400" dirty="0" smtClean="0">
                          <a:solidFill>
                            <a:schemeClr val="tx1"/>
                          </a:solidFill>
                        </a:rPr>
                        <a:t>Karakters</a:t>
                      </a:r>
                      <a:endParaRPr lang="en-ZA" sz="2400" dirty="0">
                        <a:solidFill>
                          <a:schemeClr val="tx1"/>
                        </a:solidFill>
                      </a:endParaRPr>
                    </a:p>
                  </a:txBody>
                  <a:tcPr marL="91446" marR="91446" marT="45721" marB="45721"/>
                </a:tc>
                <a:tc vMerge="1">
                  <a:txBody>
                    <a:bodyPr/>
                    <a:lstStyle/>
                    <a:p>
                      <a:endParaRPr lang="en-ZA" dirty="0"/>
                    </a:p>
                  </a:txBody>
                  <a:tcPr/>
                </a:tc>
              </a:tr>
              <a:tr h="1261127">
                <a:tc>
                  <a:txBody>
                    <a:bodyPr/>
                    <a:lstStyle/>
                    <a:p>
                      <a:endParaRPr lang="en-ZA" sz="2400" dirty="0" smtClean="0">
                        <a:solidFill>
                          <a:schemeClr val="tx1"/>
                        </a:solidFill>
                      </a:endParaRPr>
                    </a:p>
                    <a:p>
                      <a:r>
                        <a:rPr lang="en-ZA" sz="2400" dirty="0" smtClean="0">
                          <a:solidFill>
                            <a:schemeClr val="tx1"/>
                          </a:solidFill>
                        </a:rPr>
                        <a:t>Intrige</a:t>
                      </a:r>
                      <a:endParaRPr lang="en-ZA" sz="2400" dirty="0">
                        <a:solidFill>
                          <a:schemeClr val="tx1"/>
                        </a:solidFill>
                      </a:endParaRPr>
                    </a:p>
                  </a:txBody>
                  <a:tcPr marL="91446" marR="91446" marT="45721" marB="45721"/>
                </a:tc>
                <a:tc vMerge="1">
                  <a:txBody>
                    <a:bodyPr/>
                    <a:lstStyle/>
                    <a:p>
                      <a:endParaRPr lang="en-ZA" dirty="0"/>
                    </a:p>
                  </a:txBody>
                  <a:tcPr/>
                </a:tc>
              </a:tr>
              <a:tr h="1364353">
                <a:tc>
                  <a:txBody>
                    <a:bodyPr/>
                    <a:lstStyle/>
                    <a:p>
                      <a:endParaRPr lang="en-ZA" sz="1800" dirty="0" smtClean="0">
                        <a:solidFill>
                          <a:schemeClr val="tx1"/>
                        </a:solidFill>
                      </a:endParaRPr>
                    </a:p>
                    <a:p>
                      <a:r>
                        <a:rPr lang="en-ZA" sz="2400" dirty="0" smtClean="0">
                          <a:solidFill>
                            <a:schemeClr val="tx1"/>
                          </a:solidFill>
                        </a:rPr>
                        <a:t>Konflik / Komplikasie</a:t>
                      </a:r>
                      <a:endParaRPr lang="en-ZA" sz="2400" dirty="0">
                        <a:solidFill>
                          <a:schemeClr val="tx1"/>
                        </a:solidFill>
                      </a:endParaRPr>
                    </a:p>
                  </a:txBody>
                  <a:tcPr marL="91446" marR="91446" marT="45721" marB="45721"/>
                </a:tc>
                <a:tc vMerge="1">
                  <a:txBody>
                    <a:bodyPr/>
                    <a:lstStyle/>
                    <a:p>
                      <a:endParaRPr lang="en-ZA" dirty="0"/>
                    </a:p>
                  </a:txBody>
                  <a:tcPr/>
                </a:tc>
              </a:tr>
              <a:tr h="1062840">
                <a:tc>
                  <a:txBody>
                    <a:bodyPr/>
                    <a:lstStyle/>
                    <a:p>
                      <a:endParaRPr lang="en-ZA" sz="1800" dirty="0" smtClean="0">
                        <a:solidFill>
                          <a:schemeClr val="tx1"/>
                        </a:solidFill>
                      </a:endParaRPr>
                    </a:p>
                    <a:p>
                      <a:r>
                        <a:rPr lang="en-ZA" sz="2400" dirty="0" smtClean="0">
                          <a:solidFill>
                            <a:schemeClr val="tx1"/>
                          </a:solidFill>
                        </a:rPr>
                        <a:t>Klimaks</a:t>
                      </a:r>
                      <a:endParaRPr lang="en-ZA" sz="2400" dirty="0">
                        <a:solidFill>
                          <a:schemeClr val="tx1"/>
                        </a:solidFill>
                      </a:endParaRPr>
                    </a:p>
                  </a:txBody>
                  <a:tcPr marL="91446" marR="91446" marT="45721" marB="45721"/>
                </a:tc>
                <a:tc vMerge="1">
                  <a:txBody>
                    <a:bodyPr/>
                    <a:lstStyle/>
                    <a:p>
                      <a:endParaRPr lang="en-ZA" dirty="0"/>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0" y="0"/>
            <a:ext cx="9144000" cy="793750"/>
          </a:xfrm>
        </p:spPr>
        <p:txBody>
          <a:bodyPr/>
          <a:lstStyle/>
          <a:p>
            <a:r>
              <a:rPr lang="af-ZA" sz="3600" b="1" smtClean="0"/>
              <a:t>Beskrywende opstel: Die duif by my venster</a:t>
            </a:r>
          </a:p>
        </p:txBody>
      </p:sp>
      <p:sp>
        <p:nvSpPr>
          <p:cNvPr id="3" name="Subtitle 2"/>
          <p:cNvSpPr>
            <a:spLocks noGrp="1"/>
          </p:cNvSpPr>
          <p:nvPr>
            <p:ph type="subTitle" idx="1"/>
          </p:nvPr>
        </p:nvSpPr>
        <p:spPr>
          <a:xfrm>
            <a:off x="0" y="765175"/>
            <a:ext cx="9144000" cy="6092825"/>
          </a:xfrm>
        </p:spPr>
        <p:txBody>
          <a:bodyPr/>
          <a:lstStyle/>
          <a:p>
            <a:pPr>
              <a:defRPr/>
            </a:pPr>
            <a:r>
              <a:rPr lang="en-ZA" b="1" i="1" dirty="0" smtClean="0">
                <a:solidFill>
                  <a:schemeClr val="tx2">
                    <a:lumMod val="60000"/>
                    <a:lumOff val="40000"/>
                  </a:schemeClr>
                </a:solidFill>
              </a:rPr>
              <a:t>“Die </a:t>
            </a:r>
            <a:r>
              <a:rPr lang="en-ZA" b="1" i="1" dirty="0" err="1" smtClean="0">
                <a:solidFill>
                  <a:schemeClr val="tx2">
                    <a:lumMod val="60000"/>
                    <a:lumOff val="40000"/>
                  </a:schemeClr>
                </a:solidFill>
              </a:rPr>
              <a:t>duif</a:t>
            </a:r>
            <a:r>
              <a:rPr lang="en-ZA" b="1" i="1" dirty="0" smtClean="0">
                <a:solidFill>
                  <a:schemeClr val="tx2">
                    <a:lumMod val="60000"/>
                    <a:lumOff val="40000"/>
                  </a:schemeClr>
                </a:solidFill>
              </a:rPr>
              <a:t> by my </a:t>
            </a:r>
            <a:r>
              <a:rPr lang="en-ZA" b="1" i="1" dirty="0" err="1" smtClean="0">
                <a:solidFill>
                  <a:schemeClr val="tx2">
                    <a:lumMod val="60000"/>
                    <a:lumOff val="40000"/>
                  </a:schemeClr>
                </a:solidFill>
              </a:rPr>
              <a:t>venster</a:t>
            </a:r>
            <a:r>
              <a:rPr lang="en-ZA" b="1" i="1" dirty="0" smtClean="0">
                <a:solidFill>
                  <a:schemeClr val="tx2">
                    <a:lumMod val="60000"/>
                    <a:lumOff val="40000"/>
                  </a:schemeClr>
                </a:solidFill>
              </a:rPr>
              <a:t>”</a:t>
            </a:r>
            <a:endParaRPr lang="en-ZA" b="1" i="1" dirty="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777A51-5A80-415E-A989-AA227DCDF699}" type="slidenum">
              <a:rPr lang="en-ZA">
                <a:solidFill>
                  <a:srgbClr val="898989"/>
                </a:solidFill>
                <a:latin typeface="Calibri" panose="020F0502020204030204" pitchFamily="34" charset="0"/>
              </a:rPr>
              <a:pPr eaLnBrk="1" hangingPunct="1"/>
              <a:t>15</a:t>
            </a:fld>
            <a:endParaRPr lang="en-ZA">
              <a:solidFill>
                <a:srgbClr val="898989"/>
              </a:solidFill>
              <a:latin typeface="Calibri" panose="020F0502020204030204" pitchFamily="34" charset="0"/>
            </a:endParaRPr>
          </a:p>
        </p:txBody>
      </p:sp>
      <p:graphicFrame>
        <p:nvGraphicFramePr>
          <p:cNvPr id="6" name="Table 5"/>
          <p:cNvGraphicFramePr>
            <a:graphicFrameLocks noGrp="1"/>
          </p:cNvGraphicFramePr>
          <p:nvPr/>
        </p:nvGraphicFramePr>
        <p:xfrm>
          <a:off x="642938" y="928688"/>
          <a:ext cx="8002587" cy="5575300"/>
        </p:xfrm>
        <a:graphic>
          <a:graphicData uri="http://schemas.openxmlformats.org/drawingml/2006/table">
            <a:tbl>
              <a:tblPr firstRow="1" bandRow="1">
                <a:tableStyleId>{5C22544A-7EE6-4342-B048-85BDC9FD1C3A}</a:tableStyleId>
              </a:tblPr>
              <a:tblGrid>
                <a:gridCol w="3571875"/>
                <a:gridCol w="4430712"/>
              </a:tblGrid>
              <a:tr h="3291414">
                <a:tc>
                  <a:txBody>
                    <a:bodyPr/>
                    <a:lstStyle/>
                    <a:p>
                      <a:r>
                        <a:rPr lang="af-ZA" sz="2800" b="1" noProof="0" dirty="0" smtClean="0">
                          <a:solidFill>
                            <a:schemeClr val="tx1"/>
                          </a:solidFill>
                        </a:rPr>
                        <a:t>Die praktiese:</a:t>
                      </a:r>
                    </a:p>
                    <a:p>
                      <a:r>
                        <a:rPr lang="af-ZA" sz="2800" b="0" noProof="0" dirty="0" smtClean="0">
                          <a:solidFill>
                            <a:schemeClr val="tx1"/>
                          </a:solidFill>
                        </a:rPr>
                        <a:t>Wat doen die duif?</a:t>
                      </a:r>
                    </a:p>
                    <a:p>
                      <a:r>
                        <a:rPr lang="af-ZA" sz="2800" b="0" noProof="0" dirty="0" smtClean="0">
                          <a:solidFill>
                            <a:schemeClr val="tx1"/>
                          </a:solidFill>
                        </a:rPr>
                        <a:t>Hoekom hou ek die </a:t>
                      </a:r>
                    </a:p>
                    <a:p>
                      <a:r>
                        <a:rPr lang="af-ZA" sz="2800" b="0" noProof="0" dirty="0" smtClean="0">
                          <a:solidFill>
                            <a:schemeClr val="tx1"/>
                          </a:solidFill>
                        </a:rPr>
                        <a:t>duif dan so dop?  </a:t>
                      </a:r>
                    </a:p>
                    <a:p>
                      <a:endParaRPr lang="en-ZA" sz="2400" dirty="0">
                        <a:solidFill>
                          <a:schemeClr val="bg1"/>
                        </a:solidFill>
                      </a:endParaRPr>
                    </a:p>
                  </a:txBody>
                  <a:tcPr marL="91452" marR="91452" marT="45731" marB="45731">
                    <a:solidFill>
                      <a:schemeClr val="tx2">
                        <a:lumMod val="20000"/>
                        <a:lumOff val="80000"/>
                      </a:schemeClr>
                    </a:solidFill>
                  </a:tcPr>
                </a:tc>
                <a:tc>
                  <a:txBody>
                    <a:bodyPr/>
                    <a:lstStyle/>
                    <a:p>
                      <a:endParaRPr lang="en-ZA" sz="1800" dirty="0"/>
                    </a:p>
                  </a:txBody>
                  <a:tcPr marL="91452" marR="91452" marT="45731" marB="45731"/>
                </a:tc>
              </a:tr>
              <a:tr h="2283886">
                <a:tc>
                  <a:txBody>
                    <a:bodyPr/>
                    <a:lstStyle/>
                    <a:p>
                      <a:r>
                        <a:rPr lang="af-ZA" sz="2800" b="1" noProof="0" dirty="0" smtClean="0">
                          <a:solidFill>
                            <a:schemeClr val="tx1"/>
                          </a:solidFill>
                        </a:rPr>
                        <a:t>Uitbeelding:</a:t>
                      </a:r>
                    </a:p>
                    <a:p>
                      <a:r>
                        <a:rPr lang="af-ZA" sz="2800" b="0" noProof="0" dirty="0" smtClean="0">
                          <a:solidFill>
                            <a:schemeClr val="tx1"/>
                          </a:solidFill>
                        </a:rPr>
                        <a:t>Hoe kan die duif die beste</a:t>
                      </a:r>
                      <a:r>
                        <a:rPr lang="af-ZA" sz="2800" b="0" baseline="0" noProof="0" dirty="0" smtClean="0">
                          <a:solidFill>
                            <a:schemeClr val="tx1"/>
                          </a:solidFill>
                        </a:rPr>
                        <a:t> </a:t>
                      </a:r>
                      <a:r>
                        <a:rPr lang="af-ZA" sz="2800" b="0" noProof="0" dirty="0" smtClean="0">
                          <a:solidFill>
                            <a:schemeClr val="tx1"/>
                          </a:solidFill>
                        </a:rPr>
                        <a:t>uitgebeeld word? Sintuie, woorde, beeldspraak?</a:t>
                      </a:r>
                      <a:endParaRPr lang="af-ZA" sz="2800" b="0" noProof="0" dirty="0">
                        <a:solidFill>
                          <a:schemeClr val="tx1"/>
                        </a:solidFill>
                      </a:endParaRPr>
                    </a:p>
                  </a:txBody>
                  <a:tcPr marL="91452" marR="91452" marT="45731" marB="45731"/>
                </a:tc>
                <a:tc>
                  <a:txBody>
                    <a:bodyPr/>
                    <a:lstStyle/>
                    <a:p>
                      <a:endParaRPr lang="en-ZA" sz="1800" dirty="0" smtClean="0">
                        <a:solidFill>
                          <a:schemeClr val="tx1"/>
                        </a:solidFill>
                      </a:endParaRPr>
                    </a:p>
                    <a:p>
                      <a:r>
                        <a:rPr lang="af-ZA" sz="2800" b="1" noProof="0" dirty="0" smtClean="0">
                          <a:solidFill>
                            <a:schemeClr val="tx1"/>
                          </a:solidFill>
                        </a:rPr>
                        <a:t>Die slot:</a:t>
                      </a:r>
                    </a:p>
                    <a:p>
                      <a:r>
                        <a:rPr lang="af-ZA" sz="2800" b="0" noProof="0" dirty="0" smtClean="0">
                          <a:solidFill>
                            <a:schemeClr val="tx1"/>
                          </a:solidFill>
                        </a:rPr>
                        <a:t>Waardeur is die betowering van die oomblik verbreek?</a:t>
                      </a:r>
                      <a:endParaRPr lang="af-ZA" sz="2800" b="0" noProof="0" dirty="0">
                        <a:solidFill>
                          <a:schemeClr val="tx1"/>
                        </a:solidFill>
                      </a:endParaRPr>
                    </a:p>
                  </a:txBody>
                  <a:tcPr marL="91452" marR="91452" marT="45731" marB="45731"/>
                </a:tc>
              </a:tr>
            </a:tbl>
          </a:graphicData>
        </a:graphic>
      </p:graphicFrame>
      <p:pic>
        <p:nvPicPr>
          <p:cNvPr id="18449" name="il_fi" descr="rock_pig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1000125"/>
            <a:ext cx="43783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0" y="0"/>
            <a:ext cx="9144000" cy="765175"/>
          </a:xfrm>
        </p:spPr>
        <p:txBody>
          <a:bodyPr/>
          <a:lstStyle/>
          <a:p>
            <a:r>
              <a:rPr lang="af-ZA" b="1" smtClean="0"/>
              <a:t>Beskrywende opstel (vervolg)</a:t>
            </a:r>
          </a:p>
        </p:txBody>
      </p:sp>
      <p:sp>
        <p:nvSpPr>
          <p:cNvPr id="3" name="Subtitle 2"/>
          <p:cNvSpPr>
            <a:spLocks noGrp="1"/>
          </p:cNvSpPr>
          <p:nvPr>
            <p:ph type="subTitle" idx="1"/>
          </p:nvPr>
        </p:nvSpPr>
        <p:spPr>
          <a:xfrm>
            <a:off x="0" y="765175"/>
            <a:ext cx="9144000" cy="5307013"/>
          </a:xfrm>
        </p:spPr>
        <p:txBody>
          <a:bodyPr/>
          <a:lstStyle/>
          <a:p>
            <a:pPr>
              <a:defRPr/>
            </a:pPr>
            <a:r>
              <a:rPr lang="af-ZA" b="1" dirty="0" smtClean="0">
                <a:solidFill>
                  <a:schemeClr val="tx1"/>
                </a:solidFill>
              </a:rPr>
              <a:t>Die duif by my venster</a:t>
            </a:r>
          </a:p>
          <a:p>
            <a:pPr algn="l">
              <a:buFont typeface="Arial" charset="0"/>
              <a:buNone/>
              <a:defRPr/>
            </a:pPr>
            <a:r>
              <a:rPr lang="af-ZA" sz="2800" dirty="0" smtClean="0">
                <a:solidFill>
                  <a:schemeClr val="tx1"/>
                </a:solidFill>
              </a:rPr>
              <a:t>Toe ek vir ŉ oomblik van my boek af opkyk, was hy daar – die bonkige duif.  </a:t>
            </a:r>
            <a:r>
              <a:rPr lang="af-ZA" sz="2800" b="1" dirty="0" smtClean="0">
                <a:solidFill>
                  <a:schemeClr val="tx1"/>
                </a:solidFill>
              </a:rPr>
              <a:t>Prakties: wat doen die duif en hoekom kyk ek</a:t>
            </a:r>
            <a:r>
              <a:rPr lang="af-ZA" sz="2800" dirty="0" smtClean="0">
                <a:solidFill>
                  <a:schemeClr val="tx1"/>
                </a:solidFill>
              </a:rPr>
              <a:t>?      </a:t>
            </a:r>
          </a:p>
          <a:p>
            <a:pPr algn="l">
              <a:defRPr/>
            </a:pPr>
            <a:endParaRPr lang="af-ZA" sz="1200" dirty="0" smtClean="0">
              <a:solidFill>
                <a:schemeClr val="tx1"/>
              </a:solidFill>
            </a:endParaRPr>
          </a:p>
          <a:p>
            <a:pPr algn="l">
              <a:defRPr/>
            </a:pPr>
            <a:r>
              <a:rPr lang="af-ZA" sz="2800" dirty="0" smtClean="0">
                <a:solidFill>
                  <a:schemeClr val="tx1"/>
                </a:solidFill>
              </a:rPr>
              <a:t>Ongeduldig het hy heen-en-weer op die vensterbank marsjeer, sy kop sakemanagtig knikkend, terwyl hy saggies koer-koer.</a:t>
            </a:r>
            <a:r>
              <a:rPr lang="af-ZA" sz="2800" dirty="0" smtClean="0">
                <a:solidFill>
                  <a:srgbClr val="FF0000"/>
                </a:solidFill>
              </a:rPr>
              <a:t>         </a:t>
            </a:r>
            <a:r>
              <a:rPr lang="af-ZA" sz="2800" b="1" dirty="0" smtClean="0">
                <a:solidFill>
                  <a:schemeClr val="tx1"/>
                </a:solidFill>
              </a:rPr>
              <a:t>Uitbeelding: metafoor</a:t>
            </a:r>
          </a:p>
          <a:p>
            <a:pPr algn="l">
              <a:defRPr/>
            </a:pPr>
            <a:endParaRPr lang="af-ZA" sz="1600" b="1" dirty="0" smtClean="0">
              <a:solidFill>
                <a:schemeClr val="tx1"/>
              </a:solidFill>
            </a:endParaRPr>
          </a:p>
          <a:p>
            <a:pPr algn="l">
              <a:buFont typeface="Arial" charset="0"/>
              <a:buNone/>
              <a:defRPr/>
            </a:pPr>
            <a:r>
              <a:rPr lang="af-ZA" sz="2800" dirty="0" smtClean="0">
                <a:solidFill>
                  <a:schemeClr val="tx1"/>
                </a:solidFill>
              </a:rPr>
              <a:t>Daardie rou, rooi bene was nou nie juis geskik vir ŉ dag op kantoor nie! Skielik, amper te vinnig om opgemerk te word, het hy na benede  geval om buite sig te verdwyn. Hy was weg…    </a:t>
            </a:r>
            <a:r>
              <a:rPr lang="af-ZA" sz="2800" dirty="0" smtClean="0">
                <a:solidFill>
                  <a:schemeClr val="bg1"/>
                </a:solidFill>
              </a:rPr>
              <a:t>SKRYFSTUKSKRYFSTUK</a:t>
            </a:r>
          </a:p>
          <a:p>
            <a:pPr>
              <a:defRPr/>
            </a:pPr>
            <a:endParaRPr lang="en-ZA" dirty="0"/>
          </a:p>
          <a:p>
            <a:pPr algn="just">
              <a:defRPr/>
            </a:pPr>
            <a:r>
              <a:rPr lang="en-ZA" dirty="0" smtClean="0"/>
              <a:t>   </a:t>
            </a:r>
            <a:endParaRPr lang="en-ZA" dirty="0"/>
          </a:p>
        </p:txBody>
      </p:sp>
      <p:sp>
        <p:nvSpPr>
          <p:cNvPr id="4" name="Footer Placeholder 3"/>
          <p:cNvSpPr>
            <a:spLocks noGrp="1"/>
          </p:cNvSpPr>
          <p:nvPr>
            <p:ph type="ftr" sz="quarter" idx="11"/>
          </p:nvPr>
        </p:nvSpPr>
        <p:spPr>
          <a:xfrm>
            <a:off x="1619250" y="5500688"/>
            <a:ext cx="6769100" cy="500062"/>
          </a:xfrm>
        </p:spPr>
        <p:txBody>
          <a:bodyPr/>
          <a:lstStyle/>
          <a:p>
            <a:pPr>
              <a:defRPr/>
            </a:pPr>
            <a:r>
              <a:rPr lang="af-ZA" sz="2800" b="1" dirty="0" smtClean="0">
                <a:solidFill>
                  <a:schemeClr val="tx1"/>
                </a:solidFill>
              </a:rPr>
              <a:t>Slot: Wat het die betowering  verbreek?</a:t>
            </a:r>
            <a:endParaRPr lang="af-ZA" sz="2800" b="1" dirty="0">
              <a:solidFill>
                <a:schemeClr val="tx1"/>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3183AB-C32D-422E-BFA2-78919A17F90F}" type="slidenum">
              <a:rPr lang="en-ZA">
                <a:solidFill>
                  <a:srgbClr val="898989"/>
                </a:solidFill>
                <a:latin typeface="Calibri" panose="020F0502020204030204" pitchFamily="34" charset="0"/>
              </a:rPr>
              <a:pPr eaLnBrk="1" hangingPunct="1"/>
              <a:t>16</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0"/>
            <a:ext cx="7772400" cy="765175"/>
          </a:xfrm>
        </p:spPr>
        <p:txBody>
          <a:bodyPr/>
          <a:lstStyle/>
          <a:p>
            <a:r>
              <a:rPr lang="af-ZA" b="1" smtClean="0"/>
              <a:t>Aktiwiteit 2</a:t>
            </a:r>
          </a:p>
        </p:txBody>
      </p:sp>
      <p:sp>
        <p:nvSpPr>
          <p:cNvPr id="20483" name="Subtitle 2"/>
          <p:cNvSpPr>
            <a:spLocks noGrp="1"/>
          </p:cNvSpPr>
          <p:nvPr>
            <p:ph type="subTitle" idx="1"/>
          </p:nvPr>
        </p:nvSpPr>
        <p:spPr>
          <a:xfrm>
            <a:off x="285750" y="1143000"/>
            <a:ext cx="8572500" cy="4214813"/>
          </a:xfrm>
        </p:spPr>
        <p:txBody>
          <a:bodyPr/>
          <a:lstStyle/>
          <a:p>
            <a:pPr marL="457200" indent="-457200" algn="l">
              <a:buFont typeface="Arial" panose="020B0604020202020204" pitchFamily="34" charset="0"/>
              <a:buChar char="•"/>
            </a:pPr>
            <a:r>
              <a:rPr lang="af-ZA" sz="2800" smtClean="0">
                <a:solidFill>
                  <a:schemeClr val="tx1"/>
                </a:solidFill>
              </a:rPr>
              <a:t>Bespreek die kenmerke van die kreatiewe opstelle en die literêre opstel.</a:t>
            </a:r>
          </a:p>
          <a:p>
            <a:pPr marL="457200" indent="-457200" algn="l">
              <a:buFont typeface="Arial" panose="020B0604020202020204" pitchFamily="34" charset="0"/>
              <a:buChar char="•"/>
            </a:pPr>
            <a:r>
              <a:rPr lang="af-ZA" sz="2800" smtClean="0">
                <a:solidFill>
                  <a:schemeClr val="tx1"/>
                </a:solidFill>
              </a:rPr>
              <a:t>Formuleer onderwerpe vir elke soort opstel soos dit in die KABV voorkom.</a:t>
            </a:r>
          </a:p>
          <a:p>
            <a:pPr marL="457200" indent="-457200" algn="l">
              <a:buFont typeface="Arial" panose="020B0604020202020204" pitchFamily="34" charset="0"/>
              <a:buChar char="•"/>
            </a:pPr>
            <a:r>
              <a:rPr lang="af-ZA" sz="2800" smtClean="0">
                <a:solidFill>
                  <a:schemeClr val="tx1"/>
                </a:solidFill>
              </a:rPr>
              <a:t>Bespreek die kenmerke van die lang en kort transaksionele skryfstukke.</a:t>
            </a:r>
          </a:p>
          <a:p>
            <a:pPr marL="457200" indent="-457200" algn="l">
              <a:buFont typeface="Arial" panose="020B0604020202020204" pitchFamily="34" charset="0"/>
              <a:buChar char="•"/>
            </a:pPr>
            <a:r>
              <a:rPr lang="af-ZA" sz="2800" smtClean="0">
                <a:solidFill>
                  <a:schemeClr val="tx1"/>
                </a:solidFill>
              </a:rPr>
              <a:t>Identifiseer tekste wat deel uitmaak van die formele `.</a:t>
            </a:r>
          </a:p>
          <a:p>
            <a:pPr marL="457200" indent="-457200" algn="l">
              <a:buFont typeface="Arial" panose="020B0604020202020204" pitchFamily="34" charset="0"/>
              <a:buChar char="•"/>
            </a:pPr>
            <a:r>
              <a:rPr lang="af-ZA" sz="2800" smtClean="0">
                <a:solidFill>
                  <a:schemeClr val="tx1"/>
                </a:solidFill>
              </a:rPr>
              <a:t>Terugvoering.</a:t>
            </a:r>
          </a:p>
          <a:p>
            <a:pPr marL="457200" indent="-457200" algn="just">
              <a:buFont typeface="Wingdings" panose="05000000000000000000" pitchFamily="2" charset="2"/>
              <a:buChar char="ü"/>
            </a:pPr>
            <a:endParaRPr lang="en-ZA" sz="2400" smtClean="0">
              <a:solidFill>
                <a:schemeClr val="tx1"/>
              </a:solidFill>
            </a:endParaRP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CF3CFD-76AB-41C4-9094-600A8EF355E8}" type="slidenum">
              <a:rPr lang="en-ZA">
                <a:solidFill>
                  <a:srgbClr val="898989"/>
                </a:solidFill>
                <a:latin typeface="Calibri" panose="020F0502020204030204" pitchFamily="34" charset="0"/>
              </a:rPr>
              <a:pPr eaLnBrk="1" hangingPunct="1"/>
              <a:t>17</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5800" y="0"/>
            <a:ext cx="7772400" cy="765175"/>
          </a:xfrm>
        </p:spPr>
        <p:txBody>
          <a:bodyPr/>
          <a:lstStyle/>
          <a:p>
            <a:r>
              <a:rPr lang="af-ZA" b="1" smtClean="0"/>
              <a:t>Kenmerke van geskrewe tekste</a:t>
            </a:r>
          </a:p>
        </p:txBody>
      </p:sp>
      <p:sp>
        <p:nvSpPr>
          <p:cNvPr id="3" name="Subtitle 2"/>
          <p:cNvSpPr>
            <a:spLocks noGrp="1"/>
          </p:cNvSpPr>
          <p:nvPr>
            <p:ph type="subTitle" idx="1"/>
          </p:nvPr>
        </p:nvSpPr>
        <p:spPr>
          <a:xfrm>
            <a:off x="1143000" y="1643063"/>
            <a:ext cx="6572250" cy="3143250"/>
          </a:xfrm>
        </p:spPr>
        <p:txBody>
          <a:bodyPr/>
          <a:lstStyle/>
          <a:p>
            <a:pPr algn="just">
              <a:defRPr/>
            </a:pPr>
            <a:r>
              <a:rPr lang="en-ZA" dirty="0" smtClean="0"/>
              <a:t>   </a:t>
            </a:r>
            <a:r>
              <a:rPr lang="af-ZA" b="1" dirty="0" smtClean="0">
                <a:solidFill>
                  <a:schemeClr val="tx1"/>
                </a:solidFill>
              </a:rPr>
              <a:t>Opstelle </a:t>
            </a:r>
            <a:r>
              <a:rPr lang="af-ZA" dirty="0" smtClean="0">
                <a:solidFill>
                  <a:schemeClr val="tx1"/>
                </a:solidFill>
              </a:rPr>
              <a:t> </a:t>
            </a:r>
          </a:p>
          <a:p>
            <a:pPr marL="457200" indent="-457200" algn="just">
              <a:buFont typeface="Arial" panose="020B0604020202020204" pitchFamily="34" charset="0"/>
              <a:buChar char="•"/>
              <a:tabLst>
                <a:tab pos="506413" algn="l"/>
              </a:tabLst>
              <a:defRPr/>
            </a:pPr>
            <a:r>
              <a:rPr lang="af-ZA" dirty="0" smtClean="0">
                <a:solidFill>
                  <a:schemeClr val="tx1"/>
                </a:solidFill>
              </a:rPr>
              <a:t>  Formaat</a:t>
            </a:r>
          </a:p>
          <a:p>
            <a:pPr marL="457200" indent="-457200" algn="just">
              <a:buFont typeface="Arial" panose="020B0604020202020204" pitchFamily="34" charset="0"/>
              <a:buChar char="•"/>
              <a:tabLst>
                <a:tab pos="506413" algn="l"/>
              </a:tabLst>
              <a:defRPr/>
            </a:pPr>
            <a:r>
              <a:rPr lang="af-ZA" dirty="0" smtClean="0">
                <a:solidFill>
                  <a:schemeClr val="tx1"/>
                </a:solidFill>
              </a:rPr>
              <a:t>  Taalgebruik</a:t>
            </a:r>
          </a:p>
          <a:p>
            <a:pPr marL="457200" indent="-457200" algn="just">
              <a:buFont typeface="Arial" panose="020B0604020202020204" pitchFamily="34" charset="0"/>
              <a:buChar char="•"/>
              <a:tabLst>
                <a:tab pos="506413" algn="l"/>
              </a:tabLst>
              <a:defRPr/>
            </a:pPr>
            <a:r>
              <a:rPr lang="af-ZA" dirty="0" smtClean="0">
                <a:solidFill>
                  <a:schemeClr val="tx1"/>
                </a:solidFill>
              </a:rPr>
              <a:t>  Perspektief/standpunt</a:t>
            </a:r>
          </a:p>
          <a:p>
            <a:pPr marL="457200" indent="-457200" algn="just">
              <a:buFont typeface="Arial" panose="020B0604020202020204" pitchFamily="34" charset="0"/>
              <a:buChar char="•"/>
              <a:tabLst>
                <a:tab pos="506413" algn="l"/>
              </a:tabLst>
              <a:defRPr/>
            </a:pPr>
            <a:r>
              <a:rPr lang="af-ZA" dirty="0" smtClean="0">
                <a:solidFill>
                  <a:schemeClr val="tx1"/>
                </a:solidFill>
              </a:rPr>
              <a:t>  Verskeie tekste</a:t>
            </a:r>
            <a:endParaRPr lang="af-ZA" dirty="0">
              <a:solidFill>
                <a:schemeClr val="tx1"/>
              </a:solidFill>
            </a:endParaRP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37535F-E140-4505-921F-0375CEE33C14}" type="slidenum">
              <a:rPr lang="en-ZA">
                <a:solidFill>
                  <a:srgbClr val="898989"/>
                </a:solidFill>
                <a:latin typeface="Calibri" panose="020F0502020204030204" pitchFamily="34" charset="0"/>
              </a:rPr>
              <a:pPr eaLnBrk="1" hangingPunct="1"/>
              <a:t>18</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0"/>
            <a:ext cx="7772400" cy="765175"/>
          </a:xfrm>
        </p:spPr>
        <p:txBody>
          <a:bodyPr/>
          <a:lstStyle/>
          <a:p>
            <a:r>
              <a:rPr lang="af-ZA" sz="3200" b="1" smtClean="0"/>
              <a:t>Kenmerke van geskrewe tekste (vervolg)</a:t>
            </a:r>
          </a:p>
        </p:txBody>
      </p:sp>
      <p:sp>
        <p:nvSpPr>
          <p:cNvPr id="3" name="Subtitle 2"/>
          <p:cNvSpPr>
            <a:spLocks noGrp="1"/>
          </p:cNvSpPr>
          <p:nvPr>
            <p:ph type="subTitle" idx="1"/>
          </p:nvPr>
        </p:nvSpPr>
        <p:spPr>
          <a:xfrm>
            <a:off x="1571625" y="1214438"/>
            <a:ext cx="6072188" cy="3786187"/>
          </a:xfrm>
        </p:spPr>
        <p:txBody>
          <a:bodyPr/>
          <a:lstStyle/>
          <a:p>
            <a:pPr algn="just">
              <a:defRPr/>
            </a:pPr>
            <a:endParaRPr lang="en-ZA" dirty="0" smtClean="0"/>
          </a:p>
          <a:p>
            <a:pPr marL="457200" indent="-457200" algn="just">
              <a:buFont typeface="Arial" charset="0"/>
              <a:buNone/>
              <a:defRPr/>
            </a:pPr>
            <a:r>
              <a:rPr lang="af-ZA" b="1" dirty="0" smtClean="0">
                <a:solidFill>
                  <a:schemeClr val="tx1"/>
                </a:solidFill>
              </a:rPr>
              <a:t>Transaksionele tekste</a:t>
            </a:r>
          </a:p>
          <a:p>
            <a:pPr marL="457200" indent="-457200" algn="just">
              <a:buFont typeface="Arial" panose="020B0604020202020204" pitchFamily="34" charset="0"/>
              <a:buChar char="•"/>
              <a:defRPr/>
            </a:pPr>
            <a:r>
              <a:rPr lang="af-ZA" dirty="0" smtClean="0">
                <a:solidFill>
                  <a:schemeClr val="tx1"/>
                </a:solidFill>
              </a:rPr>
              <a:t>    Formaat</a:t>
            </a:r>
          </a:p>
          <a:p>
            <a:pPr marL="457200" indent="-457200" algn="just">
              <a:buFont typeface="Arial" panose="020B0604020202020204" pitchFamily="34" charset="0"/>
              <a:buChar char="•"/>
              <a:defRPr/>
            </a:pPr>
            <a:r>
              <a:rPr lang="af-ZA" dirty="0" smtClean="0">
                <a:solidFill>
                  <a:schemeClr val="tx1"/>
                </a:solidFill>
              </a:rPr>
              <a:t>    Taalgebruik</a:t>
            </a:r>
          </a:p>
          <a:p>
            <a:pPr marL="457200" indent="-457200" algn="just">
              <a:buFont typeface="Arial" panose="020B0604020202020204" pitchFamily="34" charset="0"/>
              <a:buChar char="•"/>
              <a:defRPr/>
            </a:pPr>
            <a:r>
              <a:rPr lang="af-ZA" dirty="0" smtClean="0">
                <a:solidFill>
                  <a:schemeClr val="tx1"/>
                </a:solidFill>
              </a:rPr>
              <a:t>    Perspektief/standpunt </a:t>
            </a:r>
          </a:p>
          <a:p>
            <a:pPr marL="457200" indent="-457200" algn="just">
              <a:buFont typeface="Arial" panose="020B0604020202020204" pitchFamily="34" charset="0"/>
              <a:buChar char="•"/>
              <a:defRPr/>
            </a:pPr>
            <a:r>
              <a:rPr lang="af-ZA" dirty="0" smtClean="0">
                <a:solidFill>
                  <a:schemeClr val="tx1"/>
                </a:solidFill>
              </a:rPr>
              <a:t>    Verskeie tekste</a:t>
            </a:r>
            <a:endParaRPr lang="af-ZA" dirty="0">
              <a:solidFill>
                <a:schemeClr val="tx1"/>
              </a:solidFill>
            </a:endParaRP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20B17-0125-419A-A41B-58CD54B65F10}" type="slidenum">
              <a:rPr lang="en-ZA">
                <a:solidFill>
                  <a:srgbClr val="898989"/>
                </a:solidFill>
                <a:latin typeface="Calibri" panose="020F0502020204030204" pitchFamily="34" charset="0"/>
              </a:rPr>
              <a:pPr eaLnBrk="1" hangingPunct="1"/>
              <a:t>19</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0"/>
            <a:ext cx="7772400" cy="928688"/>
          </a:xfrm>
        </p:spPr>
        <p:txBody>
          <a:bodyPr/>
          <a:lstStyle/>
          <a:p>
            <a:r>
              <a:rPr lang="af-ZA" b="1" smtClean="0"/>
              <a:t>Inleiding </a:t>
            </a:r>
          </a:p>
        </p:txBody>
      </p:sp>
      <p:sp>
        <p:nvSpPr>
          <p:cNvPr id="3" name="Subtitle 2"/>
          <p:cNvSpPr>
            <a:spLocks noGrp="1"/>
          </p:cNvSpPr>
          <p:nvPr>
            <p:ph type="subTitle" idx="1"/>
          </p:nvPr>
        </p:nvSpPr>
        <p:spPr>
          <a:xfrm>
            <a:off x="285750" y="1214438"/>
            <a:ext cx="8572500" cy="4214812"/>
          </a:xfrm>
        </p:spPr>
        <p:txBody>
          <a:bodyPr/>
          <a:lstStyle/>
          <a:p>
            <a:pPr algn="l">
              <a:buFont typeface="Arial" charset="0"/>
              <a:buNone/>
              <a:defRPr/>
            </a:pPr>
            <a:r>
              <a:rPr lang="en-US" b="1" dirty="0" smtClean="0">
                <a:solidFill>
                  <a:schemeClr val="tx1"/>
                </a:solidFill>
              </a:rPr>
              <a:t>                                 </a:t>
            </a:r>
            <a:endParaRPr lang="en-ZA" dirty="0" smtClean="0">
              <a:solidFill>
                <a:schemeClr val="tx1"/>
              </a:solidFill>
            </a:endParaRPr>
          </a:p>
          <a:p>
            <a:pPr algn="l">
              <a:buFont typeface="Arial" charset="0"/>
              <a:buNone/>
              <a:defRPr/>
            </a:pPr>
            <a:r>
              <a:rPr lang="af-ZA" sz="2800" dirty="0" smtClean="0">
                <a:solidFill>
                  <a:schemeClr val="tx1"/>
                </a:solidFill>
              </a:rPr>
              <a:t>Skryf en aanbied kombineer drie aspekte:</a:t>
            </a:r>
          </a:p>
          <a:p>
            <a:pPr marL="341313" indent="287338" algn="l">
              <a:buFont typeface="Arial" panose="020B0604020202020204" pitchFamily="34" charset="0"/>
              <a:buChar char="•"/>
              <a:defRPr/>
            </a:pPr>
            <a:r>
              <a:rPr lang="af-ZA" dirty="0" smtClean="0">
                <a:solidFill>
                  <a:schemeClr val="tx1"/>
                </a:solidFill>
              </a:rPr>
              <a:t>  </a:t>
            </a:r>
            <a:r>
              <a:rPr lang="af-ZA" sz="2800" dirty="0" smtClean="0">
                <a:solidFill>
                  <a:schemeClr val="tx1"/>
                </a:solidFill>
              </a:rPr>
              <a:t>om prosesskryf te gebruik</a:t>
            </a:r>
          </a:p>
          <a:p>
            <a:pPr marL="341313" indent="287338" algn="l">
              <a:buFont typeface="Arial" panose="020B0604020202020204" pitchFamily="34" charset="0"/>
              <a:buChar char="•"/>
              <a:defRPr/>
            </a:pPr>
            <a:r>
              <a:rPr lang="af-ZA" sz="2800" dirty="0" smtClean="0">
                <a:solidFill>
                  <a:schemeClr val="tx1"/>
                </a:solidFill>
              </a:rPr>
              <a:t>  om die kennis van die strukture en kenmerke van die</a:t>
            </a:r>
          </a:p>
          <a:p>
            <a:pPr marL="341313" indent="287338" algn="l">
              <a:buFont typeface="Arial" charset="0"/>
              <a:buNone/>
              <a:defRPr/>
            </a:pPr>
            <a:r>
              <a:rPr lang="af-ZA" sz="2800" dirty="0" smtClean="0">
                <a:solidFill>
                  <a:schemeClr val="tx1"/>
                </a:solidFill>
              </a:rPr>
              <a:t>  verskillende tekste te leer en toe te pas</a:t>
            </a:r>
          </a:p>
          <a:p>
            <a:pPr marL="341313" indent="287338" algn="l">
              <a:buFont typeface="Arial" panose="020B0604020202020204" pitchFamily="34" charset="0"/>
              <a:buChar char="•"/>
              <a:defRPr/>
            </a:pPr>
            <a:r>
              <a:rPr lang="af-ZA" sz="2800" dirty="0" smtClean="0">
                <a:solidFill>
                  <a:schemeClr val="tx1"/>
                </a:solidFill>
              </a:rPr>
              <a:t>  om die kennis van paragrawe, sinstrukture en </a:t>
            </a:r>
          </a:p>
          <a:p>
            <a:pPr marL="341313" indent="287338" algn="l">
              <a:buFont typeface="Arial" charset="0"/>
              <a:buNone/>
              <a:defRPr/>
            </a:pPr>
            <a:r>
              <a:rPr lang="af-ZA" sz="2800" dirty="0" smtClean="0">
                <a:solidFill>
                  <a:schemeClr val="tx1"/>
                </a:solidFill>
              </a:rPr>
              <a:t>  punktuasie te leer en toe te pas</a:t>
            </a: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DF9FE3-97A2-4622-B1F8-03213BF0264B}" type="slidenum">
              <a:rPr lang="en-ZA">
                <a:solidFill>
                  <a:srgbClr val="898989"/>
                </a:solidFill>
                <a:latin typeface="Calibri" panose="020F0502020204030204" pitchFamily="34" charset="0"/>
              </a:rPr>
              <a:pPr eaLnBrk="1" hangingPunct="1"/>
              <a:t>2</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539750" y="1588"/>
            <a:ext cx="7772400" cy="765175"/>
          </a:xfrm>
        </p:spPr>
        <p:txBody>
          <a:bodyPr/>
          <a:lstStyle/>
          <a:p>
            <a:r>
              <a:rPr lang="af-ZA" b="1" smtClean="0"/>
              <a:t>Aktiwiteit 3</a:t>
            </a:r>
          </a:p>
        </p:txBody>
      </p:sp>
      <p:sp>
        <p:nvSpPr>
          <p:cNvPr id="3" name="Subtitle 2"/>
          <p:cNvSpPr>
            <a:spLocks noGrp="1"/>
          </p:cNvSpPr>
          <p:nvPr>
            <p:ph type="subTitle" idx="1"/>
          </p:nvPr>
        </p:nvSpPr>
        <p:spPr>
          <a:xfrm>
            <a:off x="857250" y="1285875"/>
            <a:ext cx="7358063" cy="4500563"/>
          </a:xfrm>
        </p:spPr>
        <p:txBody>
          <a:bodyPr/>
          <a:lstStyle/>
          <a:p>
            <a:pPr algn="just">
              <a:defRPr/>
            </a:pPr>
            <a:r>
              <a:rPr lang="en-ZA" dirty="0" smtClean="0"/>
              <a:t>    </a:t>
            </a:r>
            <a:r>
              <a:rPr lang="af-ZA" dirty="0" smtClean="0">
                <a:solidFill>
                  <a:schemeClr val="tx1"/>
                </a:solidFill>
              </a:rPr>
              <a:t>Kursusgangers ontvang voorbeelde van geskrewe opstelle, lang en kort transaksionele tekste en nasienrubrieke.</a:t>
            </a:r>
          </a:p>
          <a:p>
            <a:pPr marL="457200" indent="-457200" algn="l">
              <a:buFont typeface="Arial" panose="020B0604020202020204" pitchFamily="34" charset="0"/>
              <a:buChar char="•"/>
              <a:defRPr/>
            </a:pPr>
            <a:r>
              <a:rPr lang="af-ZA" dirty="0" smtClean="0">
                <a:solidFill>
                  <a:schemeClr val="tx1"/>
                </a:solidFill>
              </a:rPr>
              <a:t>Voorbeeldstukke word individueel volgens die rubrieke nagesien.</a:t>
            </a:r>
          </a:p>
          <a:p>
            <a:pPr marL="457200" indent="-457200" algn="l">
              <a:buFont typeface="Arial" panose="020B0604020202020204" pitchFamily="34" charset="0"/>
              <a:buChar char="•"/>
              <a:defRPr/>
            </a:pPr>
            <a:r>
              <a:rPr lang="af-ZA" dirty="0" smtClean="0">
                <a:solidFill>
                  <a:schemeClr val="tx1"/>
                </a:solidFill>
              </a:rPr>
              <a:t>Standaardisering van die nasienproses word deur die hele groep gedoen.</a:t>
            </a:r>
          </a:p>
          <a:p>
            <a:pPr marL="457200" indent="-457200" algn="l">
              <a:buFont typeface="Arial" panose="020B0604020202020204" pitchFamily="34" charset="0"/>
              <a:buChar char="•"/>
              <a:defRPr/>
            </a:pPr>
            <a:r>
              <a:rPr lang="af-ZA" dirty="0" smtClean="0">
                <a:solidFill>
                  <a:schemeClr val="tx1"/>
                </a:solidFill>
              </a:rPr>
              <a:t>Terugvoering.</a:t>
            </a:r>
            <a:endParaRPr lang="af-ZA" dirty="0">
              <a:solidFill>
                <a:schemeClr val="tx1"/>
              </a:solidFill>
            </a:endParaRP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9AC225-0B51-42FF-BE02-37B00F042DC6}" type="slidenum">
              <a:rPr lang="en-ZA">
                <a:solidFill>
                  <a:srgbClr val="898989"/>
                </a:solidFill>
                <a:latin typeface="Calibri" panose="020F0502020204030204" pitchFamily="34" charset="0"/>
              </a:rPr>
              <a:pPr eaLnBrk="1" hangingPunct="1"/>
              <a:t>20</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0"/>
            <a:ext cx="9144000" cy="714375"/>
          </a:xfrm>
        </p:spPr>
        <p:txBody>
          <a:bodyPr/>
          <a:lstStyle/>
          <a:p>
            <a:r>
              <a:rPr lang="af-ZA" b="1" smtClean="0"/>
              <a:t>Aktiwiteit 1</a:t>
            </a:r>
          </a:p>
        </p:txBody>
      </p:sp>
      <p:sp>
        <p:nvSpPr>
          <p:cNvPr id="3" name="Subtitle 2"/>
          <p:cNvSpPr>
            <a:spLocks noGrp="1"/>
          </p:cNvSpPr>
          <p:nvPr>
            <p:ph type="subTitle" idx="1"/>
          </p:nvPr>
        </p:nvSpPr>
        <p:spPr>
          <a:xfrm>
            <a:off x="500063" y="1214438"/>
            <a:ext cx="8001000" cy="4643437"/>
          </a:xfrm>
        </p:spPr>
        <p:txBody>
          <a:bodyPr/>
          <a:lstStyle/>
          <a:p>
            <a:pPr algn="l">
              <a:buFont typeface="Arial" charset="0"/>
              <a:buNone/>
              <a:defRPr/>
            </a:pPr>
            <a:r>
              <a:rPr lang="af-ZA" sz="2600" dirty="0" smtClean="0">
                <a:solidFill>
                  <a:schemeClr val="tx1"/>
                </a:solidFill>
                <a:latin typeface="Arial" charset="0"/>
                <a:cs typeface="Arial" charset="0"/>
              </a:rPr>
              <a:t>Groepe kies ŉ teks uit die BRONMATERIAAL om as prikkel te dien.</a:t>
            </a:r>
          </a:p>
          <a:p>
            <a:pPr algn="l">
              <a:buFont typeface="Arial" charset="0"/>
              <a:buChar char="•"/>
              <a:defRPr/>
            </a:pPr>
            <a:r>
              <a:rPr lang="af-ZA" sz="2600" dirty="0" smtClean="0">
                <a:solidFill>
                  <a:schemeClr val="tx1"/>
                </a:solidFill>
                <a:latin typeface="Arial" charset="0"/>
                <a:cs typeface="Arial" charset="0"/>
              </a:rPr>
              <a:t>   Elke groep bespreek die volgende:</a:t>
            </a:r>
          </a:p>
          <a:p>
            <a:pPr marL="1092200" lvl="2" indent="-457200" algn="l">
              <a:buFont typeface="Arial" panose="020B0604020202020204" pitchFamily="34" charset="0"/>
              <a:buChar char="•"/>
              <a:defRPr/>
            </a:pPr>
            <a:r>
              <a:rPr lang="af-ZA" sz="2600" dirty="0" smtClean="0">
                <a:solidFill>
                  <a:schemeClr val="tx1"/>
                </a:solidFill>
                <a:latin typeface="Arial" charset="0"/>
                <a:cs typeface="Arial" charset="0"/>
              </a:rPr>
              <a:t>die gepastheid van die teks</a:t>
            </a:r>
          </a:p>
          <a:p>
            <a:pPr marL="1092200" lvl="2" indent="-457200" algn="l">
              <a:buFont typeface="Arial" panose="020B0604020202020204" pitchFamily="34" charset="0"/>
              <a:buChar char="•"/>
              <a:defRPr/>
            </a:pPr>
            <a:r>
              <a:rPr lang="af-ZA" sz="2600" dirty="0" smtClean="0">
                <a:solidFill>
                  <a:schemeClr val="tx1"/>
                </a:solidFill>
                <a:latin typeface="Arial" charset="0"/>
                <a:cs typeface="Arial" charset="0"/>
              </a:rPr>
              <a:t>kriteria wat gebruik kan word by die keuse van tekste</a:t>
            </a:r>
          </a:p>
          <a:p>
            <a:pPr marL="341313" lvl="2" indent="-287338" algn="l">
              <a:buFont typeface="Arial" panose="020B0604020202020204" pitchFamily="34" charset="0"/>
              <a:buChar char="•"/>
              <a:defRPr/>
            </a:pPr>
            <a:r>
              <a:rPr lang="af-ZA" sz="2600" dirty="0" smtClean="0">
                <a:solidFill>
                  <a:schemeClr val="tx1"/>
                </a:solidFill>
                <a:latin typeface="Arial" charset="0"/>
                <a:cs typeface="Arial" charset="0"/>
              </a:rPr>
              <a:t>Gebruik die gekose teks om te demonstreer hoe om die benadering van prosesskryf toe te pas in die onderrig daarvan.</a:t>
            </a:r>
          </a:p>
          <a:p>
            <a:pPr marL="341313" lvl="2" indent="-287338" algn="l">
              <a:buFont typeface="Arial" panose="020B0604020202020204" pitchFamily="34" charset="0"/>
              <a:buChar char="•"/>
              <a:defRPr/>
            </a:pPr>
            <a:r>
              <a:rPr lang="af-ZA" sz="2600" dirty="0" smtClean="0">
                <a:solidFill>
                  <a:schemeClr val="tx1"/>
                </a:solidFill>
                <a:latin typeface="Arial" charset="0"/>
                <a:cs typeface="Arial" charset="0"/>
              </a:rPr>
              <a:t>Terugvoering.</a:t>
            </a: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3A1F77-8110-4D41-B030-36E292A80ABD}" type="slidenum">
              <a:rPr lang="en-ZA">
                <a:solidFill>
                  <a:srgbClr val="898989"/>
                </a:solidFill>
                <a:latin typeface="Calibri" panose="020F0502020204030204" pitchFamily="34" charset="0"/>
              </a:rPr>
              <a:pPr eaLnBrk="1" hangingPunct="1"/>
              <a:t>3</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71500" y="0"/>
            <a:ext cx="7772400" cy="714375"/>
          </a:xfrm>
        </p:spPr>
        <p:txBody>
          <a:bodyPr/>
          <a:lstStyle/>
          <a:p>
            <a:r>
              <a:rPr lang="af-ZA" b="1" smtClean="0"/>
              <a:t>Bespreking</a:t>
            </a:r>
          </a:p>
        </p:txBody>
      </p:sp>
      <p:sp>
        <p:nvSpPr>
          <p:cNvPr id="3" name="Subtitle 2"/>
          <p:cNvSpPr>
            <a:spLocks noGrp="1"/>
          </p:cNvSpPr>
          <p:nvPr>
            <p:ph type="subTitle" idx="1"/>
          </p:nvPr>
        </p:nvSpPr>
        <p:spPr>
          <a:xfrm>
            <a:off x="642938" y="1071563"/>
            <a:ext cx="8286750" cy="4714875"/>
          </a:xfrm>
        </p:spPr>
        <p:txBody>
          <a:bodyPr/>
          <a:lstStyle/>
          <a:p>
            <a:pPr marL="0" lvl="2" algn="l">
              <a:buFont typeface="Arial" charset="0"/>
              <a:buNone/>
              <a:defRPr/>
            </a:pPr>
            <a:r>
              <a:rPr lang="af-ZA" sz="2600" dirty="0" smtClean="0">
                <a:solidFill>
                  <a:schemeClr val="tx1"/>
                </a:solidFill>
                <a:latin typeface="Arial" charset="0"/>
                <a:cs typeface="Arial" charset="0"/>
              </a:rPr>
              <a:t>Kriteria vir die keuse van tekste:</a:t>
            </a:r>
          </a:p>
          <a:p>
            <a:pPr marL="0" lvl="2" algn="l">
              <a:buFont typeface="Arial" panose="020B0604020202020204" pitchFamily="34" charset="0"/>
              <a:buChar char="•"/>
              <a:defRPr/>
            </a:pPr>
            <a:r>
              <a:rPr lang="af-ZA" sz="2600" dirty="0" smtClean="0">
                <a:solidFill>
                  <a:schemeClr val="tx1"/>
                </a:solidFill>
                <a:latin typeface="Arial" charset="0"/>
                <a:cs typeface="Arial" charset="0"/>
              </a:rPr>
              <a:t> Differensiasie</a:t>
            </a:r>
          </a:p>
          <a:p>
            <a:pPr marL="0" lvl="2" algn="l">
              <a:buFont typeface="Arial" panose="020B0604020202020204" pitchFamily="34" charset="0"/>
              <a:buChar char="•"/>
              <a:defRPr/>
            </a:pPr>
            <a:r>
              <a:rPr lang="af-ZA" sz="2600" dirty="0" smtClean="0">
                <a:solidFill>
                  <a:schemeClr val="tx1"/>
                </a:solidFill>
                <a:latin typeface="Arial" charset="0"/>
                <a:cs typeface="Arial" charset="0"/>
              </a:rPr>
              <a:t> Taalvlak</a:t>
            </a:r>
          </a:p>
          <a:p>
            <a:pPr marL="0" lvl="2" algn="l">
              <a:buFont typeface="Arial" panose="020B0604020202020204" pitchFamily="34" charset="0"/>
              <a:buChar char="•"/>
              <a:defRPr/>
            </a:pPr>
            <a:r>
              <a:rPr lang="af-ZA" sz="2600" dirty="0" smtClean="0">
                <a:solidFill>
                  <a:schemeClr val="tx1"/>
                </a:solidFill>
                <a:latin typeface="Arial" charset="0"/>
                <a:cs typeface="Arial" charset="0"/>
              </a:rPr>
              <a:t> Tersaaklikheid, bv. lesdoel</a:t>
            </a:r>
          </a:p>
          <a:p>
            <a:pPr marL="0" lvl="2" algn="l">
              <a:buFont typeface="Arial" panose="020B0604020202020204" pitchFamily="34" charset="0"/>
              <a:buChar char="•"/>
              <a:defRPr/>
            </a:pPr>
            <a:r>
              <a:rPr lang="af-ZA" sz="2600" dirty="0" smtClean="0">
                <a:solidFill>
                  <a:schemeClr val="tx1"/>
                </a:solidFill>
                <a:latin typeface="Arial" charset="0"/>
                <a:cs typeface="Arial" charset="0"/>
              </a:rPr>
              <a:t> Gepastheid, bv. in terme van ouderdom en</a:t>
            </a:r>
          </a:p>
          <a:p>
            <a:pPr marL="0" lvl="2" algn="l">
              <a:buFont typeface="Arial" charset="0"/>
              <a:buNone/>
              <a:defRPr/>
            </a:pPr>
            <a:r>
              <a:rPr lang="af-ZA" sz="2600" dirty="0" smtClean="0">
                <a:solidFill>
                  <a:schemeClr val="tx1"/>
                </a:solidFill>
                <a:latin typeface="Arial" charset="0"/>
                <a:cs typeface="Arial" charset="0"/>
              </a:rPr>
              <a:t>  belangstelling van leerders</a:t>
            </a:r>
          </a:p>
          <a:p>
            <a:pPr marL="0" lvl="2" algn="l">
              <a:buFont typeface="Arial" panose="020B0604020202020204" pitchFamily="34" charset="0"/>
              <a:buChar char="•"/>
              <a:defRPr/>
            </a:pPr>
            <a:r>
              <a:rPr lang="af-ZA" sz="2600" dirty="0" smtClean="0">
                <a:solidFill>
                  <a:schemeClr val="tx1"/>
                </a:solidFill>
                <a:latin typeface="Arial" charset="0"/>
                <a:cs typeface="Arial" charset="0"/>
              </a:rPr>
              <a:t> Sensitief ten opsigte van politieke, kulturele en </a:t>
            </a:r>
          </a:p>
          <a:p>
            <a:pPr marL="0" lvl="2" algn="l">
              <a:buFont typeface="Arial" charset="0"/>
              <a:buNone/>
              <a:defRPr/>
            </a:pPr>
            <a:r>
              <a:rPr lang="af-ZA" sz="2600" dirty="0" smtClean="0">
                <a:solidFill>
                  <a:schemeClr val="tx1"/>
                </a:solidFill>
                <a:latin typeface="Arial" charset="0"/>
                <a:cs typeface="Arial" charset="0"/>
              </a:rPr>
              <a:t>  geslagsverskille</a:t>
            </a:r>
          </a:p>
          <a:p>
            <a:pPr marL="0" lvl="2" algn="l">
              <a:buFont typeface="Arial" panose="020B0604020202020204" pitchFamily="34" charset="0"/>
              <a:buChar char="•"/>
              <a:defRPr/>
            </a:pPr>
            <a:r>
              <a:rPr lang="af-ZA" sz="2600" dirty="0" smtClean="0">
                <a:solidFill>
                  <a:schemeClr val="tx1"/>
                </a:solidFill>
                <a:latin typeface="Arial" charset="0"/>
                <a:cs typeface="Arial" charset="0"/>
              </a:rPr>
              <a:t> Duidelikheid en leesbaarheid van geskrewe en</a:t>
            </a:r>
          </a:p>
          <a:p>
            <a:pPr marL="0" lvl="2" algn="l">
              <a:buFont typeface="Arial" charset="0"/>
              <a:buNone/>
              <a:defRPr/>
            </a:pPr>
            <a:r>
              <a:rPr lang="af-ZA" sz="2600" dirty="0" smtClean="0">
                <a:solidFill>
                  <a:schemeClr val="tx1"/>
                </a:solidFill>
                <a:latin typeface="Arial" charset="0"/>
                <a:cs typeface="Arial" charset="0"/>
              </a:rPr>
              <a:t>  visuele tekste</a:t>
            </a:r>
          </a:p>
          <a:p>
            <a:pPr marL="0" lvl="2" algn="l">
              <a:buFont typeface="Arial" panose="020B0604020202020204" pitchFamily="34" charset="0"/>
              <a:buChar char="•"/>
              <a:defRPr/>
            </a:pPr>
            <a:endParaRPr lang="af-ZA" sz="2600" dirty="0" smtClean="0">
              <a:solidFill>
                <a:schemeClr val="tx1"/>
              </a:solidFill>
              <a:latin typeface="Arial" charset="0"/>
              <a:cs typeface="Arial" charset="0"/>
            </a:endParaRPr>
          </a:p>
          <a:p>
            <a:pPr marL="0" lvl="2" algn="l">
              <a:buFont typeface="Arial" panose="020B0604020202020204" pitchFamily="34" charset="0"/>
              <a:buChar char="•"/>
              <a:defRPr/>
            </a:pPr>
            <a:endParaRPr lang="af-ZA" sz="2600" dirty="0" smtClean="0">
              <a:solidFill>
                <a:schemeClr val="tx1"/>
              </a:solidFill>
              <a:latin typeface="Arial" charset="0"/>
              <a:cs typeface="Arial" charset="0"/>
            </a:endParaRPr>
          </a:p>
          <a:p>
            <a:pPr marL="0" lvl="2" algn="l">
              <a:buFont typeface="Arial" charset="0"/>
              <a:buNone/>
              <a:defRPr/>
            </a:pPr>
            <a:endParaRPr lang="af-ZA" sz="2600" dirty="0" smtClean="0">
              <a:solidFill>
                <a:schemeClr val="tx1"/>
              </a:solidFill>
              <a:latin typeface="Arial" charset="0"/>
              <a:cs typeface="Arial" charset="0"/>
            </a:endParaRPr>
          </a:p>
          <a:p>
            <a:pPr algn="l">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85961B-CC57-4900-9EBE-D0BE7C0694DC}" type="slidenum">
              <a:rPr lang="en-ZA">
                <a:solidFill>
                  <a:srgbClr val="898989"/>
                </a:solidFill>
                <a:latin typeface="Calibri" panose="020F0502020204030204" pitchFamily="34" charset="0"/>
              </a:rPr>
              <a:pPr eaLnBrk="1" hangingPunct="1"/>
              <a:t>4</a:t>
            </a:fld>
            <a:endParaRPr lang="en-ZA">
              <a:solidFill>
                <a:srgbClr val="898989"/>
              </a:solidFill>
              <a:latin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0" y="0"/>
            <a:ext cx="9144000" cy="908050"/>
          </a:xfrm>
        </p:spPr>
        <p:txBody>
          <a:bodyPr/>
          <a:lstStyle/>
          <a:p>
            <a:r>
              <a:rPr lang="af-ZA" b="1" smtClean="0"/>
              <a:t>Prosesskryf</a:t>
            </a:r>
          </a:p>
        </p:txBody>
      </p:sp>
      <p:sp>
        <p:nvSpPr>
          <p:cNvPr id="8195" name="Subtitle 2"/>
          <p:cNvSpPr>
            <a:spLocks noGrp="1"/>
          </p:cNvSpPr>
          <p:nvPr>
            <p:ph type="subTitle" idx="1"/>
          </p:nvPr>
        </p:nvSpPr>
        <p:spPr>
          <a:xfrm>
            <a:off x="214313" y="1500188"/>
            <a:ext cx="8929687" cy="3857625"/>
          </a:xfrm>
        </p:spPr>
        <p:txBody>
          <a:bodyPr/>
          <a:lstStyle/>
          <a:p>
            <a:pPr marL="571500" indent="-571500" algn="l">
              <a:buFont typeface="Arial" charset="0"/>
              <a:buNone/>
              <a:defRPr/>
            </a:pPr>
            <a:r>
              <a:rPr lang="af-ZA" sz="2800" b="1" dirty="0" smtClean="0">
                <a:solidFill>
                  <a:schemeClr val="tx1"/>
                </a:solidFill>
                <a:cs typeface="Arial" pitchFamily="34" charset="0"/>
              </a:rPr>
              <a:t>Pre-skryf / Beplanning</a:t>
            </a:r>
          </a:p>
          <a:p>
            <a:pPr marL="292100" indent="-233363" algn="l">
              <a:buFont typeface="Arial" panose="020B0604020202020204" pitchFamily="34" charset="0"/>
              <a:buChar char="•"/>
              <a:defRPr/>
            </a:pPr>
            <a:r>
              <a:rPr lang="af-ZA" sz="2800" dirty="0" smtClean="0">
                <a:solidFill>
                  <a:schemeClr val="tx1"/>
                </a:solidFill>
              </a:rPr>
              <a:t>Ontleed die struktuur, taalkenmerke en register van die betrokke tekssoort.</a:t>
            </a:r>
          </a:p>
          <a:p>
            <a:pPr marL="292100" indent="-233363" algn="l">
              <a:buFont typeface="Arial" panose="020B0604020202020204" pitchFamily="34" charset="0"/>
              <a:buChar char="•"/>
              <a:defRPr/>
            </a:pPr>
            <a:r>
              <a:rPr lang="af-ZA" sz="2800" dirty="0" smtClean="0">
                <a:solidFill>
                  <a:schemeClr val="tx1"/>
                </a:solidFill>
              </a:rPr>
              <a:t>Besluit op die doel, teikengroep en konteks.</a:t>
            </a:r>
          </a:p>
          <a:p>
            <a:pPr marL="292100" indent="-233363" algn="l">
              <a:buFont typeface="Arial" panose="020B0604020202020204" pitchFamily="34" charset="0"/>
              <a:buChar char="•"/>
              <a:defRPr/>
            </a:pPr>
            <a:r>
              <a:rPr lang="af-ZA" sz="2800" dirty="0" smtClean="0">
                <a:solidFill>
                  <a:schemeClr val="tx1"/>
                </a:solidFill>
              </a:rPr>
              <a:t>Hou ŉ dinkskrum oor die onderwerp deur byvoorbeeld kopkaarte te gebruik.</a:t>
            </a:r>
          </a:p>
          <a:p>
            <a:pPr marL="292100" indent="-233363" algn="l">
              <a:buFont typeface="Arial" panose="020B0604020202020204" pitchFamily="34" charset="0"/>
              <a:buChar char="•"/>
              <a:defRPr/>
            </a:pPr>
            <a:r>
              <a:rPr lang="af-ZA" sz="2800" dirty="0" smtClean="0">
                <a:solidFill>
                  <a:schemeClr val="tx1"/>
                </a:solidFill>
              </a:rPr>
              <a:t>Bespreek die kriteria wat vir evaluering gebruik sal word</a:t>
            </a:r>
            <a:r>
              <a:rPr lang="af-ZA" sz="2800" dirty="0" smtClean="0"/>
              <a:t>.</a:t>
            </a: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CB93A4-74A3-4F45-94E1-A8D1419BEF2D}" type="slidenum">
              <a:rPr lang="en-ZA">
                <a:solidFill>
                  <a:srgbClr val="898989"/>
                </a:solidFill>
                <a:latin typeface="Calibri" panose="020F0502020204030204" pitchFamily="34" charset="0"/>
              </a:rPr>
              <a:pPr eaLnBrk="1" hangingPunct="1"/>
              <a:t>5</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0"/>
            <a:ext cx="9144000" cy="1071563"/>
          </a:xfrm>
        </p:spPr>
        <p:txBody>
          <a:bodyPr/>
          <a:lstStyle/>
          <a:p>
            <a:r>
              <a:rPr lang="af-ZA" b="1" smtClean="0"/>
              <a:t>Prosesskryf (vervolg)</a:t>
            </a:r>
            <a:endParaRPr lang="en-ZA" b="1" smtClean="0"/>
          </a:p>
        </p:txBody>
      </p:sp>
      <p:sp>
        <p:nvSpPr>
          <p:cNvPr id="3" name="Subtitle 2"/>
          <p:cNvSpPr>
            <a:spLocks noGrp="1"/>
          </p:cNvSpPr>
          <p:nvPr>
            <p:ph type="subTitle" idx="1"/>
          </p:nvPr>
        </p:nvSpPr>
        <p:spPr>
          <a:xfrm>
            <a:off x="285750" y="1428750"/>
            <a:ext cx="8643938" cy="3786188"/>
          </a:xfrm>
        </p:spPr>
        <p:txBody>
          <a:bodyPr/>
          <a:lstStyle/>
          <a:p>
            <a:pPr algn="just">
              <a:buFont typeface="Arial" charset="0"/>
              <a:buNone/>
              <a:defRPr/>
            </a:pPr>
            <a:r>
              <a:rPr lang="af-ZA" b="1" dirty="0" smtClean="0">
                <a:solidFill>
                  <a:schemeClr val="tx1"/>
                </a:solidFill>
              </a:rPr>
              <a:t>Pre-skryf</a:t>
            </a:r>
            <a:r>
              <a:rPr lang="af-ZA" dirty="0" smtClean="0">
                <a:solidFill>
                  <a:schemeClr val="tx1"/>
                </a:solidFill>
              </a:rPr>
              <a:t>  </a:t>
            </a:r>
            <a:r>
              <a:rPr lang="af-ZA" b="1" dirty="0" smtClean="0">
                <a:solidFill>
                  <a:schemeClr val="tx1"/>
                </a:solidFill>
              </a:rPr>
              <a:t>/ Beplanning (vervolg)</a:t>
            </a:r>
          </a:p>
          <a:p>
            <a:pPr marL="350838" indent="-292100" algn="just">
              <a:buFont typeface="Arial" charset="0"/>
              <a:buChar char="•"/>
              <a:defRPr/>
            </a:pPr>
            <a:r>
              <a:rPr lang="af-ZA" sz="2800" dirty="0" smtClean="0">
                <a:solidFill>
                  <a:schemeClr val="tx1"/>
                </a:solidFill>
              </a:rPr>
              <a:t>Doen navorsing oor die onderwerp en kies toepaslike inligting.</a:t>
            </a:r>
          </a:p>
          <a:p>
            <a:pPr marL="350838" indent="-292100" algn="l">
              <a:buFont typeface="Arial" charset="0"/>
              <a:buNone/>
              <a:defRPr/>
            </a:pPr>
            <a:r>
              <a:rPr lang="af-ZA" sz="2800" dirty="0" smtClean="0">
                <a:solidFill>
                  <a:schemeClr val="tx1"/>
                </a:solidFill>
              </a:rPr>
              <a:t>• Gebruik die struktuur en idees wat bespreek is en skep ŉ raamwerk vir die teks.</a:t>
            </a:r>
          </a:p>
          <a:p>
            <a:pPr marL="350838" indent="-292100" algn="l">
              <a:buFont typeface="Arial" charset="0"/>
              <a:buNone/>
              <a:defRPr/>
            </a:pPr>
            <a:r>
              <a:rPr lang="af-ZA" sz="2800" dirty="0" smtClean="0">
                <a:solidFill>
                  <a:schemeClr val="tx1"/>
                </a:solidFill>
              </a:rPr>
              <a:t>• Identifiseer hoofgedagtes en ondersteunende idees.</a:t>
            </a:r>
          </a:p>
          <a:p>
            <a:pPr marL="350838" indent="-292100" algn="l">
              <a:buFont typeface="Arial" charset="0"/>
              <a:buNone/>
              <a:defRPr/>
            </a:pPr>
            <a:r>
              <a:rPr lang="af-ZA" sz="2800" dirty="0" smtClean="0">
                <a:solidFill>
                  <a:schemeClr val="tx1"/>
                </a:solidFill>
              </a:rPr>
              <a:t>• Rangskik die idees in ŉ logiese volgorde.</a:t>
            </a:r>
            <a:endParaRPr lang="en-GB" sz="2800"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35D1F8-1DEB-4507-BADA-523D0BE7968F}" type="slidenum">
              <a:rPr lang="en-ZA">
                <a:solidFill>
                  <a:srgbClr val="898989"/>
                </a:solidFill>
                <a:latin typeface="Calibri" panose="020F0502020204030204" pitchFamily="34" charset="0"/>
              </a:rPr>
              <a:pPr eaLnBrk="1" hangingPunct="1"/>
              <a:t>6</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0" y="0"/>
            <a:ext cx="9144000" cy="785813"/>
          </a:xfrm>
        </p:spPr>
        <p:txBody>
          <a:bodyPr/>
          <a:lstStyle/>
          <a:p>
            <a:r>
              <a:rPr lang="af-ZA" b="1" smtClean="0"/>
              <a:t>Prosesskryf (vervolg)</a:t>
            </a:r>
            <a:endParaRPr lang="en-ZA" b="1" smtClean="0"/>
          </a:p>
        </p:txBody>
      </p:sp>
      <p:sp>
        <p:nvSpPr>
          <p:cNvPr id="3" name="Subtitle 2"/>
          <p:cNvSpPr>
            <a:spLocks noGrp="1"/>
          </p:cNvSpPr>
          <p:nvPr>
            <p:ph type="subTitle" idx="1"/>
          </p:nvPr>
        </p:nvSpPr>
        <p:spPr>
          <a:xfrm>
            <a:off x="285750" y="1071563"/>
            <a:ext cx="8643938" cy="4500562"/>
          </a:xfrm>
        </p:spPr>
        <p:txBody>
          <a:bodyPr/>
          <a:lstStyle/>
          <a:p>
            <a:pPr marL="457200" indent="-457200" algn="just">
              <a:buFont typeface="Arial" charset="0"/>
              <a:buNone/>
              <a:defRPr/>
            </a:pPr>
            <a:r>
              <a:rPr lang="af-ZA" sz="2400" b="1" dirty="0" smtClean="0">
                <a:solidFill>
                  <a:schemeClr val="tx1"/>
                </a:solidFill>
              </a:rPr>
              <a:t>Skryf ŉ konsep:</a:t>
            </a:r>
            <a:r>
              <a:rPr lang="en-GB" sz="2400" b="1" dirty="0" smtClean="0">
                <a:solidFill>
                  <a:schemeClr val="tx1"/>
                </a:solidFill>
              </a:rPr>
              <a:t>	</a:t>
            </a:r>
          </a:p>
          <a:p>
            <a:pPr marL="292100" indent="-292100" algn="l">
              <a:buFont typeface="Arial" panose="020B0604020202020204" pitchFamily="34" charset="0"/>
              <a:buChar char="•"/>
              <a:defRPr/>
            </a:pPr>
            <a:r>
              <a:rPr lang="af-ZA" sz="2400" dirty="0" smtClean="0">
                <a:solidFill>
                  <a:schemeClr val="tx1"/>
                </a:solidFill>
              </a:rPr>
              <a:t>Skryf ŉ eerste poging en hou die doel, teikengroep, onderwerp en tekssoort in gedagte.</a:t>
            </a:r>
          </a:p>
          <a:p>
            <a:pPr marL="292100" indent="-292100" algn="l">
              <a:buFont typeface="Arial" panose="020B0604020202020204" pitchFamily="34" charset="0"/>
              <a:buChar char="•"/>
              <a:defRPr/>
            </a:pPr>
            <a:r>
              <a:rPr lang="af-ZA" sz="2400" dirty="0" smtClean="0">
                <a:solidFill>
                  <a:schemeClr val="tx1"/>
                </a:solidFill>
              </a:rPr>
              <a:t>Kies gepaste beskrywende woorde, frases en uitdrukkings wat die regte stemming skep en die teks duidelik en lewendig maak.</a:t>
            </a:r>
          </a:p>
          <a:p>
            <a:pPr marL="292100" indent="-292100" algn="l">
              <a:buFont typeface="Arial" panose="020B0604020202020204" pitchFamily="34" charset="0"/>
              <a:buChar char="•"/>
              <a:defRPr/>
            </a:pPr>
            <a:r>
              <a:rPr lang="af-ZA" sz="2400" dirty="0" smtClean="0">
                <a:solidFill>
                  <a:schemeClr val="tx1"/>
                </a:solidFill>
              </a:rPr>
              <a:t>Organiseer idees in ŉ logiese volgorde sodat argumente duidelik is.</a:t>
            </a:r>
          </a:p>
          <a:p>
            <a:pPr marL="292100" indent="-292100" algn="l">
              <a:buFont typeface="Arial" panose="020B0604020202020204" pitchFamily="34" charset="0"/>
              <a:buChar char="•"/>
              <a:defRPr/>
            </a:pPr>
            <a:r>
              <a:rPr lang="af-ZA" sz="2400" dirty="0" smtClean="0">
                <a:solidFill>
                  <a:schemeClr val="tx1"/>
                </a:solidFill>
              </a:rPr>
              <a:t>Organiseer idees en/of beelde sodat die opstel/teks sin maak</a:t>
            </a:r>
            <a:r>
              <a:rPr lang="nl-NL" sz="2400" dirty="0" smtClean="0">
                <a:solidFill>
                  <a:schemeClr val="tx1"/>
                </a:solidFill>
              </a:rPr>
              <a:t>.</a:t>
            </a:r>
          </a:p>
          <a:p>
            <a:pPr marL="292100" indent="-292100" algn="l">
              <a:buFont typeface="Arial" panose="020B0604020202020204" pitchFamily="34" charset="0"/>
              <a:buChar char="•"/>
              <a:defRPr/>
            </a:pPr>
            <a:r>
              <a:rPr lang="af-ZA" sz="2400" dirty="0" smtClean="0">
                <a:solidFill>
                  <a:schemeClr val="tx1"/>
                </a:solidFill>
              </a:rPr>
              <a:t>Skep ŉ persoonlike styl.</a:t>
            </a:r>
          </a:p>
          <a:p>
            <a:pPr marL="292100" indent="-292100" algn="l">
              <a:buFont typeface="Arial" panose="020B0604020202020204" pitchFamily="34" charset="0"/>
              <a:buChar char="•"/>
              <a:defRPr/>
            </a:pPr>
            <a:r>
              <a:rPr lang="af-ZA" sz="2400" dirty="0" smtClean="0">
                <a:solidFill>
                  <a:schemeClr val="tx1"/>
                </a:solidFill>
              </a:rPr>
              <a:t>Lees eerste konsep krities en kry terugvoer van onderwyser en klasmaats.</a:t>
            </a:r>
            <a:endParaRPr lang="af-ZA" sz="2400" b="1" dirty="0" smtClean="0">
              <a:solidFill>
                <a:schemeClr val="tx1"/>
              </a:solidFill>
            </a:endParaRPr>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5A7A42-B500-47F4-8BEE-9A9F00B3662F}" type="slidenum">
              <a:rPr lang="en-ZA">
                <a:solidFill>
                  <a:srgbClr val="898989"/>
                </a:solidFill>
                <a:latin typeface="Calibri" panose="020F0502020204030204" pitchFamily="34" charset="0"/>
              </a:rPr>
              <a:pPr eaLnBrk="1" hangingPunct="1"/>
              <a:t>7</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0"/>
            <a:ext cx="9144000" cy="1000125"/>
          </a:xfrm>
        </p:spPr>
        <p:txBody>
          <a:bodyPr/>
          <a:lstStyle/>
          <a:p>
            <a:r>
              <a:rPr lang="af-ZA" b="1" smtClean="0"/>
              <a:t>Prosesskryf</a:t>
            </a:r>
            <a:r>
              <a:rPr lang="en-ZA" b="1" smtClean="0"/>
              <a:t> </a:t>
            </a:r>
            <a:r>
              <a:rPr lang="af-ZA" b="1" smtClean="0"/>
              <a:t>(vervolg)</a:t>
            </a:r>
            <a:endParaRPr lang="en-ZA" b="1" smtClean="0"/>
          </a:p>
        </p:txBody>
      </p:sp>
      <p:sp>
        <p:nvSpPr>
          <p:cNvPr id="3" name="Subtitle 2"/>
          <p:cNvSpPr>
            <a:spLocks noGrp="1"/>
          </p:cNvSpPr>
          <p:nvPr>
            <p:ph type="subTitle" idx="1"/>
          </p:nvPr>
        </p:nvSpPr>
        <p:spPr>
          <a:xfrm>
            <a:off x="250825" y="836613"/>
            <a:ext cx="8643938" cy="5307012"/>
          </a:xfrm>
        </p:spPr>
        <p:txBody>
          <a:bodyPr/>
          <a:lstStyle/>
          <a:p>
            <a:pPr algn="l">
              <a:buFont typeface="Arial" charset="0"/>
              <a:buNone/>
              <a:defRPr/>
            </a:pPr>
            <a:r>
              <a:rPr lang="af-ZA" sz="2400" b="1" dirty="0" smtClean="0">
                <a:solidFill>
                  <a:schemeClr val="tx1"/>
                </a:solidFill>
              </a:rPr>
              <a:t>Hersiening, redigering, proeflees en aanbieding  </a:t>
            </a:r>
          </a:p>
          <a:p>
            <a:pPr marL="466725" indent="-466725" algn="l">
              <a:buFont typeface="Arial" panose="020B0604020202020204" pitchFamily="34" charset="0"/>
              <a:buChar char="•"/>
              <a:defRPr/>
            </a:pPr>
            <a:r>
              <a:rPr lang="af-ZA" sz="2400" dirty="0" smtClean="0">
                <a:solidFill>
                  <a:schemeClr val="tx1"/>
                </a:solidFill>
              </a:rPr>
              <a:t>Evalueer eie idees en dié van ander aan die hand van voorafbepaalde kriteria</a:t>
            </a:r>
            <a:r>
              <a:rPr lang="nl-NL" sz="2400" dirty="0" smtClean="0">
                <a:solidFill>
                  <a:schemeClr val="tx1"/>
                </a:solidFill>
              </a:rPr>
              <a:t>.</a:t>
            </a:r>
          </a:p>
          <a:p>
            <a:pPr marL="466725" indent="-466725" algn="l">
              <a:buFont typeface="Arial" panose="020B0604020202020204" pitchFamily="34" charset="0"/>
              <a:buChar char="•"/>
              <a:defRPr/>
            </a:pPr>
            <a:r>
              <a:rPr lang="af-ZA" sz="2400" dirty="0" smtClean="0">
                <a:solidFill>
                  <a:schemeClr val="tx1"/>
                </a:solidFill>
              </a:rPr>
              <a:t>Verfyn woordkeuse, sin- en paragraafstrukture.</a:t>
            </a:r>
          </a:p>
          <a:p>
            <a:pPr marL="466725" indent="-466725" algn="l">
              <a:buFont typeface="Arial" panose="020B0604020202020204" pitchFamily="34" charset="0"/>
              <a:buChar char="•"/>
              <a:defRPr/>
            </a:pPr>
            <a:r>
              <a:rPr lang="af-ZA" sz="2400" dirty="0" smtClean="0">
                <a:solidFill>
                  <a:schemeClr val="tx1"/>
                </a:solidFill>
              </a:rPr>
              <a:t>Verfyn die volgorde en samehang van paragrawe.</a:t>
            </a:r>
          </a:p>
          <a:p>
            <a:pPr marL="466725" indent="-466725" algn="l">
              <a:buFont typeface="Arial" panose="020B0604020202020204" pitchFamily="34" charset="0"/>
              <a:buChar char="•"/>
              <a:defRPr/>
            </a:pPr>
            <a:r>
              <a:rPr lang="af-ZA" sz="2400" dirty="0" smtClean="0">
                <a:solidFill>
                  <a:schemeClr val="tx1"/>
                </a:solidFill>
              </a:rPr>
              <a:t>Skakel dubbelsinnigheid, breedsprakigheid, woordoortolligheid en beledigende taal u</a:t>
            </a:r>
            <a:r>
              <a:rPr lang="nl-NL" sz="2400" dirty="0" smtClean="0">
                <a:solidFill>
                  <a:schemeClr val="tx1"/>
                </a:solidFill>
              </a:rPr>
              <a:t>it.</a:t>
            </a:r>
          </a:p>
          <a:p>
            <a:pPr marL="466725" indent="-466725" algn="l">
              <a:buFont typeface="Arial" panose="020B0604020202020204" pitchFamily="34" charset="0"/>
              <a:buChar char="•"/>
              <a:defRPr/>
            </a:pPr>
            <a:r>
              <a:rPr lang="af-ZA" sz="2400" dirty="0" smtClean="0">
                <a:solidFill>
                  <a:schemeClr val="tx1"/>
                </a:solidFill>
              </a:rPr>
              <a:t>Gebruik grammatika, spelling en punktuasie korrek.</a:t>
            </a:r>
          </a:p>
          <a:p>
            <a:pPr marL="466725" indent="-466725" algn="l">
              <a:buFont typeface="Arial" panose="020B0604020202020204" pitchFamily="34" charset="0"/>
              <a:buChar char="•"/>
              <a:defRPr/>
            </a:pPr>
            <a:r>
              <a:rPr lang="af-ZA" sz="2400" dirty="0" smtClean="0">
                <a:solidFill>
                  <a:schemeClr val="tx1"/>
                </a:solidFill>
              </a:rPr>
              <a:t>Berei finale weergawe voor, insluitend uitleg soos opskrifte</a:t>
            </a:r>
            <a:r>
              <a:rPr lang="nl-NL" sz="2400" dirty="0" smtClean="0">
                <a:solidFill>
                  <a:schemeClr val="tx1"/>
                </a:solidFill>
              </a:rPr>
              <a:t>.</a:t>
            </a:r>
          </a:p>
          <a:p>
            <a:pPr marL="466725" indent="-466725" algn="l">
              <a:buFont typeface="Arial" panose="020B0604020202020204" pitchFamily="34" charset="0"/>
              <a:buChar char="•"/>
              <a:defRPr/>
            </a:pPr>
            <a:r>
              <a:rPr lang="af-ZA" sz="2400" dirty="0" smtClean="0">
                <a:solidFill>
                  <a:schemeClr val="tx1"/>
                </a:solidFill>
              </a:rPr>
              <a:t>Bied teks aan.</a:t>
            </a:r>
          </a:p>
          <a:p>
            <a:pPr marL="466725" indent="-466725" algn="l">
              <a:buFont typeface="Arial" charset="0"/>
              <a:buNone/>
              <a:defRPr/>
            </a:pPr>
            <a:r>
              <a:rPr lang="af-ZA" sz="2400" b="1" dirty="0" smtClean="0">
                <a:solidFill>
                  <a:schemeClr val="tx1"/>
                </a:solidFill>
              </a:rPr>
              <a:t>Let wel</a:t>
            </a:r>
            <a:r>
              <a:rPr lang="af-ZA" sz="2400" dirty="0" smtClean="0">
                <a:solidFill>
                  <a:schemeClr val="tx1"/>
                </a:solidFill>
              </a:rPr>
              <a:t>: Al die stappe van die proses sal nie noodwendig elke keer gebruik word nie (veral gedurende die eksamen).</a:t>
            </a:r>
          </a:p>
          <a:p>
            <a:pPr marL="466725" indent="-466725" algn="l">
              <a:buFont typeface="Arial" panose="020B0604020202020204" pitchFamily="34" charset="0"/>
              <a:buChar char="•"/>
              <a:defRPr/>
            </a:pPr>
            <a:endParaRPr lang="en-US" sz="2400" b="1" dirty="0">
              <a:solidFill>
                <a:schemeClr val="tx1"/>
              </a:solidFill>
            </a:endParaRPr>
          </a:p>
        </p:txBody>
      </p:sp>
      <p:sp>
        <p:nvSpPr>
          <p:cNvPr id="4" name="Footer Placeholder 3"/>
          <p:cNvSpPr>
            <a:spLocks noGrp="1"/>
          </p:cNvSpPr>
          <p:nvPr>
            <p:ph type="ftr" sz="quarter" idx="11"/>
          </p:nvPr>
        </p:nvSpPr>
        <p:spPr/>
        <p:txBody>
          <a:bodyPr/>
          <a:lstStyle/>
          <a:p>
            <a:pPr>
              <a:defRPr/>
            </a:pPr>
            <a:endParaRPr lang="en-ZA"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152FFA-1816-4896-8E53-3193B49E5A97}" type="slidenum">
              <a:rPr lang="en-ZA">
                <a:solidFill>
                  <a:srgbClr val="898989"/>
                </a:solidFill>
                <a:latin typeface="Calibri" panose="020F0502020204030204" pitchFamily="34" charset="0"/>
              </a:rPr>
              <a:pPr eaLnBrk="1" hangingPunct="1"/>
              <a:t>8</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0" y="0"/>
            <a:ext cx="9144000" cy="1071563"/>
          </a:xfrm>
        </p:spPr>
        <p:txBody>
          <a:bodyPr/>
          <a:lstStyle/>
          <a:p>
            <a:r>
              <a:rPr lang="af-ZA" sz="3200" b="1" smtClean="0"/>
              <a:t>Taalstrukture en -konvensies tydens prosesskryf</a:t>
            </a:r>
          </a:p>
        </p:txBody>
      </p:sp>
      <p:sp>
        <p:nvSpPr>
          <p:cNvPr id="3" name="Subtitle 2"/>
          <p:cNvSpPr>
            <a:spLocks noGrp="1"/>
          </p:cNvSpPr>
          <p:nvPr>
            <p:ph type="subTitle" idx="1"/>
          </p:nvPr>
        </p:nvSpPr>
        <p:spPr>
          <a:xfrm>
            <a:off x="395288" y="1714500"/>
            <a:ext cx="8748712" cy="3643313"/>
          </a:xfrm>
        </p:spPr>
        <p:txBody>
          <a:bodyPr/>
          <a:lstStyle/>
          <a:p>
            <a:pPr algn="just">
              <a:buFont typeface="Arial" charset="0"/>
              <a:buChar char="•"/>
              <a:defRPr/>
            </a:pPr>
            <a:endParaRPr lang="en-US" dirty="0" smtClean="0">
              <a:solidFill>
                <a:schemeClr val="tx1"/>
              </a:solidFill>
            </a:endParaRPr>
          </a:p>
          <a:p>
            <a:pPr indent="350838" algn="just">
              <a:buFont typeface="Arial" charset="0"/>
              <a:buChar char="•"/>
              <a:defRPr/>
            </a:pPr>
            <a:r>
              <a:rPr lang="af-ZA" dirty="0" smtClean="0">
                <a:solidFill>
                  <a:schemeClr val="tx1"/>
                </a:solidFill>
              </a:rPr>
              <a:t>Register, styl en toon</a:t>
            </a:r>
          </a:p>
          <a:p>
            <a:pPr indent="350838" algn="just">
              <a:buFont typeface="Arial" charset="0"/>
              <a:buChar char="•"/>
              <a:defRPr/>
            </a:pPr>
            <a:r>
              <a:rPr lang="af-ZA" dirty="0" smtClean="0">
                <a:solidFill>
                  <a:schemeClr val="tx1"/>
                </a:solidFill>
              </a:rPr>
              <a:t>Woordkeuse</a:t>
            </a:r>
          </a:p>
          <a:p>
            <a:pPr indent="350838" algn="just">
              <a:buFont typeface="Arial" charset="0"/>
              <a:buChar char="•"/>
              <a:defRPr/>
            </a:pPr>
            <a:r>
              <a:rPr lang="af-ZA" dirty="0" smtClean="0">
                <a:solidFill>
                  <a:schemeClr val="tx1"/>
                </a:solidFill>
              </a:rPr>
              <a:t>Sinsbou</a:t>
            </a:r>
          </a:p>
          <a:p>
            <a:pPr indent="350838" algn="just">
              <a:buFont typeface="Arial" charset="0"/>
              <a:buChar char="•"/>
              <a:defRPr/>
            </a:pPr>
            <a:r>
              <a:rPr lang="af-ZA" dirty="0" smtClean="0">
                <a:solidFill>
                  <a:schemeClr val="tx1"/>
                </a:solidFill>
              </a:rPr>
              <a:t>Skryf van ŉ paragraaf</a:t>
            </a:r>
          </a:p>
          <a:p>
            <a:pPr indent="350838" algn="just">
              <a:buFont typeface="Arial" charset="0"/>
              <a:buChar char="•"/>
              <a:defRPr/>
            </a:pPr>
            <a:r>
              <a:rPr lang="af-ZA" dirty="0" smtClean="0">
                <a:solidFill>
                  <a:schemeClr val="tx1"/>
                </a:solidFill>
              </a:rPr>
              <a:t>Taalkonvensies: spelling en punktuasie</a:t>
            </a:r>
            <a:endParaRPr lang="af-ZA" dirty="0" smtClean="0">
              <a:solidFill>
                <a:srgbClr val="898989"/>
              </a:solidFill>
            </a:endParaRPr>
          </a:p>
        </p:txBody>
      </p:sp>
      <p:sp>
        <p:nvSpPr>
          <p:cNvPr id="4" name="Footer Placeholder 3"/>
          <p:cNvSpPr>
            <a:spLocks noGrp="1"/>
          </p:cNvSpPr>
          <p:nvPr>
            <p:ph type="ftr" sz="quarter" idx="11"/>
          </p:nvPr>
        </p:nvSpPr>
        <p:spPr/>
        <p:txBody>
          <a:bodyPr/>
          <a:lstStyle/>
          <a:p>
            <a:pPr>
              <a:defRPr/>
            </a:pPr>
            <a:endParaRPr lang="en-ZA"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783BA1-216A-4068-9C3A-0426B8AC3422}" type="slidenum">
              <a:rPr lang="en-ZA">
                <a:solidFill>
                  <a:srgbClr val="898989"/>
                </a:solidFill>
                <a:latin typeface="Calibri" panose="020F0502020204030204" pitchFamily="34" charset="0"/>
              </a:rPr>
              <a:pPr eaLnBrk="1" hangingPunct="1"/>
              <a:t>9</a:t>
            </a:fld>
            <a:endParaRPr lang="en-ZA">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2680</TotalTime>
  <Words>1187</Words>
  <Application>Microsoft Office PowerPoint</Application>
  <PresentationFormat>On-screen Show (4:3)</PresentationFormat>
  <Paragraphs>234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ＭＳ Ｐゴシック</vt:lpstr>
      <vt:lpstr>Baskerville Old Face</vt:lpstr>
      <vt:lpstr>Wingdings</vt:lpstr>
      <vt:lpstr>Office Theme</vt:lpstr>
      <vt:lpstr>KURRIKULUM- EN ASSESSERINGSBELEIDSVERKLARING</vt:lpstr>
      <vt:lpstr>Inleiding </vt:lpstr>
      <vt:lpstr>Aktiwiteit 1</vt:lpstr>
      <vt:lpstr>Bespreking</vt:lpstr>
      <vt:lpstr>Prosesskryf</vt:lpstr>
      <vt:lpstr>Prosesskryf (vervolg)</vt:lpstr>
      <vt:lpstr>Prosesskryf (vervolg)</vt:lpstr>
      <vt:lpstr>Prosesskryf (vervolg)</vt:lpstr>
      <vt:lpstr>Taalstrukture en -konvensies tydens prosesskryf</vt:lpstr>
      <vt:lpstr>  Kreatiewe skryfwerk: HT en EAT (50); TAT (40)   </vt:lpstr>
      <vt:lpstr>SKRYF VAN TEKSTE: TEKSSTRUKTURE</vt:lpstr>
      <vt:lpstr>PowerPoint Presentation</vt:lpstr>
      <vt:lpstr>PowerPoint Presentation</vt:lpstr>
      <vt:lpstr>PowerPoint Presentation</vt:lpstr>
      <vt:lpstr>Beskrywende opstel: Die duif by my venster</vt:lpstr>
      <vt:lpstr>Beskrywende opstel (vervolg)</vt:lpstr>
      <vt:lpstr>Aktiwiteit 2</vt:lpstr>
      <vt:lpstr>Kenmerke van geskrewe tekste</vt:lpstr>
      <vt:lpstr>Kenmerke van geskrewe tekste (vervolg)</vt:lpstr>
      <vt:lpstr>Aktiwiteit 3</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September.p</dc:creator>
  <cp:lastModifiedBy>Hubert Krynauw</cp:lastModifiedBy>
  <cp:revision>257</cp:revision>
  <dcterms:created xsi:type="dcterms:W3CDTF">2010-01-21T11:25:04Z</dcterms:created>
  <dcterms:modified xsi:type="dcterms:W3CDTF">2016-06-14T06:44:15Z</dcterms:modified>
</cp:coreProperties>
</file>