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57" r:id="rId5"/>
    <p:sldId id="258" r:id="rId6"/>
    <p:sldId id="259" r:id="rId7"/>
    <p:sldId id="261" r:id="rId8"/>
    <p:sldId id="263" r:id="rId9"/>
    <p:sldId id="267" r:id="rId10"/>
    <p:sldId id="264" r:id="rId11"/>
    <p:sldId id="265" r:id="rId12"/>
    <p:sldId id="269" r:id="rId13"/>
    <p:sldId id="268" r:id="rId14"/>
    <p:sldId id="260" r:id="rId15"/>
    <p:sldId id="270" r:id="rId16"/>
    <p:sldId id="266" r:id="rId17"/>
    <p:sldId id="26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2031" autoAdjust="0"/>
  </p:normalViewPr>
  <p:slideViewPr>
    <p:cSldViewPr snapToGrid="0">
      <p:cViewPr>
        <p:scale>
          <a:sx n="80" d="100"/>
          <a:sy n="80" d="100"/>
        </p:scale>
        <p:origin x="-120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F45-1AD9-41F3-AC84-FAC1734F5FA6}" type="datetimeFigureOut">
              <a:rPr lang="en-ZA" smtClean="0"/>
              <a:t>2013/05/16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EFA6-C42C-46B6-BCEE-50B3A0E8CE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6572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F45-1AD9-41F3-AC84-FAC1734F5FA6}" type="datetimeFigureOut">
              <a:rPr lang="en-ZA" smtClean="0"/>
              <a:t>2013/05/16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EFA6-C42C-46B6-BCEE-50B3A0E8CE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2461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F45-1AD9-41F3-AC84-FAC1734F5FA6}" type="datetimeFigureOut">
              <a:rPr lang="en-ZA" smtClean="0"/>
              <a:t>2013/05/16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EFA6-C42C-46B6-BCEE-50B3A0E8CE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5792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F45-1AD9-41F3-AC84-FAC1734F5FA6}" type="datetimeFigureOut">
              <a:rPr lang="en-ZA" smtClean="0"/>
              <a:t>2013/05/16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EFA6-C42C-46B6-BCEE-50B3A0E8CE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4272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F45-1AD9-41F3-AC84-FAC1734F5FA6}" type="datetimeFigureOut">
              <a:rPr lang="en-ZA" smtClean="0"/>
              <a:t>2013/05/16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EFA6-C42C-46B6-BCEE-50B3A0E8CE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6823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F45-1AD9-41F3-AC84-FAC1734F5FA6}" type="datetimeFigureOut">
              <a:rPr lang="en-ZA" smtClean="0"/>
              <a:t>2013/05/16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EFA6-C42C-46B6-BCEE-50B3A0E8CE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1269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F45-1AD9-41F3-AC84-FAC1734F5FA6}" type="datetimeFigureOut">
              <a:rPr lang="en-ZA" smtClean="0"/>
              <a:t>2013/05/16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EFA6-C42C-46B6-BCEE-50B3A0E8CE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6541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F45-1AD9-41F3-AC84-FAC1734F5FA6}" type="datetimeFigureOut">
              <a:rPr lang="en-ZA" smtClean="0"/>
              <a:t>2013/05/16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EFA6-C42C-46B6-BCEE-50B3A0E8CE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4134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F45-1AD9-41F3-AC84-FAC1734F5FA6}" type="datetimeFigureOut">
              <a:rPr lang="en-ZA" smtClean="0"/>
              <a:t>2013/05/16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EFA6-C42C-46B6-BCEE-50B3A0E8CE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2065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F45-1AD9-41F3-AC84-FAC1734F5FA6}" type="datetimeFigureOut">
              <a:rPr lang="en-ZA" smtClean="0"/>
              <a:t>2013/05/16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EFA6-C42C-46B6-BCEE-50B3A0E8CE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751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F45-1AD9-41F3-AC84-FAC1734F5FA6}" type="datetimeFigureOut">
              <a:rPr lang="en-ZA" smtClean="0"/>
              <a:t>2013/05/16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EFA6-C42C-46B6-BCEE-50B3A0E8CE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643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E5F45-1AD9-41F3-AC84-FAC1734F5FA6}" type="datetimeFigureOut">
              <a:rPr lang="en-ZA" smtClean="0"/>
              <a:t>2013/05/16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5EFA6-C42C-46B6-BCEE-50B3A0E8CE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0535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7200" b="1" dirty="0"/>
              <a:t>VISUELE GELETTERDHEID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ZA" sz="6000" dirty="0"/>
              <a:t>en die </a:t>
            </a:r>
            <a:r>
              <a:rPr lang="en-ZA" sz="6000" dirty="0" err="1"/>
              <a:t>ontleding</a:t>
            </a:r>
            <a:r>
              <a:rPr lang="en-ZA" sz="6000" dirty="0"/>
              <a:t> van </a:t>
            </a:r>
            <a:r>
              <a:rPr lang="en-ZA" sz="6000" dirty="0" err="1"/>
              <a:t>tekste</a:t>
            </a:r>
            <a:endParaRPr lang="en-ZA" sz="60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5248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29" y="84223"/>
            <a:ext cx="2571750" cy="1158875"/>
          </a:xfrm>
        </p:spPr>
        <p:txBody>
          <a:bodyPr>
            <a:normAutofit/>
          </a:bodyPr>
          <a:lstStyle/>
          <a:p>
            <a:r>
              <a:rPr lang="en-ZA" sz="3200" b="1" dirty="0" err="1" smtClean="0"/>
              <a:t>Dubbele</a:t>
            </a:r>
            <a:r>
              <a:rPr lang="en-ZA" sz="3200" dirty="0" smtClean="0"/>
              <a:t> </a:t>
            </a:r>
            <a:r>
              <a:rPr lang="en-ZA" sz="3200" b="1" dirty="0" err="1" smtClean="0"/>
              <a:t>borreldiagram</a:t>
            </a:r>
            <a:endParaRPr lang="en-ZA" sz="3200" b="1" dirty="0"/>
          </a:p>
        </p:txBody>
      </p:sp>
      <p:sp>
        <p:nvSpPr>
          <p:cNvPr id="3" name="Flowchart: Connector 2"/>
          <p:cNvSpPr/>
          <p:nvPr/>
        </p:nvSpPr>
        <p:spPr>
          <a:xfrm>
            <a:off x="9883942" y="4016623"/>
            <a:ext cx="1612232" cy="1453731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400" dirty="0" err="1" smtClean="0"/>
              <a:t>Geel</a:t>
            </a:r>
            <a:endParaRPr lang="en-ZA" dirty="0"/>
          </a:p>
        </p:txBody>
      </p:sp>
      <p:sp>
        <p:nvSpPr>
          <p:cNvPr id="4" name="Flowchart: Connector 3"/>
          <p:cNvSpPr/>
          <p:nvPr/>
        </p:nvSpPr>
        <p:spPr>
          <a:xfrm>
            <a:off x="9883942" y="274723"/>
            <a:ext cx="1612232" cy="1453731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400" dirty="0" smtClean="0"/>
              <a:t>Sag</a:t>
            </a:r>
            <a:endParaRPr lang="en-ZA" dirty="0"/>
          </a:p>
        </p:txBody>
      </p:sp>
      <p:sp>
        <p:nvSpPr>
          <p:cNvPr id="5" name="Flowchart: Connector 4"/>
          <p:cNvSpPr/>
          <p:nvPr/>
        </p:nvSpPr>
        <p:spPr>
          <a:xfrm>
            <a:off x="9325474" y="2145673"/>
            <a:ext cx="1612232" cy="1453731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400" dirty="0" err="1" smtClean="0"/>
              <a:t>Bevat</a:t>
            </a:r>
            <a:r>
              <a:rPr lang="en-ZA" sz="2400" dirty="0" smtClean="0"/>
              <a:t> </a:t>
            </a:r>
            <a:r>
              <a:rPr lang="en-ZA" sz="2400" dirty="0" err="1" smtClean="0"/>
              <a:t>kalsium</a:t>
            </a:r>
            <a:endParaRPr lang="en-ZA" dirty="0"/>
          </a:p>
        </p:txBody>
      </p:sp>
      <p:sp>
        <p:nvSpPr>
          <p:cNvPr id="6" name="Flowchart: Connector 5"/>
          <p:cNvSpPr/>
          <p:nvPr/>
        </p:nvSpPr>
        <p:spPr>
          <a:xfrm>
            <a:off x="5289884" y="4016623"/>
            <a:ext cx="1612232" cy="1453731"/>
          </a:xfrm>
          <a:prstGeom prst="flowChartConnec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000" dirty="0" err="1" smtClean="0"/>
              <a:t>Smaaklik</a:t>
            </a:r>
            <a:endParaRPr lang="en-ZA" dirty="0"/>
          </a:p>
        </p:txBody>
      </p:sp>
      <p:sp>
        <p:nvSpPr>
          <p:cNvPr id="7" name="Flowchart: Connector 6"/>
          <p:cNvSpPr/>
          <p:nvPr/>
        </p:nvSpPr>
        <p:spPr>
          <a:xfrm>
            <a:off x="5289884" y="2157887"/>
            <a:ext cx="1612232" cy="1453731"/>
          </a:xfrm>
          <a:prstGeom prst="flowChartConnec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400" b="1" dirty="0" smtClean="0"/>
              <a:t>KOS</a:t>
            </a:r>
          </a:p>
          <a:p>
            <a:pPr algn="ctr"/>
            <a:r>
              <a:rPr lang="en-ZA" sz="2400" b="1" dirty="0" smtClean="0"/>
              <a:t>SOORT</a:t>
            </a:r>
            <a:endParaRPr lang="en-ZA" sz="2400" b="1" dirty="0"/>
          </a:p>
        </p:txBody>
      </p:sp>
      <p:sp>
        <p:nvSpPr>
          <p:cNvPr id="8" name="Flowchart: Connector 7"/>
          <p:cNvSpPr/>
          <p:nvPr/>
        </p:nvSpPr>
        <p:spPr>
          <a:xfrm>
            <a:off x="5289884" y="329992"/>
            <a:ext cx="1612232" cy="1453731"/>
          </a:xfrm>
          <a:prstGeom prst="flowChartConnec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400" dirty="0" err="1" smtClean="0"/>
              <a:t>Vrugte</a:t>
            </a:r>
            <a:endParaRPr lang="en-ZA" dirty="0"/>
          </a:p>
        </p:txBody>
      </p:sp>
      <p:sp>
        <p:nvSpPr>
          <p:cNvPr id="9" name="Flowchart: Connector 8"/>
          <p:cNvSpPr/>
          <p:nvPr/>
        </p:nvSpPr>
        <p:spPr>
          <a:xfrm>
            <a:off x="2288756" y="4075938"/>
            <a:ext cx="1612232" cy="1453731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Rooi</a:t>
            </a:r>
            <a:r>
              <a:rPr lang="en-ZA" dirty="0" smtClean="0"/>
              <a:t>/</a:t>
            </a:r>
            <a:r>
              <a:rPr lang="en-ZA" dirty="0" err="1" smtClean="0"/>
              <a:t>geel</a:t>
            </a:r>
            <a:r>
              <a:rPr lang="en-ZA" dirty="0" smtClean="0"/>
              <a:t>/</a:t>
            </a:r>
            <a:r>
              <a:rPr lang="en-ZA" dirty="0" err="1" smtClean="0"/>
              <a:t>groen</a:t>
            </a:r>
            <a:endParaRPr lang="en-ZA" dirty="0"/>
          </a:p>
        </p:txBody>
      </p:sp>
      <p:sp>
        <p:nvSpPr>
          <p:cNvPr id="10" name="Flowchart: Connector 9"/>
          <p:cNvSpPr/>
          <p:nvPr/>
        </p:nvSpPr>
        <p:spPr>
          <a:xfrm>
            <a:off x="861760" y="2202966"/>
            <a:ext cx="1612232" cy="1453731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Vitamine</a:t>
            </a:r>
            <a:r>
              <a:rPr lang="en-ZA" dirty="0" smtClean="0"/>
              <a:t> C</a:t>
            </a:r>
            <a:endParaRPr lang="en-ZA" dirty="0"/>
          </a:p>
        </p:txBody>
      </p:sp>
      <p:sp>
        <p:nvSpPr>
          <p:cNvPr id="11" name="Flowchart: Connector 10"/>
          <p:cNvSpPr/>
          <p:nvPr/>
        </p:nvSpPr>
        <p:spPr>
          <a:xfrm>
            <a:off x="2506578" y="329992"/>
            <a:ext cx="1612232" cy="1453731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000" dirty="0" err="1" smtClean="0"/>
              <a:t>Krakerig</a:t>
            </a:r>
            <a:endParaRPr lang="en-ZA" dirty="0"/>
          </a:p>
        </p:txBody>
      </p:sp>
      <p:sp>
        <p:nvSpPr>
          <p:cNvPr id="12" name="Flowchart: Connector 11"/>
          <p:cNvSpPr/>
          <p:nvPr/>
        </p:nvSpPr>
        <p:spPr>
          <a:xfrm>
            <a:off x="3094872" y="2202965"/>
            <a:ext cx="1612232" cy="1453731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400" b="1" dirty="0" err="1" smtClean="0"/>
              <a:t>Appels</a:t>
            </a:r>
            <a:endParaRPr lang="en-ZA" b="1" dirty="0"/>
          </a:p>
        </p:txBody>
      </p:sp>
      <p:sp>
        <p:nvSpPr>
          <p:cNvPr id="13" name="Flowchart: Connector 12"/>
          <p:cNvSpPr/>
          <p:nvPr/>
        </p:nvSpPr>
        <p:spPr>
          <a:xfrm>
            <a:off x="7326729" y="2202964"/>
            <a:ext cx="1612232" cy="1453731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000" b="1" dirty="0" err="1" smtClean="0"/>
              <a:t>Piesangs</a:t>
            </a:r>
            <a:endParaRPr lang="en-ZA" b="1" dirty="0"/>
          </a:p>
        </p:txBody>
      </p:sp>
      <p:cxnSp>
        <p:nvCxnSpPr>
          <p:cNvPr id="15" name="Straight Connector 14"/>
          <p:cNvCxnSpPr>
            <a:stCxn id="10" idx="6"/>
            <a:endCxn id="12" idx="2"/>
          </p:cNvCxnSpPr>
          <p:nvPr/>
        </p:nvCxnSpPr>
        <p:spPr>
          <a:xfrm flipV="1">
            <a:off x="2473992" y="2929831"/>
            <a:ext cx="62088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6"/>
            <a:endCxn id="7" idx="2"/>
          </p:cNvCxnSpPr>
          <p:nvPr/>
        </p:nvCxnSpPr>
        <p:spPr>
          <a:xfrm flipV="1">
            <a:off x="4707104" y="2884753"/>
            <a:ext cx="582780" cy="45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6"/>
            <a:endCxn id="13" idx="2"/>
          </p:cNvCxnSpPr>
          <p:nvPr/>
        </p:nvCxnSpPr>
        <p:spPr>
          <a:xfrm>
            <a:off x="6902116" y="2884753"/>
            <a:ext cx="424613" cy="45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6"/>
          </p:cNvCxnSpPr>
          <p:nvPr/>
        </p:nvCxnSpPr>
        <p:spPr>
          <a:xfrm>
            <a:off x="8938961" y="2929830"/>
            <a:ext cx="38651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0"/>
          </p:cNvCxnSpPr>
          <p:nvPr/>
        </p:nvCxnSpPr>
        <p:spPr>
          <a:xfrm flipV="1">
            <a:off x="10131590" y="1728454"/>
            <a:ext cx="288760" cy="417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4"/>
          </p:cNvCxnSpPr>
          <p:nvPr/>
        </p:nvCxnSpPr>
        <p:spPr>
          <a:xfrm>
            <a:off x="10131590" y="3599404"/>
            <a:ext cx="212560" cy="476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7" idx="0"/>
            <a:endCxn id="8" idx="4"/>
          </p:cNvCxnSpPr>
          <p:nvPr/>
        </p:nvCxnSpPr>
        <p:spPr>
          <a:xfrm flipV="1">
            <a:off x="6096000" y="1783723"/>
            <a:ext cx="0" cy="37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7" idx="4"/>
            <a:endCxn id="6" idx="0"/>
          </p:cNvCxnSpPr>
          <p:nvPr/>
        </p:nvCxnSpPr>
        <p:spPr>
          <a:xfrm>
            <a:off x="6096000" y="3611618"/>
            <a:ext cx="0" cy="405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2" idx="4"/>
          </p:cNvCxnSpPr>
          <p:nvPr/>
        </p:nvCxnSpPr>
        <p:spPr>
          <a:xfrm flipH="1">
            <a:off x="3312694" y="3656696"/>
            <a:ext cx="588294" cy="514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2" idx="0"/>
          </p:cNvCxnSpPr>
          <p:nvPr/>
        </p:nvCxnSpPr>
        <p:spPr>
          <a:xfrm flipH="1" flipV="1">
            <a:off x="3666621" y="1783723"/>
            <a:ext cx="234367" cy="419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61760" y="5924550"/>
            <a:ext cx="10339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err="1" smtClean="0"/>
              <a:t>Watter</a:t>
            </a:r>
            <a:r>
              <a:rPr lang="en-ZA" dirty="0" smtClean="0"/>
              <a:t> </a:t>
            </a:r>
            <a:r>
              <a:rPr lang="en-ZA" dirty="0" err="1" smtClean="0"/>
              <a:t>ooreenkomste</a:t>
            </a:r>
            <a:r>
              <a:rPr lang="en-ZA" dirty="0" smtClean="0"/>
              <a:t> en </a:t>
            </a:r>
            <a:r>
              <a:rPr lang="en-ZA" dirty="0" err="1" smtClean="0"/>
              <a:t>verskille</a:t>
            </a:r>
            <a:r>
              <a:rPr lang="en-ZA" dirty="0" smtClean="0"/>
              <a:t> is </a:t>
            </a:r>
            <a:r>
              <a:rPr lang="en-ZA" dirty="0" err="1" smtClean="0"/>
              <a:t>daar</a:t>
            </a:r>
            <a:r>
              <a:rPr lang="en-ZA" dirty="0" smtClean="0"/>
              <a:t> </a:t>
            </a:r>
            <a:r>
              <a:rPr lang="en-ZA" dirty="0" err="1" smtClean="0"/>
              <a:t>tussen</a:t>
            </a:r>
            <a:r>
              <a:rPr lang="en-ZA" dirty="0" smtClean="0"/>
              <a:t> die </a:t>
            </a:r>
            <a:r>
              <a:rPr lang="en-ZA" dirty="0" err="1" smtClean="0"/>
              <a:t>volgende</a:t>
            </a:r>
            <a:r>
              <a:rPr lang="en-ZA" dirty="0" smtClean="0"/>
              <a:t> </a:t>
            </a:r>
            <a:r>
              <a:rPr lang="en-ZA" dirty="0" err="1" smtClean="0"/>
              <a:t>karakers</a:t>
            </a:r>
            <a:r>
              <a:rPr lang="en-ZA" dirty="0" smtClean="0"/>
              <a:t> …?</a:t>
            </a:r>
            <a:endParaRPr lang="en-ZA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208897" y="718758"/>
            <a:ext cx="1257709" cy="1566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6" idx="2"/>
          </p:cNvCxnSpPr>
          <p:nvPr/>
        </p:nvCxnSpPr>
        <p:spPr>
          <a:xfrm>
            <a:off x="4085285" y="3666664"/>
            <a:ext cx="1204599" cy="1076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6"/>
          </p:cNvCxnSpPr>
          <p:nvPr/>
        </p:nvCxnSpPr>
        <p:spPr>
          <a:xfrm flipV="1">
            <a:off x="6902116" y="3599404"/>
            <a:ext cx="1566970" cy="1144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8" idx="7"/>
            <a:endCxn id="13" idx="7"/>
          </p:cNvCxnSpPr>
          <p:nvPr/>
        </p:nvCxnSpPr>
        <p:spPr>
          <a:xfrm>
            <a:off x="6666010" y="542886"/>
            <a:ext cx="2036845" cy="1872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43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2728"/>
          </a:xfrm>
        </p:spPr>
        <p:txBody>
          <a:bodyPr/>
          <a:lstStyle/>
          <a:p>
            <a:r>
              <a:rPr lang="en-ZA" b="1" dirty="0" err="1" smtClean="0"/>
              <a:t>Vergelyk</a:t>
            </a:r>
            <a:r>
              <a:rPr lang="en-ZA" b="1" dirty="0" smtClean="0"/>
              <a:t> en </a:t>
            </a:r>
            <a:r>
              <a:rPr lang="en-ZA" b="1" dirty="0" err="1" smtClean="0"/>
              <a:t>kontrasteer</a:t>
            </a:r>
            <a:endParaRPr lang="en-ZA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104147" y="1467854"/>
            <a:ext cx="50051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02969" y="1467854"/>
            <a:ext cx="35679" cy="2911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588168" y="2570582"/>
            <a:ext cx="8734927" cy="76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88168" y="2646947"/>
            <a:ext cx="0" cy="9625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323095" y="2570582"/>
            <a:ext cx="0" cy="10388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90336" y="3609474"/>
            <a:ext cx="1395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029200" y="3609474"/>
            <a:ext cx="1395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625263" y="3609474"/>
            <a:ext cx="1395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419726" y="3609474"/>
            <a:ext cx="0" cy="770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651957" y="3609474"/>
            <a:ext cx="5533" cy="9224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90336" y="4379495"/>
            <a:ext cx="1395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0336" y="4820653"/>
            <a:ext cx="1395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90336" y="5358064"/>
            <a:ext cx="1395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40816" y="5358064"/>
            <a:ext cx="1395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040816" y="4820653"/>
            <a:ext cx="1395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040816" y="4379495"/>
            <a:ext cx="1395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617240" y="5398170"/>
            <a:ext cx="1395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617240" y="4989095"/>
            <a:ext cx="1395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9625263" y="4531895"/>
            <a:ext cx="1395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38200" y="5919537"/>
            <a:ext cx="8431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err="1" smtClean="0"/>
              <a:t>Wat</a:t>
            </a:r>
            <a:r>
              <a:rPr lang="en-ZA" sz="2400" b="1" dirty="0" smtClean="0"/>
              <a:t> is die </a:t>
            </a:r>
            <a:r>
              <a:rPr lang="en-ZA" sz="2400" b="1" dirty="0" err="1" smtClean="0"/>
              <a:t>hoofgedagtes</a:t>
            </a:r>
            <a:r>
              <a:rPr lang="en-ZA" sz="2400" b="1" dirty="0" smtClean="0"/>
              <a:t> en </a:t>
            </a:r>
            <a:r>
              <a:rPr lang="en-ZA" sz="2400" b="1" dirty="0" err="1" smtClean="0"/>
              <a:t>ondersteunende</a:t>
            </a:r>
            <a:r>
              <a:rPr lang="en-ZA" sz="2400" b="1" dirty="0" smtClean="0"/>
              <a:t> </a:t>
            </a:r>
            <a:r>
              <a:rPr lang="en-ZA" sz="2400" b="1" dirty="0" err="1" smtClean="0"/>
              <a:t>gedagtes</a:t>
            </a:r>
            <a:r>
              <a:rPr lang="en-ZA" sz="2400" b="1" dirty="0" smtClean="0"/>
              <a:t> …..?</a:t>
            </a:r>
            <a:endParaRPr lang="en-ZA" sz="2400" b="1" dirty="0"/>
          </a:p>
        </p:txBody>
      </p:sp>
    </p:spTree>
    <p:extLst>
      <p:ext uri="{BB962C8B-B14F-4D97-AF65-F5344CB8AC3E}">
        <p14:creationId xmlns:p14="http://schemas.microsoft.com/office/powerpoint/2010/main" val="206690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OORSAAK EN GEVOLG</a:t>
            </a:r>
            <a:endParaRPr lang="en-ZA" dirty="0"/>
          </a:p>
        </p:txBody>
      </p:sp>
      <p:sp>
        <p:nvSpPr>
          <p:cNvPr id="3" name="Rectangle 2"/>
          <p:cNvSpPr/>
          <p:nvPr/>
        </p:nvSpPr>
        <p:spPr>
          <a:xfrm>
            <a:off x="4796589" y="3056021"/>
            <a:ext cx="2598821" cy="1251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4800" b="1" dirty="0" smtClean="0"/>
              <a:t>WOII</a:t>
            </a:r>
            <a:endParaRPr lang="en-ZA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8213558" y="1690688"/>
            <a:ext cx="2598821" cy="1251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800" b="1" dirty="0" smtClean="0"/>
              <a:t>GEVOLG</a:t>
            </a:r>
            <a:endParaRPr lang="en-ZA" b="1" dirty="0"/>
          </a:p>
        </p:txBody>
      </p:sp>
      <p:sp>
        <p:nvSpPr>
          <p:cNvPr id="5" name="Rectangle 4"/>
          <p:cNvSpPr/>
          <p:nvPr/>
        </p:nvSpPr>
        <p:spPr>
          <a:xfrm>
            <a:off x="1359568" y="5101389"/>
            <a:ext cx="2598821" cy="1251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800" b="1" dirty="0" smtClean="0"/>
              <a:t>OORSAAK</a:t>
            </a:r>
            <a:endParaRPr lang="en-ZA" b="1" dirty="0"/>
          </a:p>
        </p:txBody>
      </p:sp>
      <p:sp>
        <p:nvSpPr>
          <p:cNvPr id="6" name="Rectangle 5"/>
          <p:cNvSpPr/>
          <p:nvPr/>
        </p:nvSpPr>
        <p:spPr>
          <a:xfrm>
            <a:off x="1359568" y="3453063"/>
            <a:ext cx="2598821" cy="1251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800" b="1" dirty="0" smtClean="0"/>
              <a:t>OORSAAK</a:t>
            </a:r>
            <a:endParaRPr lang="en-ZA" b="1" dirty="0"/>
          </a:p>
        </p:txBody>
      </p:sp>
      <p:sp>
        <p:nvSpPr>
          <p:cNvPr id="7" name="Rectangle 6"/>
          <p:cNvSpPr/>
          <p:nvPr/>
        </p:nvSpPr>
        <p:spPr>
          <a:xfrm>
            <a:off x="1359569" y="1804737"/>
            <a:ext cx="2598821" cy="1251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800" b="1" dirty="0" smtClean="0"/>
              <a:t>OORSAAK</a:t>
            </a:r>
            <a:endParaRPr lang="en-ZA" b="1" dirty="0"/>
          </a:p>
        </p:txBody>
      </p:sp>
      <p:sp>
        <p:nvSpPr>
          <p:cNvPr id="8" name="Rectangle 7"/>
          <p:cNvSpPr/>
          <p:nvPr/>
        </p:nvSpPr>
        <p:spPr>
          <a:xfrm>
            <a:off x="8213557" y="3429000"/>
            <a:ext cx="2598821" cy="1251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800" b="1" dirty="0" smtClean="0"/>
              <a:t>GEVOLG</a:t>
            </a:r>
            <a:endParaRPr lang="en-ZA" b="1" dirty="0"/>
          </a:p>
        </p:txBody>
      </p:sp>
      <p:sp>
        <p:nvSpPr>
          <p:cNvPr id="9" name="Rectangle 8"/>
          <p:cNvSpPr/>
          <p:nvPr/>
        </p:nvSpPr>
        <p:spPr>
          <a:xfrm>
            <a:off x="8213558" y="5101389"/>
            <a:ext cx="2598821" cy="1251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800" b="1" dirty="0" smtClean="0"/>
              <a:t>GEVOLG</a:t>
            </a:r>
            <a:endParaRPr lang="en-ZA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958389" y="2159876"/>
            <a:ext cx="838200" cy="8961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989228" y="4307305"/>
            <a:ext cx="1150331" cy="14197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938336" y="3681663"/>
            <a:ext cx="1137952" cy="3970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7235508" y="2571876"/>
            <a:ext cx="1340933" cy="62564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315459" y="3907380"/>
            <a:ext cx="1255364" cy="1157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984589" y="4227454"/>
            <a:ext cx="1465728" cy="18181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83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05" y="0"/>
            <a:ext cx="100493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40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63795" y="300952"/>
            <a:ext cx="514051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ZA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Boomdiagram</a:t>
            </a:r>
            <a:r>
              <a:rPr lang="en-Z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(Om </a:t>
            </a:r>
            <a:r>
              <a:rPr lang="en-ZA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Z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klassifiseer</a:t>
            </a:r>
            <a:r>
              <a:rPr lang="en-Z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en-ZA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Z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groepeer</a:t>
            </a:r>
            <a:r>
              <a:rPr lang="en-Z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Z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33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121" y="0"/>
            <a:ext cx="6505630" cy="686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85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257550" cy="835025"/>
          </a:xfrm>
        </p:spPr>
        <p:txBody>
          <a:bodyPr/>
          <a:lstStyle/>
          <a:p>
            <a:r>
              <a:rPr lang="en-ZA" b="1" dirty="0" err="1" smtClean="0"/>
              <a:t>Vloeidiagram</a:t>
            </a:r>
            <a:endParaRPr lang="en-ZA" b="1" dirty="0"/>
          </a:p>
        </p:txBody>
      </p:sp>
      <p:sp>
        <p:nvSpPr>
          <p:cNvPr id="4" name="Rectangle 3"/>
          <p:cNvSpPr/>
          <p:nvPr/>
        </p:nvSpPr>
        <p:spPr>
          <a:xfrm>
            <a:off x="704850" y="2724150"/>
            <a:ext cx="2552700" cy="1047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3200" b="1" dirty="0" smtClean="0"/>
              <a:t>BEPLAN</a:t>
            </a:r>
            <a:endParaRPr lang="en-ZA" b="1" dirty="0"/>
          </a:p>
        </p:txBody>
      </p:sp>
      <p:sp>
        <p:nvSpPr>
          <p:cNvPr id="6" name="Rectangle 5"/>
          <p:cNvSpPr/>
          <p:nvPr/>
        </p:nvSpPr>
        <p:spPr>
          <a:xfrm>
            <a:off x="3476625" y="2743200"/>
            <a:ext cx="2552700" cy="10477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400" b="1" dirty="0" smtClean="0"/>
              <a:t>EERSTE</a:t>
            </a:r>
            <a:r>
              <a:rPr lang="en-ZA" sz="2400" dirty="0" smtClean="0"/>
              <a:t> </a:t>
            </a:r>
            <a:r>
              <a:rPr lang="en-ZA" sz="2400" b="1" dirty="0" smtClean="0"/>
              <a:t>POGING</a:t>
            </a:r>
            <a:endParaRPr lang="en-ZA" b="1" dirty="0"/>
          </a:p>
        </p:txBody>
      </p:sp>
      <p:sp>
        <p:nvSpPr>
          <p:cNvPr id="7" name="Rectangle 6"/>
          <p:cNvSpPr/>
          <p:nvPr/>
        </p:nvSpPr>
        <p:spPr>
          <a:xfrm>
            <a:off x="6248400" y="2743200"/>
            <a:ext cx="2552700" cy="1047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3200" b="1" dirty="0" smtClean="0"/>
              <a:t>REDIGEER</a:t>
            </a:r>
            <a:endParaRPr lang="en-ZA" b="1" dirty="0"/>
          </a:p>
        </p:txBody>
      </p:sp>
      <p:sp>
        <p:nvSpPr>
          <p:cNvPr id="8" name="Rectangle 7"/>
          <p:cNvSpPr/>
          <p:nvPr/>
        </p:nvSpPr>
        <p:spPr>
          <a:xfrm>
            <a:off x="9020175" y="2724150"/>
            <a:ext cx="2552700" cy="10477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400" b="1" dirty="0" smtClean="0"/>
              <a:t>FINALE PRODUK</a:t>
            </a:r>
            <a:endParaRPr lang="en-ZA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990850" y="1384013"/>
            <a:ext cx="5353050" cy="10477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3600" b="1" dirty="0" smtClean="0"/>
              <a:t>PROSESSKRYF SKRYFPROSES</a:t>
            </a:r>
            <a:endParaRPr lang="en-ZA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990850" y="3238500"/>
            <a:ext cx="647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848350" y="3257550"/>
            <a:ext cx="609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801100" y="3228975"/>
            <a:ext cx="466725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51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326714"/>
            <a:ext cx="10828684" cy="653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0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931" y="1102217"/>
            <a:ext cx="4263871" cy="4565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843161"/>
              </p:ext>
            </p:extLst>
          </p:nvPr>
        </p:nvGraphicFramePr>
        <p:xfrm>
          <a:off x="7362701" y="3939328"/>
          <a:ext cx="1852552" cy="17280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2552"/>
              </a:tblGrid>
              <a:tr h="17280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chemeClr val="tx1"/>
                          </a:solidFill>
                          <a:effectLst/>
                        </a:rPr>
                        <a:t>“Ek verwag van julle om onafhanklike, kreatiewe denkers te wees wat presies sal doen wat ek sê!”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14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601" y="-113618"/>
            <a:ext cx="4676214" cy="640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721747"/>
              </p:ext>
            </p:extLst>
          </p:nvPr>
        </p:nvGraphicFramePr>
        <p:xfrm>
          <a:off x="6970815" y="3507838"/>
          <a:ext cx="2719451" cy="1747965"/>
        </p:xfrm>
        <a:graphic>
          <a:graphicData uri="http://schemas.openxmlformats.org/drawingml/2006/table">
            <a:tbl>
              <a:tblPr firstRow="1" firstCol="1" bandRow="1"/>
              <a:tblGrid>
                <a:gridCol w="2719451"/>
              </a:tblGrid>
              <a:tr h="13491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“2500 wetenskaplikes s</a:t>
                      </a:r>
                      <a:r>
                        <a:rPr lang="en-ZA" sz="1800">
                          <a:effectLst/>
                          <a:latin typeface="Calibri"/>
                          <a:ea typeface="Calibri"/>
                          <a:cs typeface="Calibri"/>
                        </a:rPr>
                        <a:t>ê</a:t>
                      </a:r>
                      <a:r>
                        <a:rPr lang="en-ZA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 ons het globale verhitting veroorsaak</a:t>
                      </a:r>
                      <a:r>
                        <a:rPr lang="en-ZA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.” </a:t>
                      </a:r>
                      <a:endParaRPr lang="en-ZA" sz="180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kern="120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“Ek sal graag ‘n tweede opinie wil kry.”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2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H1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743" y="-21200"/>
            <a:ext cx="8269262" cy="687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1" y="6287423"/>
            <a:ext cx="2485203" cy="374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1" dirty="0"/>
              <a:t>Die Burger, </a:t>
            </a:r>
            <a:r>
              <a:rPr lang="en-GB" dirty="0"/>
              <a:t>2 Julie 2008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0227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12800" y="509484"/>
            <a:ext cx="6680285" cy="85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GEBRUIK VAN DIAGRAMME OM TEKSTE TE ONTLEED /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‘n SKRYFSTUK TE BEPLAN</a:t>
            </a:r>
            <a:endParaRPr lang="en-ZA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892" y="2039917"/>
            <a:ext cx="5805594" cy="38654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2801" y="1670585"/>
            <a:ext cx="313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1.  DIE SPINNEKOPDIAGRAM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1423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3856" y="1058911"/>
            <a:ext cx="5746456" cy="4740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Oval 2"/>
          <p:cNvSpPr/>
          <p:nvPr/>
        </p:nvSpPr>
        <p:spPr>
          <a:xfrm>
            <a:off x="4976616" y="2336224"/>
            <a:ext cx="2019300" cy="20955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" name="TextBox 3"/>
          <p:cNvSpPr txBox="1"/>
          <p:nvPr/>
        </p:nvSpPr>
        <p:spPr>
          <a:xfrm>
            <a:off x="2933700" y="459814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/>
              <a:t>2.  DIE SIRKELDIAGRAM:  Om </a:t>
            </a:r>
            <a:r>
              <a:rPr lang="en-ZA" sz="2400" b="1" dirty="0" err="1" smtClean="0"/>
              <a:t>iets</a:t>
            </a:r>
            <a:r>
              <a:rPr lang="en-ZA" sz="2400" b="1" dirty="0" smtClean="0"/>
              <a:t> </a:t>
            </a:r>
            <a:r>
              <a:rPr lang="en-ZA" sz="2400" b="1" dirty="0" err="1" smtClean="0"/>
              <a:t>te</a:t>
            </a:r>
            <a:r>
              <a:rPr lang="en-ZA" sz="2400" b="1" dirty="0" smtClean="0"/>
              <a:t> </a:t>
            </a:r>
            <a:r>
              <a:rPr lang="en-ZA" sz="2400" b="1" dirty="0" err="1" smtClean="0"/>
              <a:t>definieer</a:t>
            </a:r>
            <a:endParaRPr lang="en-ZA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33791" y="3083692"/>
            <a:ext cx="1504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200" dirty="0" smtClean="0"/>
              <a:t>KTB</a:t>
            </a:r>
            <a:endParaRPr lang="en-ZA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27366" y="127100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err="1" smtClean="0"/>
              <a:t>Feit</a:t>
            </a:r>
            <a:endParaRPr lang="en-ZA" dirty="0"/>
          </a:p>
        </p:txBody>
      </p:sp>
      <p:sp>
        <p:nvSpPr>
          <p:cNvPr id="7" name="TextBox 6"/>
          <p:cNvSpPr txBox="1"/>
          <p:nvPr/>
        </p:nvSpPr>
        <p:spPr>
          <a:xfrm>
            <a:off x="7372350" y="1455670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err="1" smtClean="0"/>
              <a:t>Mening</a:t>
            </a:r>
            <a:endParaRPr lang="en-ZA" dirty="0"/>
          </a:p>
        </p:txBody>
      </p:sp>
      <p:sp>
        <p:nvSpPr>
          <p:cNvPr id="8" name="TextBox 7"/>
          <p:cNvSpPr txBox="1"/>
          <p:nvPr/>
        </p:nvSpPr>
        <p:spPr>
          <a:xfrm>
            <a:off x="4217966" y="1372421"/>
            <a:ext cx="1154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err="1" smtClean="0"/>
              <a:t>Denotasie</a:t>
            </a:r>
            <a:endParaRPr lang="en-ZA" dirty="0"/>
          </a:p>
        </p:txBody>
      </p:sp>
      <p:sp>
        <p:nvSpPr>
          <p:cNvPr id="9" name="TextBox 8"/>
          <p:cNvSpPr txBox="1"/>
          <p:nvPr/>
        </p:nvSpPr>
        <p:spPr>
          <a:xfrm>
            <a:off x="3278055" y="4651390"/>
            <a:ext cx="1240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err="1" smtClean="0"/>
              <a:t>Konnotasie</a:t>
            </a:r>
            <a:endParaRPr lang="en-ZA" dirty="0"/>
          </a:p>
        </p:txBody>
      </p:sp>
      <p:sp>
        <p:nvSpPr>
          <p:cNvPr id="10" name="TextBox 9"/>
          <p:cNvSpPr txBox="1"/>
          <p:nvPr/>
        </p:nvSpPr>
        <p:spPr>
          <a:xfrm>
            <a:off x="7391400" y="2104910"/>
            <a:ext cx="68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err="1" smtClean="0"/>
              <a:t>Taal</a:t>
            </a:r>
            <a:r>
              <a:rPr lang="en-ZA" dirty="0" smtClean="0"/>
              <a:t> en Mag</a:t>
            </a:r>
            <a:endParaRPr lang="en-ZA" dirty="0"/>
          </a:p>
        </p:txBody>
      </p:sp>
      <p:sp>
        <p:nvSpPr>
          <p:cNvPr id="11" name="TextBox 10"/>
          <p:cNvSpPr txBox="1"/>
          <p:nvPr/>
        </p:nvSpPr>
        <p:spPr>
          <a:xfrm>
            <a:off x="4131982" y="5155168"/>
            <a:ext cx="140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err="1" smtClean="0"/>
              <a:t>Vooroordeel</a:t>
            </a:r>
            <a:endParaRPr lang="en-ZA" dirty="0"/>
          </a:p>
        </p:txBody>
      </p:sp>
      <p:sp>
        <p:nvSpPr>
          <p:cNvPr id="12" name="TextBox 11"/>
          <p:cNvSpPr txBox="1"/>
          <p:nvPr/>
        </p:nvSpPr>
        <p:spPr>
          <a:xfrm>
            <a:off x="5827084" y="4859005"/>
            <a:ext cx="156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err="1" smtClean="0"/>
              <a:t>Diskriminasie</a:t>
            </a:r>
            <a:endParaRPr lang="en-ZA" dirty="0"/>
          </a:p>
        </p:txBody>
      </p:sp>
      <p:sp>
        <p:nvSpPr>
          <p:cNvPr id="13" name="TextBox 12"/>
          <p:cNvSpPr txBox="1"/>
          <p:nvPr/>
        </p:nvSpPr>
        <p:spPr>
          <a:xfrm>
            <a:off x="3233823" y="2019088"/>
            <a:ext cx="160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err="1" smtClean="0"/>
              <a:t>Stereotipering</a:t>
            </a:r>
            <a:endParaRPr lang="en-ZA" dirty="0"/>
          </a:p>
        </p:txBody>
      </p:sp>
      <p:sp>
        <p:nvSpPr>
          <p:cNvPr id="14" name="TextBox 13"/>
          <p:cNvSpPr txBox="1"/>
          <p:nvPr/>
        </p:nvSpPr>
        <p:spPr>
          <a:xfrm>
            <a:off x="3250917" y="2895279"/>
            <a:ext cx="117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err="1" smtClean="0"/>
              <a:t>Aannames</a:t>
            </a:r>
            <a:endParaRPr lang="en-ZA" dirty="0"/>
          </a:p>
        </p:txBody>
      </p:sp>
      <p:sp>
        <p:nvSpPr>
          <p:cNvPr id="15" name="TextBox 14"/>
          <p:cNvSpPr txBox="1"/>
          <p:nvPr/>
        </p:nvSpPr>
        <p:spPr>
          <a:xfrm>
            <a:off x="3264399" y="3771470"/>
            <a:ext cx="1133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err="1" smtClean="0"/>
              <a:t>Afleidings</a:t>
            </a:r>
            <a:endParaRPr lang="en-ZA" dirty="0"/>
          </a:p>
        </p:txBody>
      </p:sp>
      <p:sp>
        <p:nvSpPr>
          <p:cNvPr id="16" name="TextBox 15"/>
          <p:cNvSpPr txBox="1"/>
          <p:nvPr/>
        </p:nvSpPr>
        <p:spPr>
          <a:xfrm>
            <a:off x="6982058" y="4337472"/>
            <a:ext cx="1504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err="1" smtClean="0"/>
              <a:t>Taalvariëteite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1843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3856" y="1058911"/>
            <a:ext cx="5746456" cy="4740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Oval 2"/>
          <p:cNvSpPr/>
          <p:nvPr/>
        </p:nvSpPr>
        <p:spPr>
          <a:xfrm>
            <a:off x="4976616" y="2336224"/>
            <a:ext cx="2019300" cy="20955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" name="TextBox 3"/>
          <p:cNvSpPr txBox="1"/>
          <p:nvPr/>
        </p:nvSpPr>
        <p:spPr>
          <a:xfrm>
            <a:off x="5474524" y="2968475"/>
            <a:ext cx="1242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800" dirty="0" smtClean="0"/>
              <a:t>IRIS</a:t>
            </a:r>
            <a:endParaRPr lang="en-ZA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2953856" y="312821"/>
            <a:ext cx="5251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err="1" smtClean="0"/>
              <a:t>Bv</a:t>
            </a:r>
            <a:r>
              <a:rPr lang="en-ZA" dirty="0" smtClean="0"/>
              <a:t>. KARAKTEREIENSKAPPE VAN IRIS</a:t>
            </a:r>
            <a:endParaRPr lang="en-ZA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221194" y="1718472"/>
            <a:ext cx="1626919" cy="63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" idx="2"/>
          </p:cNvCxnSpPr>
          <p:nvPr/>
        </p:nvCxnSpPr>
        <p:spPr>
          <a:xfrm flipH="1" flipV="1">
            <a:off x="3151777" y="3383973"/>
            <a:ext cx="182483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19553" y="4286992"/>
            <a:ext cx="1769424" cy="5214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3372592" y="1443227"/>
            <a:ext cx="1959429" cy="1076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3" idx="3"/>
          </p:cNvCxnSpPr>
          <p:nvPr/>
        </p:nvCxnSpPr>
        <p:spPr>
          <a:xfrm flipH="1">
            <a:off x="3272220" y="4124845"/>
            <a:ext cx="2000116" cy="422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859481" y="4380085"/>
            <a:ext cx="1818274" cy="1177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95999" y="4431723"/>
            <a:ext cx="506682" cy="1149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948243" y="2324678"/>
            <a:ext cx="1340734" cy="656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272336" y="1327214"/>
            <a:ext cx="478421" cy="1017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404265" y="1443227"/>
            <a:ext cx="105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begin</a:t>
            </a:r>
            <a:endParaRPr lang="en-ZA" dirty="0"/>
          </a:p>
        </p:txBody>
      </p:sp>
      <p:sp>
        <p:nvSpPr>
          <p:cNvPr id="25" name="TextBox 24"/>
          <p:cNvSpPr txBox="1"/>
          <p:nvPr/>
        </p:nvSpPr>
        <p:spPr>
          <a:xfrm>
            <a:off x="7748730" y="4286992"/>
            <a:ext cx="852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err="1" smtClean="0"/>
              <a:t>middel</a:t>
            </a:r>
            <a:endParaRPr lang="en-ZA" dirty="0"/>
          </a:p>
        </p:txBody>
      </p:sp>
      <p:sp>
        <p:nvSpPr>
          <p:cNvPr id="26" name="TextBox 25"/>
          <p:cNvSpPr txBox="1"/>
          <p:nvPr/>
        </p:nvSpPr>
        <p:spPr>
          <a:xfrm>
            <a:off x="3151777" y="2968475"/>
            <a:ext cx="1200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err="1" smtClean="0"/>
              <a:t>einde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119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8463" y="215945"/>
            <a:ext cx="4451684" cy="1078664"/>
          </a:xfrm>
        </p:spPr>
        <p:txBody>
          <a:bodyPr>
            <a:normAutofit/>
          </a:bodyPr>
          <a:lstStyle/>
          <a:p>
            <a:r>
              <a:rPr lang="en-ZA" sz="3600" b="1" dirty="0" smtClean="0"/>
              <a:t>BORRELDIAGRAM</a:t>
            </a:r>
            <a:endParaRPr lang="en-ZA" sz="3600" b="1" dirty="0"/>
          </a:p>
        </p:txBody>
      </p:sp>
      <p:sp>
        <p:nvSpPr>
          <p:cNvPr id="3" name="Flowchart: Connector 2"/>
          <p:cNvSpPr/>
          <p:nvPr/>
        </p:nvSpPr>
        <p:spPr>
          <a:xfrm>
            <a:off x="5109410" y="2610852"/>
            <a:ext cx="1973179" cy="1636295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" name="Flowchart: Connector 3"/>
          <p:cNvSpPr/>
          <p:nvPr/>
        </p:nvSpPr>
        <p:spPr>
          <a:xfrm>
            <a:off x="7752345" y="848000"/>
            <a:ext cx="1801557" cy="1573875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opwindend</a:t>
            </a:r>
            <a:endParaRPr lang="en-ZA" dirty="0"/>
          </a:p>
        </p:txBody>
      </p:sp>
      <p:sp>
        <p:nvSpPr>
          <p:cNvPr id="5" name="Flowchart: Connector 4"/>
          <p:cNvSpPr/>
          <p:nvPr/>
        </p:nvSpPr>
        <p:spPr>
          <a:xfrm>
            <a:off x="2101515" y="2672139"/>
            <a:ext cx="1612232" cy="1453731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800" dirty="0" smtClean="0"/>
              <a:t>rebels</a:t>
            </a:r>
            <a:endParaRPr lang="en-ZA" dirty="0"/>
          </a:p>
        </p:txBody>
      </p:sp>
      <p:sp>
        <p:nvSpPr>
          <p:cNvPr id="6" name="Flowchart: Connector 5"/>
          <p:cNvSpPr/>
          <p:nvPr/>
        </p:nvSpPr>
        <p:spPr>
          <a:xfrm>
            <a:off x="8742947" y="2702133"/>
            <a:ext cx="1612232" cy="1453731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000" dirty="0" err="1" smtClean="0"/>
              <a:t>vervelig</a:t>
            </a:r>
            <a:endParaRPr lang="en-ZA" dirty="0"/>
          </a:p>
        </p:txBody>
      </p:sp>
      <p:sp>
        <p:nvSpPr>
          <p:cNvPr id="7" name="Flowchart: Connector 6"/>
          <p:cNvSpPr/>
          <p:nvPr/>
        </p:nvSpPr>
        <p:spPr>
          <a:xfrm>
            <a:off x="7355305" y="4556266"/>
            <a:ext cx="1844842" cy="1660049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frustrerend</a:t>
            </a:r>
            <a:endParaRPr lang="en-ZA" dirty="0"/>
          </a:p>
        </p:txBody>
      </p:sp>
      <p:sp>
        <p:nvSpPr>
          <p:cNvPr id="8" name="Flowchart: Connector 7"/>
          <p:cNvSpPr/>
          <p:nvPr/>
        </p:nvSpPr>
        <p:spPr>
          <a:xfrm>
            <a:off x="3136231" y="4762585"/>
            <a:ext cx="1612232" cy="1453731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Tyd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</a:t>
            </a:r>
            <a:r>
              <a:rPr lang="en-ZA" dirty="0" err="1" smtClean="0"/>
              <a:t>jouself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ontdek</a:t>
            </a:r>
            <a:endParaRPr lang="en-ZA" dirty="0"/>
          </a:p>
        </p:txBody>
      </p:sp>
      <p:sp>
        <p:nvSpPr>
          <p:cNvPr id="9" name="Flowchart: Connector 8"/>
          <p:cNvSpPr/>
          <p:nvPr/>
        </p:nvSpPr>
        <p:spPr>
          <a:xfrm>
            <a:off x="3240505" y="755277"/>
            <a:ext cx="1612232" cy="1453731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3200" dirty="0" err="1" smtClean="0"/>
              <a:t>pret</a:t>
            </a:r>
            <a:endParaRPr lang="en-ZA" dirty="0"/>
          </a:p>
        </p:txBody>
      </p:sp>
      <p:cxnSp>
        <p:nvCxnSpPr>
          <p:cNvPr id="11" name="Straight Connector 10"/>
          <p:cNvCxnSpPr>
            <a:endCxn id="4" idx="3"/>
          </p:cNvCxnSpPr>
          <p:nvPr/>
        </p:nvCxnSpPr>
        <p:spPr>
          <a:xfrm flipV="1">
            <a:off x="6974305" y="2191386"/>
            <a:ext cx="1041872" cy="72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" idx="6"/>
            <a:endCxn id="6" idx="2"/>
          </p:cNvCxnSpPr>
          <p:nvPr/>
        </p:nvCxnSpPr>
        <p:spPr>
          <a:xfrm flipV="1">
            <a:off x="7082589" y="3428999"/>
            <a:ext cx="166035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521116" y="4125870"/>
            <a:ext cx="960262" cy="903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3" idx="3"/>
          </p:cNvCxnSpPr>
          <p:nvPr/>
        </p:nvCxnSpPr>
        <p:spPr>
          <a:xfrm flipH="1">
            <a:off x="4537037" y="4007517"/>
            <a:ext cx="861338" cy="84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" idx="2"/>
            <a:endCxn id="5" idx="6"/>
          </p:cNvCxnSpPr>
          <p:nvPr/>
        </p:nvCxnSpPr>
        <p:spPr>
          <a:xfrm flipH="1" flipV="1">
            <a:off x="3713747" y="3399005"/>
            <a:ext cx="1395663" cy="29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" idx="1"/>
          </p:cNvCxnSpPr>
          <p:nvPr/>
        </p:nvCxnSpPr>
        <p:spPr>
          <a:xfrm flipH="1" flipV="1">
            <a:off x="4537037" y="2088837"/>
            <a:ext cx="861338" cy="761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41757" y="2857662"/>
            <a:ext cx="17594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dirty="0" smtClean="0"/>
              <a:t>Die </a:t>
            </a:r>
            <a:r>
              <a:rPr lang="en-ZA" sz="2800" dirty="0" err="1" smtClean="0"/>
              <a:t>tienerjare</a:t>
            </a:r>
            <a:r>
              <a:rPr lang="en-ZA" sz="2800" dirty="0" smtClean="0"/>
              <a:t> </a:t>
            </a:r>
          </a:p>
          <a:p>
            <a:pPr algn="ctr"/>
            <a:r>
              <a:rPr lang="en-ZA" sz="2800" dirty="0" smtClean="0"/>
              <a:t>is …</a:t>
            </a:r>
            <a:endParaRPr lang="en-ZA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" y="1066800"/>
            <a:ext cx="2095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b="1" dirty="0" err="1" smtClean="0"/>
              <a:t>Beskryf</a:t>
            </a:r>
            <a:r>
              <a:rPr lang="en-ZA" sz="2800" b="1" dirty="0" smtClean="0"/>
              <a:t> </a:t>
            </a:r>
            <a:r>
              <a:rPr lang="en-ZA" sz="2800" b="1" dirty="0" err="1" smtClean="0"/>
              <a:t>eienskappe</a:t>
            </a:r>
            <a:endParaRPr lang="en-ZA" sz="2800" b="1" dirty="0"/>
          </a:p>
        </p:txBody>
      </p:sp>
    </p:spTree>
    <p:extLst>
      <p:ext uri="{BB962C8B-B14F-4D97-AF65-F5344CB8AC3E}">
        <p14:creationId xmlns:p14="http://schemas.microsoft.com/office/powerpoint/2010/main" val="151155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66749"/>
            <a:ext cx="10467474" cy="5421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187</Words>
  <Application>Microsoft Office PowerPoint</Application>
  <PresentationFormat>Custom</PresentationFormat>
  <Paragraphs>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VISUELE GELETTERDHEID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BORRELDIAGRAM</vt:lpstr>
      <vt:lpstr>PowerPoint Presentation</vt:lpstr>
      <vt:lpstr>Dubbele borreldiagram</vt:lpstr>
      <vt:lpstr>Vergelyk en kontrasteer</vt:lpstr>
      <vt:lpstr>OORSAAK EN GEVOLG</vt:lpstr>
      <vt:lpstr>PowerPoint Presentation</vt:lpstr>
      <vt:lpstr>PowerPoint Presentation</vt:lpstr>
      <vt:lpstr>PowerPoint Presentation</vt:lpstr>
      <vt:lpstr>Vloeidiagram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VISUELE GELETTERDHEID en die ontleding van tekste</dc:title>
  <dc:creator>USER</dc:creator>
  <cp:lastModifiedBy>Hubert</cp:lastModifiedBy>
  <cp:revision>21</cp:revision>
  <dcterms:created xsi:type="dcterms:W3CDTF">2013-04-29T10:26:14Z</dcterms:created>
  <dcterms:modified xsi:type="dcterms:W3CDTF">2013-05-16T14:20:11Z</dcterms:modified>
</cp:coreProperties>
</file>