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60" r:id="rId3"/>
    <p:sldId id="257" r:id="rId4"/>
    <p:sldId id="262" r:id="rId5"/>
    <p:sldId id="261" r:id="rId6"/>
    <p:sldId id="263" r:id="rId7"/>
    <p:sldId id="264" r:id="rId8"/>
    <p:sldId id="268" r:id="rId9"/>
    <p:sldId id="269" r:id="rId10"/>
    <p:sldId id="259" r:id="rId11"/>
    <p:sldId id="266" r:id="rId12"/>
    <p:sldId id="267" r:id="rId13"/>
    <p:sldId id="265" r:id="rId14"/>
    <p:sldId id="258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D60093"/>
    <a:srgbClr val="FF6600"/>
    <a:srgbClr val="006600"/>
    <a:srgbClr val="9966FF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4" d="100"/>
          <a:sy n="84" d="100"/>
        </p:scale>
        <p:origin x="10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3EA01-51E8-4C48-B388-B364914C7F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85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AB310-649A-4CA1-8AE0-D74669011E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3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1A9A8-9C2C-4AAF-8CED-FD191E5DB2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21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0865D-D837-4A0E-BC9A-7F73F461C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6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6509D-BEB9-445A-AF47-85190AC4B2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04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CA82C-8F0E-4151-85D3-3825C7394C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0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A58FB-70BD-4FDE-9B55-E43372A380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2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A8055-EE30-4EEA-A57F-A985C1FE4D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3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40E8A-D2FF-4E72-BA6B-3DBED8B73B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5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E5C7C-F5D2-41BA-93B1-A0935425F5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4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076D1-228A-49B3-B74F-26AEF45F3D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5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1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noProof="1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noProof="1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noProof="1"/>
            </a:lvl1pPr>
          </a:lstStyle>
          <a:p>
            <a:fld id="{214EFDA3-D23D-4D82-9E09-8256E0BD55DA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213" y="1412875"/>
            <a:ext cx="3203575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590800" y="2438400"/>
            <a:ext cx="3886200" cy="176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noProof="1">
                <a:latin typeface="Universal" pitchFamily="34" charset="0"/>
              </a:rPr>
              <a:t>Woordsoorte…</a:t>
            </a:r>
          </a:p>
          <a:p>
            <a:pPr algn="ctr">
              <a:spcBef>
                <a:spcPct val="50000"/>
              </a:spcBef>
            </a:pPr>
            <a:r>
              <a:rPr lang="en-US" sz="4400" b="1" noProof="1">
                <a:latin typeface="Universal" pitchFamily="34" charset="0"/>
              </a:rPr>
              <a:t>ag nee!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85800" y="381000"/>
            <a:ext cx="7772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noProof="1">
                <a:latin typeface="Universal" pitchFamily="34" charset="0"/>
              </a:rPr>
              <a:t>Skoene = </a:t>
            </a:r>
            <a:r>
              <a:rPr lang="en-US" sz="4800" b="1" noProof="1">
                <a:solidFill>
                  <a:schemeClr val="accent2"/>
                </a:solidFill>
                <a:latin typeface="Universal" pitchFamily="34" charset="0"/>
              </a:rPr>
              <a:t>werkwoorde</a:t>
            </a:r>
            <a:endParaRPr lang="en-US" sz="4800" b="1" noProof="1">
              <a:latin typeface="Universal" pitchFamily="34" charset="0"/>
            </a:endParaRP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90600"/>
            <a:ext cx="6477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209800" y="5638800"/>
            <a:ext cx="556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noProof="1">
                <a:latin typeface="Universal" pitchFamily="34" charset="0"/>
              </a:rPr>
              <a:t>3 soorte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667000"/>
            <a:ext cx="2286000" cy="194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657600"/>
            <a:ext cx="25908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4" name="WordArt 6"/>
          <p:cNvSpPr>
            <a:spLocks noChangeArrowheads="1" noChangeShapeType="1" noTextEdit="1"/>
          </p:cNvSpPr>
          <p:nvPr/>
        </p:nvSpPr>
        <p:spPr bwMode="auto">
          <a:xfrm>
            <a:off x="762000" y="228600"/>
            <a:ext cx="7239000" cy="3276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Universal"/>
              </a:rPr>
              <a:t>1. Selfstandige werkwoorde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114800" y="4724400"/>
            <a:ext cx="457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noProof="1">
                <a:solidFill>
                  <a:srgbClr val="9966FF"/>
                </a:solidFill>
                <a:latin typeface="Universal" pitchFamily="34" charset="0"/>
              </a:rPr>
              <a:t>Hulle kan op hulle EIE “staan”</a:t>
            </a:r>
            <a:endParaRPr lang="en-US" noProof="1">
              <a:solidFill>
                <a:srgbClr val="9966FF"/>
              </a:solidFill>
              <a:latin typeface="Univers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038600"/>
            <a:ext cx="2971800" cy="240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838200" y="304800"/>
            <a:ext cx="7391400" cy="3124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Universal"/>
              </a:rPr>
              <a:t>2. Hulpwerkwoorde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0"/>
            <a:ext cx="2462213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029200" y="3276600"/>
            <a:ext cx="33528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noProof="1">
                <a:solidFill>
                  <a:srgbClr val="9966FF"/>
                </a:solidFill>
                <a:latin typeface="Universal" pitchFamily="34" charset="0"/>
              </a:rPr>
              <a:t>HELP die selfstandige werkwoorde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0"/>
            <a:ext cx="411480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685800" y="381000"/>
            <a:ext cx="7391400" cy="2667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Universal"/>
              </a:rPr>
              <a:t>3. Koppelwerkwoorde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876800" y="3048000"/>
            <a:ext cx="3886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noProof="1">
                <a:solidFill>
                  <a:srgbClr val="9966FF"/>
                </a:solidFill>
                <a:latin typeface="Universal" pitchFamily="34" charset="0"/>
              </a:rPr>
              <a:t>Koppelwerkwoorde maak sinsdele “vas”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09600" y="56388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noProof="1">
                <a:latin typeface="Universal" pitchFamily="34" charset="0"/>
              </a:rPr>
              <a:t>word  is  lyk   blyk   skyn  heet   voorkom...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133600"/>
            <a:ext cx="3602038" cy="398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295400" y="533400"/>
            <a:ext cx="6096000" cy="247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noProof="1">
                <a:latin typeface="Universal" pitchFamily="34" charset="0"/>
              </a:rPr>
              <a:t>Kouse &amp; sokkies =</a:t>
            </a:r>
          </a:p>
          <a:p>
            <a:pPr algn="ctr">
              <a:spcBef>
                <a:spcPct val="50000"/>
              </a:spcBef>
            </a:pPr>
            <a:r>
              <a:rPr lang="en-US" sz="4000" b="1" noProof="1">
                <a:solidFill>
                  <a:srgbClr val="666699"/>
                </a:solidFill>
                <a:latin typeface="Universal" pitchFamily="34" charset="0"/>
              </a:rPr>
              <a:t>BYWOORDE</a:t>
            </a:r>
          </a:p>
          <a:p>
            <a:pPr algn="ctr">
              <a:spcBef>
                <a:spcPct val="50000"/>
              </a:spcBef>
            </a:pPr>
            <a:r>
              <a:rPr lang="en-US" sz="4000" b="1" noProof="1">
                <a:latin typeface="Universal" pitchFamily="34" charset="0"/>
              </a:rPr>
              <a:t>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828800" y="2286000"/>
            <a:ext cx="441960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noProof="1"/>
              <a:t>   </a:t>
            </a:r>
            <a:r>
              <a:rPr lang="en-US" sz="3200" noProof="1">
                <a:latin typeface="Universal" pitchFamily="34" charset="0"/>
              </a:rPr>
              <a:t>Plek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noProof="1">
                <a:latin typeface="Universal" pitchFamily="34" charset="0"/>
              </a:rPr>
              <a:t> Tyd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noProof="1">
                <a:latin typeface="Universal" pitchFamily="34" charset="0"/>
              </a:rPr>
              <a:t> Wyse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noProof="1">
                <a:latin typeface="Universal" pitchFamily="34" charset="0"/>
              </a:rPr>
              <a:t> Modaliteit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noProof="1">
                <a:latin typeface="Universal" pitchFamily="34" charset="0"/>
              </a:rPr>
              <a:t> Graad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3200" noProof="1">
              <a:latin typeface="Univers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048000" y="762000"/>
          <a:ext cx="3200400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Clip" r:id="rId3" imgW="1841400" imgH="1841400" progId="MS_ClipArt_Gallery.5">
                  <p:embed/>
                </p:oleObj>
              </mc:Choice>
              <mc:Fallback>
                <p:oleObj name="Clip" r:id="rId3" imgW="1841400" imgH="1841400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762000"/>
                        <a:ext cx="3200400" cy="218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895600" y="3581400"/>
            <a:ext cx="3505200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noProof="1">
                <a:latin typeface="Universal" pitchFamily="34" charset="0"/>
              </a:rPr>
              <a:t>Geskep deur:</a:t>
            </a:r>
          </a:p>
          <a:p>
            <a:pPr algn="ctr"/>
            <a:endParaRPr lang="en-US" sz="2800" noProof="1">
              <a:latin typeface="Universal" pitchFamily="34" charset="0"/>
            </a:endParaRPr>
          </a:p>
          <a:p>
            <a:pPr algn="ctr"/>
            <a:r>
              <a:rPr lang="en-US" sz="3200" b="1" noProof="1">
                <a:solidFill>
                  <a:schemeClr val="accent1"/>
                </a:solidFill>
                <a:latin typeface="Universal" pitchFamily="34" charset="0"/>
              </a:rPr>
              <a:t>Danielle Heyns</a:t>
            </a:r>
          </a:p>
          <a:p>
            <a:pPr algn="ctr"/>
            <a:endParaRPr lang="en-US" sz="2800" noProof="1">
              <a:solidFill>
                <a:schemeClr val="accent1"/>
              </a:solidFill>
              <a:latin typeface="Univers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4319588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876800" y="838200"/>
            <a:ext cx="373380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noProof="1">
                <a:latin typeface="Universal" pitchFamily="34" charset="0"/>
              </a:rPr>
              <a:t>Kom ons</a:t>
            </a:r>
          </a:p>
          <a:p>
            <a:pPr>
              <a:spcBef>
                <a:spcPct val="50000"/>
              </a:spcBef>
            </a:pPr>
            <a:r>
              <a:rPr lang="en-US" sz="4000" b="1" noProof="1">
                <a:latin typeface="Universal" pitchFamily="34" charset="0"/>
              </a:rPr>
              <a:t>haal die woordsoorte </a:t>
            </a:r>
          </a:p>
          <a:p>
            <a:pPr>
              <a:spcBef>
                <a:spcPct val="50000"/>
              </a:spcBef>
            </a:pPr>
            <a:r>
              <a:rPr lang="en-US" sz="4000" b="1" noProof="1">
                <a:latin typeface="Universal" pitchFamily="34" charset="0"/>
              </a:rPr>
              <a:t>uit die... </a:t>
            </a:r>
          </a:p>
          <a:p>
            <a:pPr>
              <a:spcBef>
                <a:spcPct val="50000"/>
              </a:spcBef>
            </a:pPr>
            <a:r>
              <a:rPr lang="en-US" sz="4800" b="1" noProof="1">
                <a:solidFill>
                  <a:schemeClr val="accent2"/>
                </a:solidFill>
                <a:latin typeface="Universal" pitchFamily="34" charset="0"/>
              </a:rPr>
              <a:t>  Klerekas</a:t>
            </a:r>
            <a:r>
              <a:rPr lang="en-US" sz="4000" b="1" noProof="1">
                <a:latin typeface="Universal" pitchFamily="34" charset="0"/>
              </a:rPr>
              <a:t>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295400"/>
            <a:ext cx="4198938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381000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noProof="1">
                <a:latin typeface="Universal" pitchFamily="34" charset="0"/>
              </a:rPr>
              <a:t>Rokke = </a:t>
            </a:r>
          </a:p>
          <a:p>
            <a:pPr>
              <a:spcBef>
                <a:spcPct val="50000"/>
              </a:spcBef>
            </a:pPr>
            <a:r>
              <a:rPr lang="en-US" sz="3200" b="1" noProof="1">
                <a:latin typeface="Universal" pitchFamily="34" charset="0"/>
              </a:rPr>
              <a:t>  </a:t>
            </a:r>
            <a:r>
              <a:rPr lang="en-US" sz="3200" b="1" noProof="1">
                <a:solidFill>
                  <a:schemeClr val="accent1"/>
                </a:solidFill>
                <a:latin typeface="Universal" pitchFamily="34" charset="0"/>
              </a:rPr>
              <a:t>selfstandige</a:t>
            </a:r>
          </a:p>
          <a:p>
            <a:pPr>
              <a:spcBef>
                <a:spcPct val="50000"/>
              </a:spcBef>
            </a:pPr>
            <a:r>
              <a:rPr lang="en-US" sz="3200" b="1" noProof="1">
                <a:solidFill>
                  <a:schemeClr val="accent1"/>
                </a:solidFill>
                <a:latin typeface="Universal" pitchFamily="34" charset="0"/>
              </a:rPr>
              <a:t>     naamwoorde</a:t>
            </a:r>
            <a:endParaRPr lang="en-US" sz="3200" b="1" noProof="1">
              <a:latin typeface="Universal" pitchFamily="34" charset="0"/>
            </a:endParaRPr>
          </a:p>
          <a:p>
            <a:pPr>
              <a:spcBef>
                <a:spcPct val="50000"/>
              </a:spcBef>
            </a:pPr>
            <a:endParaRPr lang="en-US" sz="3200" b="1" noProof="1">
              <a:latin typeface="Univers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3200" b="1" noProof="1">
                <a:latin typeface="Universal" pitchFamily="34" charset="0"/>
              </a:rPr>
              <a:t>Hangers = </a:t>
            </a:r>
          </a:p>
          <a:p>
            <a:pPr>
              <a:spcBef>
                <a:spcPct val="50000"/>
              </a:spcBef>
            </a:pPr>
            <a:r>
              <a:rPr lang="en-US" sz="3200" b="1" noProof="1">
                <a:latin typeface="Universal" pitchFamily="34" charset="0"/>
              </a:rPr>
              <a:t>       </a:t>
            </a:r>
            <a:r>
              <a:rPr lang="en-US" sz="3200" b="1" noProof="1">
                <a:solidFill>
                  <a:schemeClr val="accent1"/>
                </a:solidFill>
                <a:latin typeface="Universal" pitchFamily="34" charset="0"/>
              </a:rPr>
              <a:t>lidwoorde</a:t>
            </a:r>
            <a:endParaRPr lang="en-US" sz="2800" b="1" noProof="1">
              <a:latin typeface="Univers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71800"/>
            <a:ext cx="690245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153400" cy="152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noProof="1">
                <a:solidFill>
                  <a:srgbClr val="FF3300"/>
                </a:solidFill>
                <a:latin typeface="Universal" pitchFamily="34" charset="0"/>
              </a:rPr>
              <a:t>Byvoeglike naamwoorde:</a:t>
            </a:r>
          </a:p>
          <a:p>
            <a:pPr algn="ctr">
              <a:spcBef>
                <a:spcPct val="50000"/>
              </a:spcBef>
            </a:pPr>
            <a:r>
              <a:rPr lang="en-US" sz="3600" b="1" noProof="1">
                <a:latin typeface="Universal" pitchFamily="34" charset="0"/>
              </a:rPr>
              <a:t>die JUWELE van die taal!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00400"/>
            <a:ext cx="1862138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066800"/>
            <a:ext cx="3208338" cy="245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9600" y="1219200"/>
            <a:ext cx="5105400" cy="170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noProof="1">
                <a:latin typeface="Universal" pitchFamily="34" charset="0"/>
              </a:rPr>
              <a:t>T-hemde:</a:t>
            </a:r>
          </a:p>
          <a:p>
            <a:pPr>
              <a:spcBef>
                <a:spcPct val="50000"/>
              </a:spcBef>
            </a:pPr>
            <a:r>
              <a:rPr lang="en-US" sz="4000" b="1" noProof="1">
                <a:latin typeface="Universal" pitchFamily="34" charset="0"/>
              </a:rPr>
              <a:t>  </a:t>
            </a:r>
            <a:r>
              <a:rPr lang="en-US" sz="4400" b="1" noProof="1">
                <a:solidFill>
                  <a:schemeClr val="accent2"/>
                </a:solidFill>
                <a:latin typeface="Universal" pitchFamily="34" charset="0"/>
              </a:rPr>
              <a:t>voornaamwoorde</a:t>
            </a:r>
            <a:endParaRPr lang="en-US" sz="4000" b="1" noProof="1">
              <a:solidFill>
                <a:schemeClr val="accent2"/>
              </a:solidFill>
              <a:latin typeface="Universal" pitchFamily="34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581400" y="4572000"/>
            <a:ext cx="464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noProof="1">
                <a:latin typeface="Universal" pitchFamily="34" charset="0"/>
              </a:rPr>
              <a:t>(...vervang die rokke/ selfstandige naamwoorde)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62000"/>
            <a:ext cx="4191000" cy="383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72000" y="1905000"/>
            <a:ext cx="3657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000" b="1" noProof="1">
                <a:latin typeface="Universal" pitchFamily="34" charset="0"/>
              </a:rPr>
              <a:t>Grimering =        </a:t>
            </a:r>
            <a:r>
              <a:rPr lang="en-US" sz="4400" b="1" noProof="1">
                <a:solidFill>
                  <a:schemeClr val="accent1"/>
                </a:solidFill>
                <a:latin typeface="Universal" pitchFamily="34" charset="0"/>
              </a:rPr>
              <a:t>voorsetsels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4724400"/>
            <a:ext cx="792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noProof="1">
                <a:latin typeface="Universal" pitchFamily="34" charset="0"/>
              </a:rPr>
              <a:t>Klein woordjies wat altyd </a:t>
            </a:r>
            <a:r>
              <a:rPr lang="en-US" sz="3200" b="1" noProof="1">
                <a:solidFill>
                  <a:schemeClr val="accent1"/>
                </a:solidFill>
                <a:latin typeface="Universal" pitchFamily="34" charset="0"/>
              </a:rPr>
              <a:t>VOOR</a:t>
            </a:r>
            <a:r>
              <a:rPr lang="en-US" sz="3200" b="1" noProof="1">
                <a:latin typeface="Universal" pitchFamily="34" charset="0"/>
              </a:rPr>
              <a:t>/ </a:t>
            </a:r>
            <a:r>
              <a:rPr lang="en-US" sz="3200" b="1" noProof="1">
                <a:solidFill>
                  <a:schemeClr val="accent1"/>
                </a:solidFill>
                <a:latin typeface="Universal" pitchFamily="34" charset="0"/>
              </a:rPr>
              <a:t>ONDER</a:t>
            </a:r>
            <a:r>
              <a:rPr lang="en-US" sz="3200" b="1" noProof="1">
                <a:latin typeface="Universal" pitchFamily="34" charset="0"/>
              </a:rPr>
              <a:t>/ </a:t>
            </a:r>
            <a:r>
              <a:rPr lang="en-US" sz="3200" b="1" noProof="1">
                <a:solidFill>
                  <a:schemeClr val="accent1"/>
                </a:solidFill>
                <a:latin typeface="Universal" pitchFamily="34" charset="0"/>
              </a:rPr>
              <a:t>AGTER</a:t>
            </a:r>
            <a:r>
              <a:rPr lang="en-US" sz="3200" b="1" noProof="1">
                <a:latin typeface="Universal" pitchFamily="34" charset="0"/>
              </a:rPr>
              <a:t>/ </a:t>
            </a:r>
            <a:r>
              <a:rPr lang="en-US" sz="3200" b="1" noProof="1">
                <a:solidFill>
                  <a:schemeClr val="accent1"/>
                </a:solidFill>
                <a:latin typeface="Universal" pitchFamily="34" charset="0"/>
              </a:rPr>
              <a:t>OP</a:t>
            </a:r>
            <a:r>
              <a:rPr lang="en-US" sz="3200" b="1" noProof="1">
                <a:latin typeface="Universal" pitchFamily="34" charset="0"/>
              </a:rPr>
              <a:t> die ander goed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286000" y="381000"/>
            <a:ext cx="4495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noProof="1">
                <a:solidFill>
                  <a:srgbClr val="006600"/>
                </a:solidFill>
                <a:latin typeface="Universal" pitchFamily="34" charset="0"/>
              </a:rPr>
              <a:t>Telwoorde</a:t>
            </a:r>
          </a:p>
          <a:p>
            <a:pPr algn="ctr">
              <a:spcBef>
                <a:spcPct val="50000"/>
              </a:spcBef>
            </a:pPr>
            <a:r>
              <a:rPr lang="en-US" sz="4400" b="1" noProof="1">
                <a:solidFill>
                  <a:srgbClr val="006600"/>
                </a:solidFill>
                <a:latin typeface="Universal" pitchFamily="34" charset="0"/>
              </a:rPr>
              <a:t>(sportklere)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81200"/>
            <a:ext cx="1841500" cy="188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752600"/>
            <a:ext cx="1595438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38200" y="3886200"/>
            <a:ext cx="3352800" cy="186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noProof="1">
                <a:solidFill>
                  <a:srgbClr val="006600"/>
                </a:solidFill>
                <a:latin typeface="Universal" pitchFamily="34" charset="0"/>
              </a:rPr>
              <a:t>Hooftelwoorde</a:t>
            </a:r>
            <a:endParaRPr lang="en-US" sz="3200" b="1" noProof="1">
              <a:latin typeface="Univers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noProof="1">
                <a:latin typeface="Universal" pitchFamily="34" charset="0"/>
              </a:rPr>
              <a:t>een</a:t>
            </a:r>
          </a:p>
          <a:p>
            <a:pPr algn="ctr">
              <a:spcBef>
                <a:spcPct val="50000"/>
              </a:spcBef>
            </a:pPr>
            <a:r>
              <a:rPr lang="en-US" sz="2800" noProof="1">
                <a:latin typeface="Universal" pitchFamily="34" charset="0"/>
              </a:rPr>
              <a:t>agthonderd...</a:t>
            </a:r>
            <a:endParaRPr lang="en-US" sz="2800" b="1" noProof="1">
              <a:latin typeface="Universal" pitchFamily="34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724400" y="3886200"/>
            <a:ext cx="3429000" cy="259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noProof="1">
                <a:solidFill>
                  <a:srgbClr val="006600"/>
                </a:solidFill>
                <a:latin typeface="Universal" pitchFamily="34" charset="0"/>
              </a:rPr>
              <a:t>Rangtelwoorde</a:t>
            </a:r>
          </a:p>
          <a:p>
            <a:pPr algn="ctr">
              <a:spcBef>
                <a:spcPct val="50000"/>
              </a:spcBef>
            </a:pPr>
            <a:r>
              <a:rPr lang="en-US" sz="2800" noProof="1">
                <a:latin typeface="Universal" pitchFamily="34" charset="0"/>
              </a:rPr>
              <a:t>eerste</a:t>
            </a:r>
          </a:p>
          <a:p>
            <a:pPr algn="ctr">
              <a:spcBef>
                <a:spcPct val="50000"/>
              </a:spcBef>
            </a:pPr>
            <a:r>
              <a:rPr lang="en-US" sz="2800" noProof="1">
                <a:latin typeface="Universal" pitchFamily="34" charset="0"/>
              </a:rPr>
              <a:t>veertiende</a:t>
            </a:r>
            <a:endParaRPr lang="en-US" sz="3200" b="1" noProof="1">
              <a:latin typeface="Universal" pitchFamily="34" charset="0"/>
            </a:endParaRPr>
          </a:p>
          <a:p>
            <a:pPr>
              <a:spcBef>
                <a:spcPct val="50000"/>
              </a:spcBef>
            </a:pPr>
            <a:endParaRPr lang="en-US" sz="3200" b="1" noProof="1">
              <a:latin typeface="Univers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026"/>
          <p:cNvSpPr txBox="1">
            <a:spLocks noChangeArrowheads="1"/>
          </p:cNvSpPr>
          <p:nvPr/>
        </p:nvSpPr>
        <p:spPr bwMode="auto">
          <a:xfrm>
            <a:off x="685800" y="458788"/>
            <a:ext cx="70183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b="1" noProof="1">
                <a:latin typeface="Universal" pitchFamily="34" charset="0"/>
              </a:rPr>
              <a:t>Swemklere =</a:t>
            </a:r>
            <a:r>
              <a:rPr lang="en-US" sz="4400" b="1" noProof="1">
                <a:solidFill>
                  <a:srgbClr val="FF3300"/>
                </a:solidFill>
                <a:latin typeface="Universal" pitchFamily="34" charset="0"/>
              </a:rPr>
              <a:t> </a:t>
            </a:r>
            <a:r>
              <a:rPr lang="en-US" sz="4000" b="1" noProof="1">
                <a:solidFill>
                  <a:srgbClr val="FF3300"/>
                </a:solidFill>
                <a:latin typeface="Universal" pitchFamily="34" charset="0"/>
              </a:rPr>
              <a:t>Tussenwerpsels</a:t>
            </a:r>
            <a:endParaRPr lang="en-US" sz="4000" noProof="1">
              <a:latin typeface="Universal" pitchFamily="34" charset="0"/>
            </a:endParaRPr>
          </a:p>
        </p:txBody>
      </p:sp>
      <p:pic>
        <p:nvPicPr>
          <p:cNvPr id="14339" name="Picture 10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219200"/>
            <a:ext cx="330993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1" name="WordArt 1029"/>
          <p:cNvSpPr>
            <a:spLocks noChangeArrowheads="1" noChangeShapeType="1" noTextEdit="1"/>
          </p:cNvSpPr>
          <p:nvPr/>
        </p:nvSpPr>
        <p:spPr bwMode="auto">
          <a:xfrm>
            <a:off x="533400" y="2895600"/>
            <a:ext cx="1647825" cy="1600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Hierts!</a:t>
            </a:r>
          </a:p>
        </p:txBody>
      </p:sp>
      <p:sp>
        <p:nvSpPr>
          <p:cNvPr id="14342" name="WordArt 1030"/>
          <p:cNvSpPr>
            <a:spLocks noChangeArrowheads="1" noChangeShapeType="1" noTextEdit="1"/>
          </p:cNvSpPr>
          <p:nvPr/>
        </p:nvSpPr>
        <p:spPr bwMode="auto">
          <a:xfrm>
            <a:off x="990600" y="5486400"/>
            <a:ext cx="2590800" cy="1066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Eina!!</a:t>
            </a:r>
          </a:p>
        </p:txBody>
      </p:sp>
      <p:sp>
        <p:nvSpPr>
          <p:cNvPr id="14343" name="WordArt 1031"/>
          <p:cNvSpPr>
            <a:spLocks noChangeArrowheads="1" noChangeShapeType="1" noTextEdit="1"/>
          </p:cNvSpPr>
          <p:nvPr/>
        </p:nvSpPr>
        <p:spPr bwMode="auto">
          <a:xfrm>
            <a:off x="2514600" y="1524000"/>
            <a:ext cx="2286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AITSA!!</a:t>
            </a:r>
          </a:p>
        </p:txBody>
      </p:sp>
      <p:sp>
        <p:nvSpPr>
          <p:cNvPr id="14344" name="WordArt 1032"/>
          <p:cNvSpPr>
            <a:spLocks noChangeArrowheads="1" noChangeShapeType="1" noTextEdit="1"/>
          </p:cNvSpPr>
          <p:nvPr/>
        </p:nvSpPr>
        <p:spPr bwMode="auto">
          <a:xfrm>
            <a:off x="3200400" y="3352800"/>
            <a:ext cx="2514600" cy="1828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 panose="020B0806030902050204" pitchFamily="34" charset="0"/>
              </a:rPr>
              <a:t>Sjoe!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02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3733800"/>
            <a:ext cx="2163762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10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4400"/>
            <a:ext cx="2514600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4" name="Text Box 1028"/>
          <p:cNvSpPr txBox="1">
            <a:spLocks noChangeArrowheads="1"/>
          </p:cNvSpPr>
          <p:nvPr/>
        </p:nvSpPr>
        <p:spPr bwMode="auto">
          <a:xfrm>
            <a:off x="3733800" y="533400"/>
            <a:ext cx="44958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noProof="1">
                <a:latin typeface="Universal" pitchFamily="34" charset="0"/>
              </a:rPr>
              <a:t>Rekkies, haarlinte, kam…</a:t>
            </a:r>
          </a:p>
          <a:p>
            <a:pPr algn="ctr">
              <a:spcBef>
                <a:spcPct val="50000"/>
              </a:spcBef>
            </a:pPr>
            <a:r>
              <a:rPr lang="en-US" sz="4000" b="1" noProof="1">
                <a:solidFill>
                  <a:srgbClr val="D60093"/>
                </a:solidFill>
                <a:latin typeface="Universal" pitchFamily="34" charset="0"/>
              </a:rPr>
              <a:t>= VOEGWOORDE</a:t>
            </a:r>
            <a:endParaRPr lang="en-US" sz="3200" b="1" noProof="1">
              <a:solidFill>
                <a:srgbClr val="D60093"/>
              </a:solidFill>
              <a:latin typeface="Universal" pitchFamily="34" charset="0"/>
            </a:endParaRPr>
          </a:p>
        </p:txBody>
      </p:sp>
      <p:sp>
        <p:nvSpPr>
          <p:cNvPr id="15365" name="Text Box 1029"/>
          <p:cNvSpPr txBox="1">
            <a:spLocks noChangeArrowheads="1"/>
          </p:cNvSpPr>
          <p:nvPr/>
        </p:nvSpPr>
        <p:spPr bwMode="auto">
          <a:xfrm>
            <a:off x="4495800" y="3886200"/>
            <a:ext cx="35052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noProof="1">
                <a:latin typeface="Universal" pitchFamily="34" charset="0"/>
              </a:rPr>
              <a:t>EN</a:t>
            </a:r>
          </a:p>
          <a:p>
            <a:pPr algn="ctr">
              <a:spcBef>
                <a:spcPct val="50000"/>
              </a:spcBef>
            </a:pPr>
            <a:r>
              <a:rPr lang="en-US" noProof="1">
                <a:latin typeface="Universal" pitchFamily="34" charset="0"/>
              </a:rPr>
              <a:t> WANT </a:t>
            </a:r>
          </a:p>
          <a:p>
            <a:pPr algn="ctr">
              <a:spcBef>
                <a:spcPct val="50000"/>
              </a:spcBef>
            </a:pPr>
            <a:r>
              <a:rPr lang="en-US" noProof="1">
                <a:latin typeface="Universal" pitchFamily="34" charset="0"/>
              </a:rPr>
              <a:t> MAAR</a:t>
            </a:r>
          </a:p>
          <a:p>
            <a:pPr algn="ctr">
              <a:spcBef>
                <a:spcPct val="50000"/>
              </a:spcBef>
            </a:pPr>
            <a:r>
              <a:rPr lang="en-US" noProof="1">
                <a:latin typeface="Universal" pitchFamily="34" charset="0"/>
              </a:rPr>
              <a:t>   OMDAT...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166</Words>
  <Application>Microsoft Office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Times New Roman</vt:lpstr>
      <vt:lpstr>Universal</vt:lpstr>
      <vt:lpstr>Default Design</vt:lpstr>
      <vt:lpstr>Microsoft Clip 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Persoonlik &amp; ULTIMA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Danielle Heyns</dc:creator>
  <cp:lastModifiedBy>Hubert Krynauw</cp:lastModifiedBy>
  <cp:revision>33</cp:revision>
  <dcterms:created xsi:type="dcterms:W3CDTF">2001-03-03T03:48:21Z</dcterms:created>
  <dcterms:modified xsi:type="dcterms:W3CDTF">2016-06-13T07:45:37Z</dcterms:modified>
</cp:coreProperties>
</file>