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77" r:id="rId3"/>
    <p:sldId id="262" r:id="rId4"/>
    <p:sldId id="278" r:id="rId5"/>
    <p:sldId id="27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7238B-89EA-4A32-8D78-4FFAB033C97A}" type="datetimeFigureOut">
              <a:rPr lang="en-ZA" smtClean="0"/>
              <a:t>2017-02-26</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0C37D-49F0-4DED-8802-89D6805C4513}" type="slidenum">
              <a:rPr lang="en-ZA" smtClean="0"/>
              <a:t>‹#›</a:t>
            </a:fld>
            <a:endParaRPr lang="en-ZA"/>
          </a:p>
        </p:txBody>
      </p:sp>
    </p:spTree>
    <p:extLst>
      <p:ext uri="{BB962C8B-B14F-4D97-AF65-F5344CB8AC3E}">
        <p14:creationId xmlns:p14="http://schemas.microsoft.com/office/powerpoint/2010/main" val="5099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610C37D-49F0-4DED-8802-89D6805C4513}" type="slidenum">
              <a:rPr lang="en-ZA" smtClean="0"/>
              <a:t>2</a:t>
            </a:fld>
            <a:endParaRPr lang="en-ZA"/>
          </a:p>
        </p:txBody>
      </p:sp>
    </p:spTree>
    <p:extLst>
      <p:ext uri="{BB962C8B-B14F-4D97-AF65-F5344CB8AC3E}">
        <p14:creationId xmlns:p14="http://schemas.microsoft.com/office/powerpoint/2010/main" val="57551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610C37D-49F0-4DED-8802-89D6805C4513}" type="slidenum">
              <a:rPr lang="en-ZA" smtClean="0"/>
              <a:t>3</a:t>
            </a:fld>
            <a:endParaRPr lang="en-ZA"/>
          </a:p>
        </p:txBody>
      </p:sp>
    </p:spTree>
    <p:extLst>
      <p:ext uri="{BB962C8B-B14F-4D97-AF65-F5344CB8AC3E}">
        <p14:creationId xmlns:p14="http://schemas.microsoft.com/office/powerpoint/2010/main" val="414781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610C37D-49F0-4DED-8802-89D6805C4513}" type="slidenum">
              <a:rPr lang="en-ZA" smtClean="0"/>
              <a:t>4</a:t>
            </a:fld>
            <a:endParaRPr lang="en-ZA"/>
          </a:p>
        </p:txBody>
      </p:sp>
    </p:spTree>
    <p:extLst>
      <p:ext uri="{BB962C8B-B14F-4D97-AF65-F5344CB8AC3E}">
        <p14:creationId xmlns:p14="http://schemas.microsoft.com/office/powerpoint/2010/main" val="414781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610C37D-49F0-4DED-8802-89D6805C4513}" type="slidenum">
              <a:rPr lang="en-ZA" smtClean="0"/>
              <a:t>5</a:t>
            </a:fld>
            <a:endParaRPr lang="en-ZA"/>
          </a:p>
        </p:txBody>
      </p:sp>
    </p:spTree>
    <p:extLst>
      <p:ext uri="{BB962C8B-B14F-4D97-AF65-F5344CB8AC3E}">
        <p14:creationId xmlns:p14="http://schemas.microsoft.com/office/powerpoint/2010/main" val="414781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2F9CED3-F014-4F26-A49C-50C21590E759}" type="datetimeFigureOut">
              <a:rPr lang="en-ZA" smtClean="0"/>
              <a:t>2017-02-26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94546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F9CED3-F014-4F26-A49C-50C21590E759}" type="datetimeFigureOut">
              <a:rPr lang="en-ZA" smtClean="0"/>
              <a:t>2017-02-26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338573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F9CED3-F014-4F26-A49C-50C21590E759}" type="datetimeFigureOut">
              <a:rPr lang="en-ZA" smtClean="0"/>
              <a:t>2017-02-26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303109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F9CED3-F014-4F26-A49C-50C21590E759}" type="datetimeFigureOut">
              <a:rPr lang="en-ZA" smtClean="0"/>
              <a:t>2017-02-26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220088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9CED3-F014-4F26-A49C-50C21590E759}" type="datetimeFigureOut">
              <a:rPr lang="en-ZA" smtClean="0"/>
              <a:t>2017-02-26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135811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2F9CED3-F014-4F26-A49C-50C21590E759}" type="datetimeFigureOut">
              <a:rPr lang="en-ZA" smtClean="0"/>
              <a:t>2017-02-26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99357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2F9CED3-F014-4F26-A49C-50C21590E759}" type="datetimeFigureOut">
              <a:rPr lang="en-ZA" smtClean="0"/>
              <a:t>2017-02-26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24874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2F9CED3-F014-4F26-A49C-50C21590E759}" type="datetimeFigureOut">
              <a:rPr lang="en-ZA" smtClean="0"/>
              <a:t>2017-02-26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242817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9CED3-F014-4F26-A49C-50C21590E759}" type="datetimeFigureOut">
              <a:rPr lang="en-ZA" smtClean="0"/>
              <a:t>2017-02-26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408468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9CED3-F014-4F26-A49C-50C21590E759}" type="datetimeFigureOut">
              <a:rPr lang="en-ZA" smtClean="0"/>
              <a:t>2017-02-26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267116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9CED3-F014-4F26-A49C-50C21590E759}" type="datetimeFigureOut">
              <a:rPr lang="en-ZA" smtClean="0"/>
              <a:t>2017-02-26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17416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9CED3-F014-4F26-A49C-50C21590E759}" type="datetimeFigureOut">
              <a:rPr lang="en-ZA" smtClean="0"/>
              <a:t>2017-02-26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FFDA-78AC-4E5D-8ABE-474ACC26C86A}" type="slidenum">
              <a:rPr lang="en-ZA" smtClean="0"/>
              <a:t>‹#›</a:t>
            </a:fld>
            <a:endParaRPr lang="en-ZA"/>
          </a:p>
        </p:txBody>
      </p:sp>
    </p:spTree>
    <p:extLst>
      <p:ext uri="{BB962C8B-B14F-4D97-AF65-F5344CB8AC3E}">
        <p14:creationId xmlns:p14="http://schemas.microsoft.com/office/powerpoint/2010/main" val="905912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www.google.com/url?sa=i&amp;rct=j&amp;q=&amp;esrc=s&amp;source=images&amp;cd=&amp;cad=rja&amp;uact=8&amp;ved=0ahUKEwjpuLiUjKLRAhXHOhoKHehbB4cQjRwIBw&amp;url=http://www.netwerk24.com/Stemme/Menings/vincent-oliphant-humor-sal-ook-in-2016-salf-aan-wonde-smeer-20160102&amp;psig=AFQjCNGT35eq2I9NGcTo9FzHzfxR9Jnapg&amp;ust=1483399567685651"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view.stern.de/de/rubriken/still/takelwerk-original-2969623.html" TargetMode="External"/><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view.stern.de/de/rubriken/still/hafen-abendsonne-rickmer-rickmers-takelage-takelwerk-original-2465745.html" TargetMode="External"/><Relationship Id="rId5" Type="http://schemas.openxmlformats.org/officeDocument/2006/relationships/image" Target="../media/image5.jpeg"/><Relationship Id="rId4" Type="http://schemas.openxmlformats.org/officeDocument/2006/relationships/hyperlink" Target="http://www.thecapitalgoldgroup.com/2016/02/banks-starting-to-implode/" TargetMode="Externa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hyperlink" Target="http://www.sailloo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48000" r="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7772400" cy="1470025"/>
          </a:xfrm>
        </p:spPr>
        <p:txBody>
          <a:bodyPr/>
          <a:lstStyle/>
          <a:p>
            <a:r>
              <a:rPr lang="en-US" dirty="0" smtClean="0">
                <a:effectLst>
                  <a:outerShdw blurRad="38100" dist="38100" dir="2700000" algn="tl">
                    <a:srgbClr val="000000">
                      <a:alpha val="43137"/>
                    </a:srgbClr>
                  </a:outerShdw>
                </a:effectLst>
                <a:latin typeface="Century Gothic" pitchFamily="34" charset="0"/>
              </a:rPr>
              <a:t>’n </a:t>
            </a:r>
            <a:r>
              <a:rPr lang="en-US" dirty="0" err="1" smtClean="0">
                <a:effectLst>
                  <a:outerShdw blurRad="38100" dist="38100" dir="2700000" algn="tl">
                    <a:srgbClr val="000000">
                      <a:alpha val="43137"/>
                    </a:srgbClr>
                  </a:outerShdw>
                </a:effectLst>
                <a:latin typeface="Century Gothic" pitchFamily="34" charset="0"/>
              </a:rPr>
              <a:t>Vigslyer</a:t>
            </a:r>
            <a:r>
              <a:rPr lang="en-US" dirty="0" smtClean="0">
                <a:effectLst>
                  <a:outerShdw blurRad="38100" dist="38100" dir="2700000" algn="tl">
                    <a:srgbClr val="000000">
                      <a:alpha val="43137"/>
                    </a:srgbClr>
                  </a:outerShdw>
                </a:effectLst>
                <a:latin typeface="Century Gothic" pitchFamily="34" charset="0"/>
              </a:rPr>
              <a:t> </a:t>
            </a:r>
            <a:r>
              <a:rPr lang="en-US" dirty="0" err="1" smtClean="0">
                <a:effectLst>
                  <a:outerShdw blurRad="38100" dist="38100" dir="2700000" algn="tl">
                    <a:srgbClr val="000000">
                      <a:alpha val="43137"/>
                    </a:srgbClr>
                  </a:outerShdw>
                </a:effectLst>
                <a:latin typeface="Century Gothic" pitchFamily="34" charset="0"/>
              </a:rPr>
              <a:t>sterf</a:t>
            </a:r>
            <a:endParaRPr lang="en-ZA" dirty="0">
              <a:effectLst>
                <a:outerShdw blurRad="38100" dist="38100" dir="2700000" algn="tl">
                  <a:srgbClr val="000000">
                    <a:alpha val="43137"/>
                  </a:srgbClr>
                </a:outerShdw>
              </a:effectLst>
              <a:latin typeface="Century Gothic" pitchFamily="34" charset="0"/>
            </a:endParaRPr>
          </a:p>
        </p:txBody>
      </p:sp>
      <p:sp>
        <p:nvSpPr>
          <p:cNvPr id="3" name="Subtitle 2"/>
          <p:cNvSpPr>
            <a:spLocks noGrp="1"/>
          </p:cNvSpPr>
          <p:nvPr>
            <p:ph type="subTitle" idx="1"/>
          </p:nvPr>
        </p:nvSpPr>
        <p:spPr>
          <a:xfrm>
            <a:off x="1331640" y="1340768"/>
            <a:ext cx="6400800" cy="1752600"/>
          </a:xfrm>
        </p:spPr>
        <p:txBody>
          <a:bodyPr/>
          <a:lstStyle/>
          <a:p>
            <a:r>
              <a:rPr lang="en-US" dirty="0" smtClean="0">
                <a:latin typeface="Century Gothic" pitchFamily="34" charset="0"/>
              </a:rPr>
              <a:t>Vincent Oliphant</a:t>
            </a:r>
            <a:endParaRPr lang="en-ZA" dirty="0">
              <a:latin typeface="Century Gothic" pitchFamily="34" charset="0"/>
            </a:endParaRPr>
          </a:p>
        </p:txBody>
      </p:sp>
      <p:sp>
        <p:nvSpPr>
          <p:cNvPr id="5" name="TextBox 4"/>
          <p:cNvSpPr txBox="1"/>
          <p:nvPr/>
        </p:nvSpPr>
        <p:spPr>
          <a:xfrm>
            <a:off x="467544" y="2145704"/>
            <a:ext cx="8280920" cy="5016758"/>
          </a:xfrm>
          <a:prstGeom prst="rect">
            <a:avLst/>
          </a:prstGeom>
          <a:noFill/>
        </p:spPr>
        <p:txBody>
          <a:bodyPr wrap="square" rtlCol="0">
            <a:spAutoFit/>
          </a:bodyPr>
          <a:lstStyle/>
          <a:p>
            <a:r>
              <a:rPr lang="en-ZA" sz="2000" b="1" i="1" dirty="0" err="1" smtClean="0">
                <a:latin typeface="Century Gothic" pitchFamily="34" charset="0"/>
              </a:rPr>
              <a:t>Vooraf</a:t>
            </a:r>
            <a:endParaRPr lang="en-ZA" sz="2000" b="1" i="1" dirty="0" smtClean="0">
              <a:latin typeface="Century Gothic" pitchFamily="34" charset="0"/>
            </a:endParaRPr>
          </a:p>
          <a:p>
            <a:endParaRPr lang="en-ZA" sz="2000" b="1" i="1" dirty="0">
              <a:latin typeface="Century Gothic" pitchFamily="34" charset="0"/>
            </a:endParaRPr>
          </a:p>
          <a:p>
            <a:endParaRPr lang="en-ZA" sz="2000" b="1" i="1" dirty="0" smtClean="0">
              <a:latin typeface="Century Gothic" pitchFamily="34" charset="0"/>
            </a:endParaRPr>
          </a:p>
          <a:p>
            <a:endParaRPr lang="en-ZA" sz="2000" b="1" i="1" dirty="0">
              <a:latin typeface="Century Gothic" pitchFamily="34" charset="0"/>
            </a:endParaRPr>
          </a:p>
          <a:p>
            <a:endParaRPr lang="en-ZA" sz="2000" b="1" i="1" dirty="0" smtClean="0">
              <a:latin typeface="Century Gothic" pitchFamily="34" charset="0"/>
            </a:endParaRPr>
          </a:p>
          <a:p>
            <a:endParaRPr lang="en-ZA" sz="2000" b="1" i="1" dirty="0">
              <a:latin typeface="Century Gothic" pitchFamily="34" charset="0"/>
            </a:endParaRPr>
          </a:p>
          <a:p>
            <a:endParaRPr lang="en-ZA" sz="2000" b="1" i="1" dirty="0" smtClean="0">
              <a:latin typeface="Century Gothic" pitchFamily="34" charset="0"/>
            </a:endParaRPr>
          </a:p>
          <a:p>
            <a:endParaRPr lang="en-ZA" sz="2000" b="1" i="1" dirty="0">
              <a:latin typeface="Century Gothic" pitchFamily="34" charset="0"/>
            </a:endParaRPr>
          </a:p>
          <a:p>
            <a:endParaRPr lang="en-ZA" sz="2000" b="1" i="1" dirty="0" smtClean="0">
              <a:latin typeface="Century Gothic" pitchFamily="34" charset="0"/>
            </a:endParaRPr>
          </a:p>
          <a:p>
            <a:pPr marL="342900" indent="-342900">
              <a:buFont typeface="Arial" panose="020B0604020202020204" pitchFamily="34" charset="0"/>
              <a:buChar char="•"/>
            </a:pPr>
            <a:r>
              <a:rPr lang="en-ZA" sz="1600" b="1" i="1" dirty="0" err="1" smtClean="0">
                <a:latin typeface="Century Gothic" pitchFamily="34" charset="0"/>
              </a:rPr>
              <a:t>Laat</a:t>
            </a:r>
            <a:r>
              <a:rPr lang="en-ZA" sz="1600" b="1" i="1" dirty="0" smtClean="0">
                <a:latin typeface="Century Gothic" pitchFamily="34" charset="0"/>
              </a:rPr>
              <a:t> </a:t>
            </a:r>
            <a:r>
              <a:rPr lang="en-ZA" sz="1600" b="1" i="1" dirty="0" err="1" smtClean="0">
                <a:latin typeface="Century Gothic" pitchFamily="34" charset="0"/>
              </a:rPr>
              <a:t>leerders</a:t>
            </a:r>
            <a:r>
              <a:rPr lang="en-ZA" sz="1600" b="1" i="1" dirty="0" smtClean="0">
                <a:latin typeface="Century Gothic" pitchFamily="34" charset="0"/>
              </a:rPr>
              <a:t> </a:t>
            </a:r>
            <a:r>
              <a:rPr lang="en-ZA" sz="1600" b="1" i="1" dirty="0" err="1" smtClean="0">
                <a:latin typeface="Century Gothic" pitchFamily="34" charset="0"/>
              </a:rPr>
              <a:t>oor</a:t>
            </a:r>
            <a:r>
              <a:rPr lang="en-ZA" sz="1600" b="1" i="1" dirty="0" smtClean="0">
                <a:latin typeface="Century Gothic" pitchFamily="34" charset="0"/>
              </a:rPr>
              <a:t> </a:t>
            </a:r>
            <a:r>
              <a:rPr lang="en-ZA" sz="1600" b="1" i="1" dirty="0" err="1" smtClean="0">
                <a:latin typeface="Century Gothic" pitchFamily="34" charset="0"/>
              </a:rPr>
              <a:t>hierdie</a:t>
            </a:r>
            <a:r>
              <a:rPr lang="en-ZA" sz="1600" b="1" i="1" dirty="0" smtClean="0">
                <a:latin typeface="Century Gothic" pitchFamily="34" charset="0"/>
              </a:rPr>
              <a:t> </a:t>
            </a:r>
            <a:r>
              <a:rPr lang="en-ZA" sz="1600" b="1" i="1" dirty="0" err="1" smtClean="0">
                <a:latin typeface="Century Gothic" pitchFamily="34" charset="0"/>
              </a:rPr>
              <a:t>statistiek</a:t>
            </a:r>
            <a:r>
              <a:rPr lang="en-ZA" sz="1600" b="1" i="1" dirty="0" smtClean="0">
                <a:latin typeface="Century Gothic" pitchFamily="34" charset="0"/>
              </a:rPr>
              <a:t> </a:t>
            </a:r>
            <a:r>
              <a:rPr lang="en-ZA" sz="1600" b="1" i="1" dirty="0" err="1" smtClean="0">
                <a:latin typeface="Century Gothic" pitchFamily="34" charset="0"/>
              </a:rPr>
              <a:t>gesels</a:t>
            </a:r>
            <a:endParaRPr lang="en-ZA" sz="1600" b="1" i="1" dirty="0" smtClean="0">
              <a:latin typeface="Century Gothic" pitchFamily="34" charset="0"/>
            </a:endParaRPr>
          </a:p>
          <a:p>
            <a:pPr marL="342900" indent="-342900">
              <a:buFont typeface="Arial" panose="020B0604020202020204" pitchFamily="34" charset="0"/>
              <a:buChar char="•"/>
            </a:pPr>
            <a:r>
              <a:rPr lang="en-ZA" sz="1600" b="1" i="1" dirty="0" err="1" smtClean="0">
                <a:latin typeface="Century Gothic" pitchFamily="34" charset="0"/>
              </a:rPr>
              <a:t>Gesels</a:t>
            </a:r>
            <a:r>
              <a:rPr lang="en-ZA" sz="1600" b="1" i="1" dirty="0" smtClean="0">
                <a:latin typeface="Century Gothic" pitchFamily="34" charset="0"/>
              </a:rPr>
              <a:t> </a:t>
            </a:r>
            <a:r>
              <a:rPr lang="en-ZA" sz="1600" b="1" i="1" dirty="0" err="1" smtClean="0">
                <a:latin typeface="Century Gothic" pitchFamily="34" charset="0"/>
              </a:rPr>
              <a:t>oor</a:t>
            </a:r>
            <a:r>
              <a:rPr lang="en-ZA" sz="1600" b="1" i="1" dirty="0" smtClean="0">
                <a:latin typeface="Century Gothic" pitchFamily="34" charset="0"/>
              </a:rPr>
              <a:t> </a:t>
            </a:r>
            <a:r>
              <a:rPr lang="en-ZA" sz="1600" b="1" i="1" dirty="0" err="1" smtClean="0">
                <a:latin typeface="Century Gothic" pitchFamily="34" charset="0"/>
              </a:rPr>
              <a:t>waarom</a:t>
            </a:r>
            <a:r>
              <a:rPr lang="en-ZA" sz="1600" b="1" i="1" dirty="0" smtClean="0">
                <a:latin typeface="Century Gothic" pitchFamily="34" charset="0"/>
              </a:rPr>
              <a:t> het </a:t>
            </a:r>
            <a:r>
              <a:rPr lang="en-ZA" sz="1600" b="1" i="1" dirty="0" err="1" smtClean="0">
                <a:latin typeface="Century Gothic" pitchFamily="34" charset="0"/>
              </a:rPr>
              <a:t>mense</a:t>
            </a:r>
            <a:r>
              <a:rPr lang="en-ZA" sz="1600" b="1" i="1" dirty="0" smtClean="0">
                <a:latin typeface="Century Gothic" pitchFamily="34" charset="0"/>
              </a:rPr>
              <a:t> </a:t>
            </a:r>
            <a:r>
              <a:rPr lang="en-ZA" sz="1600" b="1" i="1" dirty="0" err="1" smtClean="0">
                <a:latin typeface="Century Gothic" pitchFamily="34" charset="0"/>
              </a:rPr>
              <a:t>dikwels</a:t>
            </a:r>
            <a:r>
              <a:rPr lang="en-ZA" sz="1600" b="1" i="1" dirty="0" smtClean="0">
                <a:latin typeface="Century Gothic" pitchFamily="34" charset="0"/>
              </a:rPr>
              <a:t> </a:t>
            </a:r>
            <a:r>
              <a:rPr lang="en-ZA" sz="1600" b="1" i="1" dirty="0" err="1" smtClean="0">
                <a:latin typeface="Century Gothic" pitchFamily="34" charset="0"/>
              </a:rPr>
              <a:t>nie</a:t>
            </a:r>
            <a:r>
              <a:rPr lang="en-ZA" sz="1600" b="1" i="1" dirty="0" smtClean="0">
                <a:latin typeface="Century Gothic" pitchFamily="34" charset="0"/>
              </a:rPr>
              <a:t> </a:t>
            </a:r>
            <a:r>
              <a:rPr lang="en-ZA" sz="1600" b="1" i="1" dirty="0" err="1" smtClean="0">
                <a:latin typeface="Century Gothic" pitchFamily="34" charset="0"/>
              </a:rPr>
              <a:t>empatie</a:t>
            </a:r>
            <a:r>
              <a:rPr lang="en-ZA" sz="1600" b="1" i="1" dirty="0" smtClean="0">
                <a:latin typeface="Century Gothic" pitchFamily="34" charset="0"/>
              </a:rPr>
              <a:t> en </a:t>
            </a:r>
            <a:r>
              <a:rPr lang="en-ZA" sz="1600" b="1" i="1" dirty="0" err="1" smtClean="0">
                <a:latin typeface="Century Gothic" pitchFamily="34" charset="0"/>
              </a:rPr>
              <a:t>simpatie</a:t>
            </a:r>
            <a:r>
              <a:rPr lang="en-ZA" sz="1600" b="1" i="1" dirty="0" smtClean="0">
                <a:latin typeface="Century Gothic" pitchFamily="34" charset="0"/>
              </a:rPr>
              <a:t> met </a:t>
            </a:r>
            <a:r>
              <a:rPr lang="en-ZA" sz="1600" b="1" i="1" dirty="0" err="1" smtClean="0">
                <a:latin typeface="Century Gothic" pitchFamily="34" charset="0"/>
              </a:rPr>
              <a:t>hierdie</a:t>
            </a:r>
            <a:r>
              <a:rPr lang="en-ZA" sz="1600" b="1" i="1" dirty="0" smtClean="0">
                <a:latin typeface="Century Gothic" pitchFamily="34" charset="0"/>
              </a:rPr>
              <a:t> </a:t>
            </a:r>
            <a:r>
              <a:rPr lang="en-ZA" sz="1600" b="1" i="1" dirty="0" err="1" smtClean="0">
                <a:latin typeface="Century Gothic" pitchFamily="34" charset="0"/>
              </a:rPr>
              <a:t>pasiënte</a:t>
            </a:r>
            <a:r>
              <a:rPr lang="en-ZA" sz="1600" b="1" i="1" dirty="0" smtClean="0">
                <a:latin typeface="Century Gothic" pitchFamily="34" charset="0"/>
              </a:rPr>
              <a:t> </a:t>
            </a:r>
            <a:r>
              <a:rPr lang="en-ZA" sz="1600" b="1" i="1" dirty="0" err="1" smtClean="0">
                <a:latin typeface="Century Gothic" pitchFamily="34" charset="0"/>
              </a:rPr>
              <a:t>nie</a:t>
            </a:r>
            <a:r>
              <a:rPr lang="en-ZA" sz="1600" b="1" i="1" dirty="0" smtClean="0">
                <a:latin typeface="Century Gothic" pitchFamily="34" charset="0"/>
              </a:rPr>
              <a:t>.</a:t>
            </a:r>
          </a:p>
          <a:p>
            <a:pPr marL="342900" indent="-342900">
              <a:buFont typeface="Arial" panose="020B0604020202020204" pitchFamily="34" charset="0"/>
              <a:buChar char="•"/>
            </a:pPr>
            <a:r>
              <a:rPr lang="en-ZA" sz="1600" b="1" i="1" dirty="0" err="1" smtClean="0">
                <a:latin typeface="Century Gothic" pitchFamily="34" charset="0"/>
              </a:rPr>
              <a:t>Gesels</a:t>
            </a:r>
            <a:r>
              <a:rPr lang="en-ZA" sz="1600" b="1" i="1" dirty="0" smtClean="0">
                <a:latin typeface="Century Gothic" pitchFamily="34" charset="0"/>
              </a:rPr>
              <a:t> </a:t>
            </a:r>
            <a:r>
              <a:rPr lang="en-ZA" sz="1600" b="1" i="1" dirty="0" err="1" smtClean="0">
                <a:latin typeface="Century Gothic" pitchFamily="34" charset="0"/>
              </a:rPr>
              <a:t>oor</a:t>
            </a:r>
            <a:r>
              <a:rPr lang="en-ZA" sz="1600" b="1" i="1" dirty="0" smtClean="0">
                <a:latin typeface="Century Gothic" pitchFamily="34" charset="0"/>
              </a:rPr>
              <a:t> </a:t>
            </a:r>
            <a:r>
              <a:rPr lang="en-ZA" sz="1600" b="1" i="1" dirty="0" err="1" smtClean="0">
                <a:latin typeface="Century Gothic" pitchFamily="34" charset="0"/>
              </a:rPr>
              <a:t>waarom</a:t>
            </a:r>
            <a:r>
              <a:rPr lang="en-ZA" sz="1600" b="1" i="1" dirty="0" smtClean="0">
                <a:latin typeface="Century Gothic" pitchFamily="34" charset="0"/>
              </a:rPr>
              <a:t> </a:t>
            </a:r>
            <a:r>
              <a:rPr lang="en-ZA" sz="1600" b="1" i="1" dirty="0" err="1" smtClean="0">
                <a:latin typeface="Century Gothic" pitchFamily="34" charset="0"/>
              </a:rPr>
              <a:t>sou</a:t>
            </a:r>
            <a:r>
              <a:rPr lang="en-ZA" sz="1600" b="1" i="1" dirty="0" smtClean="0">
                <a:latin typeface="Century Gothic" pitchFamily="34" charset="0"/>
              </a:rPr>
              <a:t> ‘n </a:t>
            </a:r>
            <a:r>
              <a:rPr lang="en-ZA" sz="1600" b="1" i="1" dirty="0" err="1" smtClean="0">
                <a:latin typeface="Century Gothic" pitchFamily="34" charset="0"/>
              </a:rPr>
              <a:t>mense</a:t>
            </a:r>
            <a:r>
              <a:rPr lang="en-ZA" sz="1600" b="1" i="1" dirty="0" smtClean="0">
                <a:latin typeface="Century Gothic" pitchFamily="34" charset="0"/>
              </a:rPr>
              <a:t> </a:t>
            </a:r>
            <a:r>
              <a:rPr lang="en-ZA" sz="1600" b="1" i="1" dirty="0" err="1" smtClean="0">
                <a:latin typeface="Century Gothic" pitchFamily="34" charset="0"/>
              </a:rPr>
              <a:t>wel</a:t>
            </a:r>
            <a:r>
              <a:rPr lang="en-ZA" sz="1600" b="1" i="1" dirty="0" smtClean="0">
                <a:latin typeface="Century Gothic" pitchFamily="34" charset="0"/>
              </a:rPr>
              <a:t> </a:t>
            </a:r>
            <a:r>
              <a:rPr lang="en-ZA" sz="1600" b="1" i="1" dirty="0" err="1" smtClean="0">
                <a:latin typeface="Century Gothic" pitchFamily="34" charset="0"/>
              </a:rPr>
              <a:t>empatie</a:t>
            </a:r>
            <a:r>
              <a:rPr lang="en-ZA" sz="1600" b="1" i="1" dirty="0" smtClean="0">
                <a:latin typeface="Century Gothic" pitchFamily="34" charset="0"/>
              </a:rPr>
              <a:t> en </a:t>
            </a:r>
            <a:r>
              <a:rPr lang="en-ZA" sz="1600" b="1" i="1" dirty="0" err="1" smtClean="0">
                <a:latin typeface="Century Gothic" pitchFamily="34" charset="0"/>
              </a:rPr>
              <a:t>simpatie</a:t>
            </a:r>
            <a:r>
              <a:rPr lang="en-ZA" sz="1600" b="1" i="1" dirty="0" smtClean="0">
                <a:latin typeface="Century Gothic" pitchFamily="34" charset="0"/>
              </a:rPr>
              <a:t> met </a:t>
            </a:r>
            <a:r>
              <a:rPr lang="en-ZA" sz="1600" b="1" i="1" dirty="0" err="1" smtClean="0">
                <a:latin typeface="Century Gothic" pitchFamily="34" charset="0"/>
              </a:rPr>
              <a:t>hierdie</a:t>
            </a:r>
            <a:r>
              <a:rPr lang="en-ZA" sz="1600" b="1" i="1" dirty="0" smtClean="0">
                <a:latin typeface="Century Gothic" pitchFamily="34" charset="0"/>
              </a:rPr>
              <a:t> </a:t>
            </a:r>
            <a:r>
              <a:rPr lang="en-ZA" sz="1600" b="1" i="1" dirty="0" err="1" smtClean="0">
                <a:latin typeface="Century Gothic" pitchFamily="34" charset="0"/>
              </a:rPr>
              <a:t>pasiën</a:t>
            </a:r>
            <a:r>
              <a:rPr lang="en-ZA" sz="1600" b="1" i="1" dirty="0" err="1" smtClean="0">
                <a:latin typeface="Century Gothic" pitchFamily="34" charset="0"/>
              </a:rPr>
              <a:t>te</a:t>
            </a:r>
            <a:r>
              <a:rPr lang="en-ZA" sz="1600" b="1" i="1" dirty="0" smtClean="0">
                <a:latin typeface="Century Gothic" pitchFamily="34" charset="0"/>
              </a:rPr>
              <a:t> en </a:t>
            </a:r>
            <a:r>
              <a:rPr lang="en-ZA" sz="1600" b="1" i="1" dirty="0" err="1" smtClean="0">
                <a:latin typeface="Century Gothic" pitchFamily="34" charset="0"/>
              </a:rPr>
              <a:t>hul</a:t>
            </a:r>
            <a:r>
              <a:rPr lang="en-ZA" sz="1600" b="1" i="1" dirty="0" smtClean="0">
                <a:latin typeface="Century Gothic" pitchFamily="34" charset="0"/>
              </a:rPr>
              <a:t> </a:t>
            </a:r>
            <a:r>
              <a:rPr lang="en-ZA" sz="1600" b="1" i="1" dirty="0" err="1" smtClean="0">
                <a:latin typeface="Century Gothic" pitchFamily="34" charset="0"/>
              </a:rPr>
              <a:t>naasbestaandes</a:t>
            </a:r>
            <a:r>
              <a:rPr lang="en-ZA" sz="1600" b="1" i="1" dirty="0" smtClean="0">
                <a:latin typeface="Century Gothic" pitchFamily="34" charset="0"/>
              </a:rPr>
              <a:t> </a:t>
            </a:r>
            <a:r>
              <a:rPr lang="en-ZA" sz="1600" b="1" i="1" dirty="0" err="1" smtClean="0">
                <a:latin typeface="Century Gothic" pitchFamily="34" charset="0"/>
              </a:rPr>
              <a:t>kon</a:t>
            </a:r>
            <a:r>
              <a:rPr lang="en-ZA" sz="1600" b="1" i="1" dirty="0" smtClean="0">
                <a:latin typeface="Century Gothic" pitchFamily="34" charset="0"/>
              </a:rPr>
              <a:t> </a:t>
            </a:r>
            <a:r>
              <a:rPr lang="en-ZA" sz="1600" b="1" i="1" dirty="0" err="1" smtClean="0">
                <a:latin typeface="Century Gothic" pitchFamily="34" charset="0"/>
              </a:rPr>
              <a:t>hê</a:t>
            </a:r>
            <a:r>
              <a:rPr lang="en-ZA" sz="1600" b="1" i="1" dirty="0" smtClean="0">
                <a:latin typeface="Century Gothic" pitchFamily="34" charset="0"/>
              </a:rPr>
              <a:t>.</a:t>
            </a:r>
            <a:endParaRPr lang="en-ZA" sz="1600" b="1" i="1" dirty="0" smtClean="0">
              <a:latin typeface="Century Gothic" pitchFamily="34" charset="0"/>
            </a:endParaRPr>
          </a:p>
          <a:p>
            <a:endParaRPr lang="en-ZA" sz="2000" b="1" i="1" dirty="0" smtClean="0">
              <a:latin typeface="Century Gothic" pitchFamily="34" charset="0"/>
            </a:endParaRPr>
          </a:p>
          <a:p>
            <a:endParaRPr lang="en-ZA" sz="2000" dirty="0">
              <a:latin typeface="Century Gothic" pitchFamily="34" charset="0"/>
            </a:endParaRPr>
          </a:p>
          <a:p>
            <a:endParaRPr lang="en-ZA" sz="2000" dirty="0">
              <a:latin typeface="Century Gothic"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85751324"/>
              </p:ext>
            </p:extLst>
          </p:nvPr>
        </p:nvGraphicFramePr>
        <p:xfrm>
          <a:off x="1115616" y="2722528"/>
          <a:ext cx="6096000" cy="1889760"/>
        </p:xfrm>
        <a:graphic>
          <a:graphicData uri="http://schemas.openxmlformats.org/drawingml/2006/table">
            <a:tbl>
              <a:tblPr firstRow="1" bandRow="1">
                <a:tableStyleId>{5C22544A-7EE6-4342-B048-85BDC9FD1C3A}</a:tableStyleId>
              </a:tblPr>
              <a:tblGrid>
                <a:gridCol w="1296144"/>
                <a:gridCol w="4799856"/>
              </a:tblGrid>
              <a:tr h="370840">
                <a:tc>
                  <a:txBody>
                    <a:bodyPr/>
                    <a:lstStyle/>
                    <a:p>
                      <a:r>
                        <a:rPr lang="en-ZA" sz="1600" dirty="0" smtClean="0">
                          <a:solidFill>
                            <a:schemeClr val="tx1"/>
                          </a:solidFill>
                          <a:latin typeface="Century Gothic" panose="020B0502020202020204" pitchFamily="34" charset="0"/>
                        </a:rPr>
                        <a:t>Mei 2013</a:t>
                      </a:r>
                      <a:endParaRPr lang="en-ZA" sz="1600" dirty="0">
                        <a:solidFill>
                          <a:schemeClr val="tx1"/>
                        </a:solidFill>
                        <a:latin typeface="Century Gothic" panose="020B0502020202020204" pitchFamily="34" charset="0"/>
                      </a:endParaRPr>
                    </a:p>
                  </a:txBody>
                  <a:tcPr/>
                </a:tc>
                <a:tc>
                  <a:txBody>
                    <a:bodyPr/>
                    <a:lstStyle/>
                    <a:p>
                      <a:pPr marL="285750" indent="-285750">
                        <a:buFont typeface="Arial" panose="020B0604020202020204" pitchFamily="34" charset="0"/>
                        <a:buChar char="•"/>
                      </a:pPr>
                      <a:r>
                        <a:rPr lang="en-ZA" sz="1600" dirty="0" smtClean="0">
                          <a:solidFill>
                            <a:schemeClr val="tx1"/>
                          </a:solidFill>
                          <a:latin typeface="Century Gothic" panose="020B0502020202020204" pitchFamily="34" charset="0"/>
                        </a:rPr>
                        <a:t>1 </a:t>
                      </a:r>
                      <a:r>
                        <a:rPr lang="en-ZA" sz="1600" dirty="0" err="1" smtClean="0">
                          <a:solidFill>
                            <a:schemeClr val="tx1"/>
                          </a:solidFill>
                          <a:latin typeface="Century Gothic" panose="020B0502020202020204" pitchFamily="34" charset="0"/>
                        </a:rPr>
                        <a:t>uit</a:t>
                      </a:r>
                      <a:r>
                        <a:rPr lang="en-ZA" sz="1600" dirty="0" smtClean="0">
                          <a:solidFill>
                            <a:schemeClr val="tx1"/>
                          </a:solidFill>
                          <a:latin typeface="Century Gothic" panose="020B0502020202020204" pitchFamily="34" charset="0"/>
                        </a:rPr>
                        <a:t> </a:t>
                      </a:r>
                      <a:r>
                        <a:rPr lang="en-ZA" sz="1600" dirty="0" err="1" smtClean="0">
                          <a:solidFill>
                            <a:schemeClr val="tx1"/>
                          </a:solidFill>
                          <a:latin typeface="Century Gothic" panose="020B0502020202020204" pitchFamily="34" charset="0"/>
                        </a:rPr>
                        <a:t>elke</a:t>
                      </a:r>
                      <a:r>
                        <a:rPr lang="en-ZA" sz="1600" dirty="0" smtClean="0">
                          <a:solidFill>
                            <a:schemeClr val="tx1"/>
                          </a:solidFill>
                          <a:latin typeface="Century Gothic" panose="020B0502020202020204" pitchFamily="34" charset="0"/>
                        </a:rPr>
                        <a:t> 10 </a:t>
                      </a:r>
                      <a:r>
                        <a:rPr lang="en-ZA" sz="1600" dirty="0" err="1" smtClean="0">
                          <a:solidFill>
                            <a:schemeClr val="tx1"/>
                          </a:solidFill>
                          <a:latin typeface="Century Gothic" panose="020B0502020202020204" pitchFamily="34" charset="0"/>
                        </a:rPr>
                        <a:t>Suid</a:t>
                      </a:r>
                      <a:r>
                        <a:rPr lang="en-ZA" sz="1600" dirty="0" smtClean="0">
                          <a:solidFill>
                            <a:schemeClr val="tx1"/>
                          </a:solidFill>
                          <a:latin typeface="Century Gothic" panose="020B0502020202020204" pitchFamily="34" charset="0"/>
                        </a:rPr>
                        <a:t>-Afrikaners</a:t>
                      </a:r>
                    </a:p>
                    <a:p>
                      <a:pPr marL="285750" indent="-285750">
                        <a:buFont typeface="Arial" panose="020B0604020202020204" pitchFamily="34" charset="0"/>
                        <a:buChar char="•"/>
                      </a:pPr>
                      <a:r>
                        <a:rPr lang="en-ZA" sz="1600" dirty="0" smtClean="0">
                          <a:solidFill>
                            <a:schemeClr val="tx1"/>
                          </a:solidFill>
                          <a:latin typeface="Century Gothic" panose="020B0502020202020204" pitchFamily="34" charset="0"/>
                        </a:rPr>
                        <a:t>5, 26 </a:t>
                      </a:r>
                      <a:r>
                        <a:rPr lang="en-ZA" sz="1600" dirty="0" err="1" smtClean="0">
                          <a:solidFill>
                            <a:schemeClr val="tx1"/>
                          </a:solidFill>
                          <a:latin typeface="Century Gothic" panose="020B0502020202020204" pitchFamily="34" charset="0"/>
                        </a:rPr>
                        <a:t>miljoen</a:t>
                      </a:r>
                      <a:r>
                        <a:rPr lang="en-ZA" sz="1600" dirty="0" smtClean="0">
                          <a:solidFill>
                            <a:schemeClr val="tx1"/>
                          </a:solidFill>
                          <a:latin typeface="Century Gothic" panose="020B0502020202020204" pitchFamily="34" charset="0"/>
                        </a:rPr>
                        <a:t> </a:t>
                      </a:r>
                      <a:r>
                        <a:rPr lang="en-ZA" sz="1600" dirty="0" err="1" smtClean="0">
                          <a:solidFill>
                            <a:schemeClr val="tx1"/>
                          </a:solidFill>
                          <a:latin typeface="Century Gothic" panose="020B0502020202020204" pitchFamily="34" charset="0"/>
                        </a:rPr>
                        <a:t>Suid</a:t>
                      </a:r>
                      <a:r>
                        <a:rPr lang="en-ZA" sz="1600" dirty="0" smtClean="0">
                          <a:solidFill>
                            <a:schemeClr val="tx1"/>
                          </a:solidFill>
                          <a:latin typeface="Century Gothic" panose="020B0502020202020204" pitchFamily="34" charset="0"/>
                        </a:rPr>
                        <a:t>-Afrikaners is </a:t>
                      </a:r>
                      <a:r>
                        <a:rPr lang="en-ZA" sz="1600" dirty="0" err="1" smtClean="0">
                          <a:solidFill>
                            <a:schemeClr val="tx1"/>
                          </a:solidFill>
                          <a:latin typeface="Century Gothic" panose="020B0502020202020204" pitchFamily="34" charset="0"/>
                        </a:rPr>
                        <a:t>besmet</a:t>
                      </a:r>
                      <a:r>
                        <a:rPr lang="en-ZA" sz="1600" dirty="0" smtClean="0">
                          <a:solidFill>
                            <a:schemeClr val="tx1"/>
                          </a:solidFill>
                          <a:latin typeface="Century Gothic" panose="020B0502020202020204" pitchFamily="34" charset="0"/>
                        </a:rPr>
                        <a:t>.</a:t>
                      </a:r>
                      <a:endParaRPr lang="en-ZA" sz="1600" dirty="0">
                        <a:solidFill>
                          <a:schemeClr val="tx1"/>
                        </a:solidFill>
                        <a:latin typeface="Century Gothic" panose="020B0502020202020204" pitchFamily="34" charset="0"/>
                      </a:endParaRPr>
                    </a:p>
                  </a:txBody>
                  <a:tcPr/>
                </a:tc>
              </a:tr>
              <a:tr h="370840">
                <a:tc>
                  <a:txBody>
                    <a:bodyPr/>
                    <a:lstStyle/>
                    <a:p>
                      <a:r>
                        <a:rPr lang="en-ZA" sz="1600" b="1" dirty="0" smtClean="0">
                          <a:latin typeface="Century Gothic" panose="020B0502020202020204" pitchFamily="34" charset="0"/>
                        </a:rPr>
                        <a:t>2015</a:t>
                      </a:r>
                      <a:endParaRPr lang="en-ZA" sz="1600" b="1" dirty="0">
                        <a:latin typeface="Century Gothic" panose="020B0502020202020204" pitchFamily="34" charset="0"/>
                      </a:endParaRPr>
                    </a:p>
                  </a:txBody>
                  <a:tcPr/>
                </a:tc>
                <a:tc>
                  <a:txBody>
                    <a:bodyPr/>
                    <a:lstStyle/>
                    <a:p>
                      <a:pPr marL="285750" indent="-285750">
                        <a:buFont typeface="Arial" panose="020B0604020202020204" pitchFamily="34" charset="0"/>
                        <a:buChar char="•"/>
                      </a:pPr>
                      <a:r>
                        <a:rPr lang="en-ZA" sz="1600" b="1" dirty="0" smtClean="0">
                          <a:latin typeface="Century Gothic" panose="020B0502020202020204" pitchFamily="34" charset="0"/>
                        </a:rPr>
                        <a:t>7 </a:t>
                      </a:r>
                      <a:r>
                        <a:rPr lang="en-ZA" sz="1600" b="1" dirty="0" err="1" smtClean="0">
                          <a:latin typeface="Century Gothic" panose="020B0502020202020204" pitchFamily="34" charset="0"/>
                        </a:rPr>
                        <a:t>miljoen</a:t>
                      </a:r>
                      <a:r>
                        <a:rPr lang="en-ZA" sz="1600" b="1" dirty="0" smtClean="0">
                          <a:latin typeface="Century Gothic" panose="020B0502020202020204" pitchFamily="34" charset="0"/>
                        </a:rPr>
                        <a:t> </a:t>
                      </a:r>
                      <a:r>
                        <a:rPr lang="en-ZA" sz="1600" b="1" dirty="0" err="1" smtClean="0">
                          <a:latin typeface="Century Gothic" panose="020B0502020202020204" pitchFamily="34" charset="0"/>
                        </a:rPr>
                        <a:t>Suid</a:t>
                      </a:r>
                      <a:r>
                        <a:rPr lang="en-ZA" sz="1600" b="1" dirty="0" smtClean="0">
                          <a:latin typeface="Century Gothic" panose="020B0502020202020204" pitchFamily="34" charset="0"/>
                        </a:rPr>
                        <a:t>-Afrikaners is</a:t>
                      </a:r>
                      <a:r>
                        <a:rPr lang="en-ZA" sz="1600" b="1" baseline="0" dirty="0" smtClean="0">
                          <a:latin typeface="Century Gothic" panose="020B0502020202020204" pitchFamily="34" charset="0"/>
                        </a:rPr>
                        <a:t> </a:t>
                      </a:r>
                      <a:r>
                        <a:rPr lang="en-ZA" sz="1600" b="1" baseline="0" dirty="0" err="1" smtClean="0">
                          <a:latin typeface="Century Gothic" panose="020B0502020202020204" pitchFamily="34" charset="0"/>
                        </a:rPr>
                        <a:t>besmet</a:t>
                      </a:r>
                      <a:r>
                        <a:rPr lang="en-ZA" sz="1600" b="1" baseline="0" dirty="0" smtClean="0">
                          <a:latin typeface="Century Gothic" panose="020B0502020202020204" pitchFamily="34" charset="0"/>
                        </a:rPr>
                        <a:t>.</a:t>
                      </a:r>
                    </a:p>
                    <a:p>
                      <a:pPr marL="285750" indent="-285750">
                        <a:buFont typeface="Arial" panose="020B0604020202020204" pitchFamily="34" charset="0"/>
                        <a:buChar char="•"/>
                      </a:pPr>
                      <a:r>
                        <a:rPr lang="en-ZA" sz="1600" b="1" baseline="0" dirty="0" err="1" smtClean="0">
                          <a:latin typeface="Century Gothic" panose="020B0502020202020204" pitchFamily="34" charset="0"/>
                        </a:rPr>
                        <a:t>Grootste</a:t>
                      </a:r>
                      <a:r>
                        <a:rPr lang="en-ZA" sz="1600" b="1" baseline="0" dirty="0" smtClean="0">
                          <a:latin typeface="Century Gothic" panose="020B0502020202020204" pitchFamily="34" charset="0"/>
                        </a:rPr>
                        <a:t> </a:t>
                      </a:r>
                      <a:r>
                        <a:rPr lang="en-ZA" sz="1600" b="1" baseline="0" dirty="0" err="1" smtClean="0">
                          <a:latin typeface="Century Gothic" panose="020B0502020202020204" pitchFamily="34" charset="0"/>
                        </a:rPr>
                        <a:t>Antiretrovirale</a:t>
                      </a:r>
                      <a:r>
                        <a:rPr lang="en-ZA" sz="1600" b="1" baseline="0" dirty="0" smtClean="0">
                          <a:latin typeface="Century Gothic" panose="020B0502020202020204" pitchFamily="34" charset="0"/>
                        </a:rPr>
                        <a:t> </a:t>
                      </a:r>
                      <a:r>
                        <a:rPr lang="en-ZA" sz="1600" b="1" baseline="0" dirty="0" err="1" smtClean="0">
                          <a:latin typeface="Century Gothic" panose="020B0502020202020204" pitchFamily="34" charset="0"/>
                        </a:rPr>
                        <a:t>behandeling</a:t>
                      </a:r>
                      <a:r>
                        <a:rPr lang="en-ZA" sz="1600" b="1" baseline="0" dirty="0" smtClean="0">
                          <a:latin typeface="Century Gothic" panose="020B0502020202020204" pitchFamily="34" charset="0"/>
                        </a:rPr>
                        <a:t> </a:t>
                      </a:r>
                      <a:r>
                        <a:rPr lang="en-ZA" sz="1600" b="1" baseline="0" dirty="0" err="1" smtClean="0">
                          <a:latin typeface="Century Gothic" panose="020B0502020202020204" pitchFamily="34" charset="0"/>
                        </a:rPr>
                        <a:t>ter</a:t>
                      </a:r>
                      <a:r>
                        <a:rPr lang="en-ZA" sz="1600" b="1" baseline="0" dirty="0" smtClean="0">
                          <a:latin typeface="Century Gothic" panose="020B0502020202020204" pitchFamily="34" charset="0"/>
                        </a:rPr>
                        <a:t> </a:t>
                      </a:r>
                      <a:r>
                        <a:rPr lang="en-ZA" sz="1600" b="1" baseline="0" dirty="0" err="1" smtClean="0">
                          <a:latin typeface="Century Gothic" panose="020B0502020202020204" pitchFamily="34" charset="0"/>
                        </a:rPr>
                        <a:t>wêreld</a:t>
                      </a:r>
                      <a:r>
                        <a:rPr lang="en-ZA" sz="1600" b="1" baseline="0" dirty="0" smtClean="0">
                          <a:latin typeface="Century Gothic" panose="020B0502020202020204" pitchFamily="34" charset="0"/>
                        </a:rPr>
                        <a:t>.</a:t>
                      </a:r>
                    </a:p>
                    <a:p>
                      <a:pPr marL="285750" indent="-285750">
                        <a:buFont typeface="Arial" panose="020B0604020202020204" pitchFamily="34" charset="0"/>
                        <a:buChar char="•"/>
                      </a:pPr>
                      <a:r>
                        <a:rPr lang="en-ZA" sz="1600" b="1" baseline="0" dirty="0" smtClean="0">
                          <a:latin typeface="Century Gothic" panose="020B0502020202020204" pitchFamily="34" charset="0"/>
                        </a:rPr>
                        <a:t>2,3 </a:t>
                      </a:r>
                      <a:r>
                        <a:rPr lang="en-ZA" sz="1600" b="1" baseline="0" dirty="0" err="1" smtClean="0">
                          <a:latin typeface="Century Gothic" panose="020B0502020202020204" pitchFamily="34" charset="0"/>
                        </a:rPr>
                        <a:t>miljoen</a:t>
                      </a:r>
                      <a:r>
                        <a:rPr lang="en-ZA" sz="1600" b="1" baseline="0" dirty="0" smtClean="0">
                          <a:latin typeface="Century Gothic" panose="020B0502020202020204" pitchFamily="34" charset="0"/>
                        </a:rPr>
                        <a:t> </a:t>
                      </a:r>
                      <a:r>
                        <a:rPr lang="en-ZA" sz="1600" b="1" baseline="0" dirty="0" err="1" smtClean="0">
                          <a:latin typeface="Century Gothic" panose="020B0502020202020204" pitchFamily="34" charset="0"/>
                        </a:rPr>
                        <a:t>kinders</a:t>
                      </a:r>
                      <a:r>
                        <a:rPr lang="en-ZA" sz="1600" b="1" baseline="0" dirty="0" smtClean="0">
                          <a:latin typeface="Century Gothic" panose="020B0502020202020204" pitchFamily="34" charset="0"/>
                        </a:rPr>
                        <a:t> is </a:t>
                      </a:r>
                      <a:r>
                        <a:rPr lang="en-ZA" sz="1600" b="1" baseline="0" dirty="0" err="1" smtClean="0">
                          <a:latin typeface="Century Gothic" panose="020B0502020202020204" pitchFamily="34" charset="0"/>
                        </a:rPr>
                        <a:t>weegelaat</a:t>
                      </a:r>
                      <a:r>
                        <a:rPr lang="en-ZA" sz="1600" b="1" baseline="0" dirty="0" smtClean="0">
                          <a:latin typeface="Century Gothic" panose="020B0502020202020204" pitchFamily="34" charset="0"/>
                        </a:rPr>
                        <a:t> </a:t>
                      </a:r>
                      <a:r>
                        <a:rPr lang="en-ZA" sz="1600" b="1" baseline="0" dirty="0" err="1" smtClean="0">
                          <a:latin typeface="Century Gothic" panose="020B0502020202020204" pitchFamily="34" charset="0"/>
                        </a:rPr>
                        <a:t>a.g.v</a:t>
                      </a:r>
                      <a:r>
                        <a:rPr lang="en-ZA" sz="1600" b="1" baseline="0" dirty="0" smtClean="0">
                          <a:latin typeface="Century Gothic" panose="020B0502020202020204" pitchFamily="34" charset="0"/>
                        </a:rPr>
                        <a:t>. </a:t>
                      </a:r>
                      <a:r>
                        <a:rPr lang="en-ZA" sz="1600" b="1" baseline="0" dirty="0" err="1" smtClean="0">
                          <a:latin typeface="Century Gothic" panose="020B0502020202020204" pitchFamily="34" charset="0"/>
                        </a:rPr>
                        <a:t>hier</a:t>
                      </a:r>
                      <a:r>
                        <a:rPr lang="en-ZA" sz="1600" b="1" baseline="0" dirty="0" smtClean="0">
                          <a:latin typeface="Century Gothic" panose="020B0502020202020204" pitchFamily="34" charset="0"/>
                        </a:rPr>
                        <a:t>- die </a:t>
                      </a:r>
                      <a:r>
                        <a:rPr lang="en-ZA" sz="1600" b="1" baseline="0" dirty="0" err="1" smtClean="0">
                          <a:latin typeface="Century Gothic" panose="020B0502020202020204" pitchFamily="34" charset="0"/>
                        </a:rPr>
                        <a:t>siekte</a:t>
                      </a:r>
                      <a:endParaRPr lang="en-ZA" sz="1600" b="1"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335504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6000" tmFilter="0, 0; .2, .5; .8, .5; 1, 0"/>
                                        <p:tgtEl>
                                          <p:spTgt spid="2"/>
                                        </p:tgtEl>
                                      </p:cBhvr>
                                    </p:animEffect>
                                    <p:animScale>
                                      <p:cBhvr>
                                        <p:cTn id="7" dur="3000" autoRev="1" fill="hold"/>
                                        <p:tgtEl>
                                          <p:spTgt spid="2"/>
                                        </p:tgtEl>
                                      </p:cBhvr>
                                      <p:by x="105000" y="105000"/>
                                    </p:animScale>
                                  </p:childTnLst>
                                </p:cTn>
                              </p:par>
                            </p:childTnLst>
                          </p:cTn>
                        </p:par>
                        <p:par>
                          <p:cTn id="8" fill="hold">
                            <p:stCondLst>
                              <p:cond delay="6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6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23528" y="1404059"/>
            <a:ext cx="5544616" cy="4401205"/>
          </a:xfrm>
          <a:prstGeom prst="rect">
            <a:avLst/>
          </a:prstGeom>
          <a:noFill/>
        </p:spPr>
        <p:txBody>
          <a:bodyPr wrap="square" rtlCol="0">
            <a:spAutoFit/>
          </a:bodyPr>
          <a:lstStyle/>
          <a:p>
            <a:pPr marL="342900" indent="-342900">
              <a:buFont typeface="Arial" pitchFamily="34" charset="0"/>
              <a:buChar char="•"/>
            </a:pPr>
            <a:r>
              <a:rPr lang="af-ZA" sz="2000" dirty="0" smtClean="0">
                <a:latin typeface="Century Gothic" pitchFamily="34" charset="0"/>
              </a:rPr>
              <a:t>"Ek </a:t>
            </a:r>
            <a:r>
              <a:rPr lang="af-ZA" sz="2000" dirty="0">
                <a:latin typeface="Century Gothic" pitchFamily="34" charset="0"/>
              </a:rPr>
              <a:t>geniet dit meer om oor versoening te skryf as oor politieke kwessies</a:t>
            </a:r>
            <a:r>
              <a:rPr lang="af-ZA" sz="2000" dirty="0" smtClean="0">
                <a:latin typeface="Century Gothic" pitchFamily="34" charset="0"/>
              </a:rPr>
              <a:t>.”</a:t>
            </a:r>
          </a:p>
          <a:p>
            <a:pPr marL="342900" indent="-342900">
              <a:buFont typeface="Arial" pitchFamily="34" charset="0"/>
              <a:buChar char="•"/>
            </a:pPr>
            <a:endParaRPr lang="af-ZA" sz="2000" dirty="0">
              <a:latin typeface="Century Gothic" pitchFamily="34" charset="0"/>
            </a:endParaRPr>
          </a:p>
          <a:p>
            <a:pPr marL="342900" indent="-342900">
              <a:buFont typeface="Arial" pitchFamily="34" charset="0"/>
              <a:buChar char="•"/>
            </a:pPr>
            <a:r>
              <a:rPr lang="nl-NL" sz="2000" dirty="0">
                <a:latin typeface="Century Gothic" pitchFamily="34" charset="0"/>
              </a:rPr>
              <a:t>Een van my gedigte, “Die selfdeverhaal”, lees soos volg: “In elke land; en in elke taal; leef ons oor en oor dieselfde verhaal.” En dit is vir my waaroor dit gaan. Vir my is mense basies dieselfde. Mense is meer dieselfde as wat hulle verskil. In die eerste plek is ons ménse voordat ons bruin, swart of wit is. Dit is reeds dit wat ek met my skryfwerk wil bereik. En dit is waarom versoening ook vir my belangrik is. </a:t>
            </a:r>
            <a:r>
              <a:rPr lang="af-ZA" sz="2000" dirty="0" smtClean="0">
                <a:latin typeface="Century Gothic" pitchFamily="34" charset="0"/>
              </a:rPr>
              <a:t> </a:t>
            </a:r>
            <a:endParaRPr lang="en-ZA" sz="2000" dirty="0">
              <a:latin typeface="Century Gothic" pitchFamily="34" charset="0"/>
            </a:endParaRPr>
          </a:p>
        </p:txBody>
      </p:sp>
      <p:sp>
        <p:nvSpPr>
          <p:cNvPr id="2" name="Title 1"/>
          <p:cNvSpPr>
            <a:spLocks noGrp="1"/>
          </p:cNvSpPr>
          <p:nvPr>
            <p:ph type="title"/>
          </p:nvPr>
        </p:nvSpPr>
        <p:spPr>
          <a:xfrm>
            <a:off x="395536" y="-27384"/>
            <a:ext cx="8229600" cy="1143000"/>
          </a:xfrm>
        </p:spPr>
        <p:txBody>
          <a:bodyPr>
            <a:normAutofit/>
          </a:bodyPr>
          <a:lstStyle/>
          <a:p>
            <a:r>
              <a:rPr lang="en-US" sz="4000" dirty="0" smtClean="0">
                <a:effectLst>
                  <a:outerShdw blurRad="38100" dist="38100" dir="2700000" algn="tl">
                    <a:srgbClr val="000000">
                      <a:alpha val="43137"/>
                    </a:srgbClr>
                  </a:outerShdw>
                </a:effectLst>
                <a:latin typeface="Century Gothic" pitchFamily="34" charset="0"/>
              </a:rPr>
              <a:t>Vincent Oliphant</a:t>
            </a:r>
            <a:endParaRPr lang="en-ZA" sz="4000" dirty="0">
              <a:effectLst>
                <a:outerShdw blurRad="38100" dist="38100" dir="2700000" algn="tl">
                  <a:srgbClr val="000000">
                    <a:alpha val="43137"/>
                  </a:srgbClr>
                </a:outerShdw>
              </a:effectLst>
              <a:latin typeface="Century Gothic" pitchFamily="34" charset="0"/>
            </a:endParaRPr>
          </a:p>
        </p:txBody>
      </p:sp>
      <p:sp>
        <p:nvSpPr>
          <p:cNvPr id="4" name="TextBox 3"/>
          <p:cNvSpPr txBox="1"/>
          <p:nvPr/>
        </p:nvSpPr>
        <p:spPr>
          <a:xfrm>
            <a:off x="0" y="6488668"/>
            <a:ext cx="3707904" cy="369332"/>
          </a:xfrm>
          <a:prstGeom prst="rect">
            <a:avLst/>
          </a:prstGeom>
          <a:noFill/>
        </p:spPr>
        <p:txBody>
          <a:bodyPr wrap="square" rtlCol="0">
            <a:spAutoFit/>
          </a:bodyPr>
          <a:lstStyle/>
          <a:p>
            <a:r>
              <a:rPr lang="en-US" dirty="0" smtClean="0">
                <a:latin typeface="Century Gothic" pitchFamily="34" charset="0"/>
              </a:rPr>
              <a:t>© </a:t>
            </a:r>
            <a:r>
              <a:rPr lang="en-US" dirty="0" err="1" smtClean="0">
                <a:latin typeface="Century Gothic" pitchFamily="34" charset="0"/>
              </a:rPr>
              <a:t>Vlymskerp</a:t>
            </a:r>
            <a:r>
              <a:rPr lang="en-US" dirty="0" smtClean="0">
                <a:latin typeface="Century Gothic" pitchFamily="34" charset="0"/>
              </a:rPr>
              <a:t> 2017</a:t>
            </a:r>
            <a:endParaRPr lang="en-ZA" dirty="0">
              <a:latin typeface="Century Gothic" pitchFamily="34" charset="0"/>
            </a:endParaRPr>
          </a:p>
        </p:txBody>
      </p:sp>
      <p:pic>
        <p:nvPicPr>
          <p:cNvPr id="1028" name="Picture 4" descr="Image result for vincent oliphant">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707">
                        <a14:foregroundMark x1="63867" y1="61068" x2="90820" y2="78255"/>
                        <a14:foregroundMark x1="64160" y1="59635" x2="69336" y2="64583"/>
                        <a14:backgroundMark x1="69629" y1="39323" x2="66406" y2="51042"/>
                        <a14:backgroundMark x1="72168" y1="62891" x2="72168" y2="62891"/>
                        <a14:backgroundMark x1="68262" y1="60547" x2="68262" y2="60547"/>
                        <a14:backgroundMark x1="66895" y1="60938" x2="88281" y2="75391"/>
                        <a14:backgroundMark x1="69824" y1="64063" x2="84668" y2="73698"/>
                      </a14:backgroundRemoval>
                    </a14:imgEffect>
                  </a14:imgLayer>
                </a14:imgProps>
              </a:ext>
              <a:ext uri="{28A0092B-C50C-407E-A947-70E740481C1C}">
                <a14:useLocalDpi xmlns:a14="http://schemas.microsoft.com/office/drawing/2010/main" val="0"/>
              </a:ext>
            </a:extLst>
          </a:blip>
          <a:srcRect/>
          <a:stretch>
            <a:fillRect/>
          </a:stretch>
        </p:blipFill>
        <p:spPr bwMode="auto">
          <a:xfrm>
            <a:off x="4139952" y="2060848"/>
            <a:ext cx="6421821" cy="481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268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31640" y="2636912"/>
            <a:ext cx="3816424" cy="369332"/>
          </a:xfrm>
          <a:prstGeom prst="rect">
            <a:avLst/>
          </a:prstGeom>
          <a:noFill/>
        </p:spPr>
        <p:txBody>
          <a:bodyPr wrap="square" rtlCol="0">
            <a:spAutoFit/>
          </a:bodyPr>
          <a:lstStyle/>
          <a:p>
            <a:endParaRPr lang="en-ZA" dirty="0"/>
          </a:p>
        </p:txBody>
      </p:sp>
      <p:sp>
        <p:nvSpPr>
          <p:cNvPr id="6" name="TextBox 5"/>
          <p:cNvSpPr txBox="1"/>
          <p:nvPr/>
        </p:nvSpPr>
        <p:spPr>
          <a:xfrm>
            <a:off x="519372" y="719947"/>
            <a:ext cx="7560840" cy="2308324"/>
          </a:xfrm>
          <a:prstGeom prst="rect">
            <a:avLst/>
          </a:prstGeom>
          <a:noFill/>
        </p:spPr>
        <p:txBody>
          <a:bodyPr wrap="square" rtlCol="0">
            <a:spAutoFit/>
          </a:bodyPr>
          <a:lstStyle/>
          <a:p>
            <a:pPr>
              <a:lnSpc>
                <a:spcPct val="150000"/>
              </a:lnSpc>
            </a:pPr>
            <a:r>
              <a:rPr lang="af-ZA" sz="2400" dirty="0">
                <a:latin typeface="Century Gothic" pitchFamily="34" charset="0"/>
              </a:rPr>
              <a:t>die takelwerk word </a:t>
            </a:r>
            <a:r>
              <a:rPr lang="af-ZA" sz="2400" b="1" dirty="0">
                <a:solidFill>
                  <a:srgbClr val="FF0000"/>
                </a:solidFill>
                <a:latin typeface="Century Gothic" pitchFamily="34" charset="0"/>
              </a:rPr>
              <a:t>afgetakel</a:t>
            </a:r>
            <a:endParaRPr lang="en-ZA" sz="2400" b="1" dirty="0">
              <a:solidFill>
                <a:srgbClr val="FF0000"/>
              </a:solidFill>
              <a:latin typeface="Century Gothic" pitchFamily="34" charset="0"/>
            </a:endParaRPr>
          </a:p>
          <a:p>
            <a:pPr>
              <a:lnSpc>
                <a:spcPct val="150000"/>
              </a:lnSpc>
            </a:pPr>
            <a:r>
              <a:rPr lang="af-ZA" sz="2400" dirty="0">
                <a:latin typeface="Century Gothic" pitchFamily="34" charset="0"/>
              </a:rPr>
              <a:t>stadig sien sy geliefdes h</a:t>
            </a:r>
            <a:r>
              <a:rPr lang="af-ZA" sz="2400" b="1" dirty="0">
                <a:solidFill>
                  <a:srgbClr val="FF0000"/>
                </a:solidFill>
                <a:latin typeface="Century Gothic" pitchFamily="34" charset="0"/>
              </a:rPr>
              <a:t>o</a:t>
            </a:r>
            <a:r>
              <a:rPr lang="af-ZA" sz="2400" dirty="0">
                <a:latin typeface="Century Gothic" pitchFamily="34" charset="0"/>
              </a:rPr>
              <a:t>m inpl</a:t>
            </a:r>
            <a:r>
              <a:rPr lang="af-ZA" sz="2400" b="1" dirty="0">
                <a:solidFill>
                  <a:srgbClr val="FF0000"/>
                </a:solidFill>
                <a:latin typeface="Century Gothic" pitchFamily="34" charset="0"/>
              </a:rPr>
              <a:t>o</a:t>
            </a:r>
            <a:r>
              <a:rPr lang="af-ZA" sz="2400" dirty="0">
                <a:latin typeface="Century Gothic" pitchFamily="34" charset="0"/>
              </a:rPr>
              <a:t>f</a:t>
            </a:r>
            <a:endParaRPr lang="en-ZA" sz="2400" dirty="0">
              <a:latin typeface="Century Gothic" pitchFamily="34" charset="0"/>
            </a:endParaRPr>
          </a:p>
          <a:p>
            <a:pPr>
              <a:lnSpc>
                <a:spcPct val="150000"/>
              </a:lnSpc>
            </a:pPr>
            <a:r>
              <a:rPr lang="af-ZA" sz="2400" dirty="0">
                <a:latin typeface="Century Gothic" pitchFamily="34" charset="0"/>
              </a:rPr>
              <a:t>die bekende </a:t>
            </a:r>
            <a:r>
              <a:rPr lang="af-ZA" sz="2400" b="1" dirty="0">
                <a:solidFill>
                  <a:srgbClr val="FF0000"/>
                </a:solidFill>
                <a:latin typeface="Century Gothic" pitchFamily="34" charset="0"/>
              </a:rPr>
              <a:t>vlees</a:t>
            </a:r>
            <a:r>
              <a:rPr lang="af-ZA" sz="2400" dirty="0">
                <a:latin typeface="Century Gothic" pitchFamily="34" charset="0"/>
              </a:rPr>
              <a:t> na binne stort</a:t>
            </a:r>
            <a:endParaRPr lang="en-ZA" sz="2400" dirty="0">
              <a:latin typeface="Century Gothic" pitchFamily="34" charset="0"/>
            </a:endParaRPr>
          </a:p>
          <a:p>
            <a:pPr>
              <a:lnSpc>
                <a:spcPct val="150000"/>
              </a:lnSpc>
            </a:pPr>
            <a:r>
              <a:rPr lang="af-ZA" sz="2400" dirty="0">
                <a:latin typeface="Century Gothic" pitchFamily="34" charset="0"/>
              </a:rPr>
              <a:t>hulle sien hom steeds </a:t>
            </a:r>
            <a:r>
              <a:rPr lang="af-ZA" sz="2400" b="1" dirty="0">
                <a:solidFill>
                  <a:schemeClr val="accent5">
                    <a:lumMod val="50000"/>
                  </a:schemeClr>
                </a:solidFill>
                <a:latin typeface="Century Gothic" pitchFamily="34" charset="0"/>
              </a:rPr>
              <a:t>stof word</a:t>
            </a:r>
            <a:endParaRPr lang="en-ZA" sz="2400" b="1" dirty="0">
              <a:solidFill>
                <a:schemeClr val="accent5">
                  <a:lumMod val="50000"/>
                </a:schemeClr>
              </a:solidFill>
              <a:latin typeface="Century Gothic" pitchFamily="34" charset="0"/>
            </a:endParaRPr>
          </a:p>
        </p:txBody>
      </p:sp>
      <p:sp>
        <p:nvSpPr>
          <p:cNvPr id="7" name="TextBox 6"/>
          <p:cNvSpPr txBox="1"/>
          <p:nvPr/>
        </p:nvSpPr>
        <p:spPr>
          <a:xfrm>
            <a:off x="467544" y="5283785"/>
            <a:ext cx="8337031" cy="738664"/>
          </a:xfrm>
          <a:prstGeom prst="rect">
            <a:avLst/>
          </a:prstGeom>
          <a:solidFill>
            <a:schemeClr val="accent2">
              <a:lumMod val="60000"/>
              <a:lumOff val="40000"/>
            </a:schemeClr>
          </a:solidFill>
          <a:ln w="57150">
            <a:solidFill>
              <a:schemeClr val="accent2"/>
            </a:solidFill>
            <a:prstDash val="sysDash"/>
          </a:ln>
        </p:spPr>
        <p:txBody>
          <a:bodyPr wrap="square" rtlCol="0">
            <a:spAutoFit/>
          </a:bodyPr>
          <a:lstStyle/>
          <a:p>
            <a:r>
              <a:rPr lang="af-ZA" sz="1400" b="1" dirty="0" smtClean="0">
                <a:latin typeface="Century Gothic" pitchFamily="34" charset="0"/>
              </a:rPr>
              <a:t>vlees</a:t>
            </a:r>
            <a:r>
              <a:rPr lang="af-ZA" sz="1400" dirty="0">
                <a:latin typeface="Century Gothic" pitchFamily="34" charset="0"/>
              </a:rPr>
              <a:t>: </a:t>
            </a:r>
            <a:r>
              <a:rPr lang="af-ZA" sz="1400" dirty="0" smtClean="0">
                <a:latin typeface="Century Gothic" pitchFamily="34" charset="0"/>
              </a:rPr>
              <a:t> *’n </a:t>
            </a:r>
            <a:r>
              <a:rPr lang="af-ZA" sz="1400" dirty="0">
                <a:latin typeface="Century Gothic" pitchFamily="34" charset="0"/>
              </a:rPr>
              <a:t>deftige woord vir vleis, ’n sinoniem vir die liggaam. </a:t>
            </a:r>
            <a:r>
              <a:rPr lang="af-ZA" sz="1400" dirty="0" smtClean="0">
                <a:latin typeface="Century Gothic" pitchFamily="34" charset="0"/>
              </a:rPr>
              <a:t>Pas by hartseer en gewyde stemming van die gedig.</a:t>
            </a:r>
          </a:p>
          <a:p>
            <a:r>
              <a:rPr lang="af-ZA" sz="1400" dirty="0" smtClean="0">
                <a:latin typeface="Century Gothic" pitchFamily="34" charset="0"/>
              </a:rPr>
              <a:t>             *Rym met </a:t>
            </a:r>
            <a:r>
              <a:rPr lang="af-ZA" sz="1400" b="1" i="1" dirty="0" smtClean="0">
                <a:latin typeface="Century Gothic" pitchFamily="34" charset="0"/>
              </a:rPr>
              <a:t>steeds</a:t>
            </a:r>
            <a:endParaRPr lang="en-ZA" sz="1400" b="1" i="1" dirty="0">
              <a:latin typeface="Century Gothic" pitchFamily="34" charset="0"/>
            </a:endParaRPr>
          </a:p>
        </p:txBody>
      </p:sp>
      <p:sp>
        <p:nvSpPr>
          <p:cNvPr id="11" name="TextBox 10"/>
          <p:cNvSpPr txBox="1"/>
          <p:nvPr/>
        </p:nvSpPr>
        <p:spPr>
          <a:xfrm>
            <a:off x="10013" y="-16017"/>
            <a:ext cx="3312368" cy="954107"/>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400" b="1" i="1" dirty="0" smtClean="0">
                <a:latin typeface="Century Gothic" pitchFamily="34" charset="0"/>
              </a:rPr>
              <a:t>Stel katrolle;hystoestel om swaar voorwerpe op te hys. Dus dit wat ons liggaam regop hou- spiere &amp; beendere</a:t>
            </a:r>
            <a:endParaRPr lang="en-ZA" sz="1400" i="1" dirty="0">
              <a:latin typeface="Century Gothic" pitchFamily="34" charset="0"/>
            </a:endParaRPr>
          </a:p>
        </p:txBody>
      </p:sp>
      <p:sp>
        <p:nvSpPr>
          <p:cNvPr id="14" name="TextBox 13"/>
          <p:cNvSpPr txBox="1"/>
          <p:nvPr/>
        </p:nvSpPr>
        <p:spPr>
          <a:xfrm>
            <a:off x="2067617" y="2934236"/>
            <a:ext cx="3080447" cy="738664"/>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400" b="1" i="1" dirty="0" smtClean="0">
                <a:latin typeface="Century Gothic" pitchFamily="34" charset="0"/>
              </a:rPr>
              <a:t>Verwysing na Genesis 3:19 in die Bybel: “Stof is jy en jy sal weer stof word.”</a:t>
            </a:r>
            <a:endParaRPr lang="en-ZA" sz="1400" i="1" dirty="0">
              <a:latin typeface="Century Gothic" pitchFamily="34" charset="0"/>
            </a:endParaRPr>
          </a:p>
        </p:txBody>
      </p:sp>
      <p:sp>
        <p:nvSpPr>
          <p:cNvPr id="15" name="TextBox 14"/>
          <p:cNvSpPr txBox="1"/>
          <p:nvPr/>
        </p:nvSpPr>
        <p:spPr>
          <a:xfrm>
            <a:off x="5723910" y="4418528"/>
            <a:ext cx="3080447" cy="738664"/>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400" b="1" i="1" dirty="0" smtClean="0">
                <a:latin typeface="Century Gothic" pitchFamily="34" charset="0"/>
              </a:rPr>
              <a:t>Sy gesondheid het skielik vreeslik agteruitgegaan. Sy liggaam is besig om in te gee.</a:t>
            </a:r>
            <a:endParaRPr lang="en-ZA" sz="1400" b="1" i="1" dirty="0">
              <a:latin typeface="Century Gothic" pitchFamily="34" charset="0"/>
            </a:endParaRPr>
          </a:p>
        </p:txBody>
      </p:sp>
      <p:sp>
        <p:nvSpPr>
          <p:cNvPr id="16" name="TextBox 15"/>
          <p:cNvSpPr txBox="1"/>
          <p:nvPr/>
        </p:nvSpPr>
        <p:spPr>
          <a:xfrm>
            <a:off x="2099680" y="4049196"/>
            <a:ext cx="2522130" cy="738664"/>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400" b="1" i="1" dirty="0">
                <a:latin typeface="Century Gothic" pitchFamily="34" charset="0"/>
              </a:rPr>
              <a:t>Hulle </a:t>
            </a:r>
            <a:r>
              <a:rPr lang="af-ZA" sz="1400" b="1" i="1" dirty="0" smtClean="0">
                <a:latin typeface="Century Gothic" pitchFamily="34" charset="0"/>
              </a:rPr>
              <a:t>sien </a:t>
            </a:r>
            <a:r>
              <a:rPr lang="af-ZA" sz="1400" b="1" i="1" dirty="0">
                <a:latin typeface="Century Gothic" pitchFamily="34" charset="0"/>
              </a:rPr>
              <a:t>hoe hy al verder agteruitgaan en nader beweeg aan die </a:t>
            </a:r>
            <a:r>
              <a:rPr lang="af-ZA" sz="1400" b="1" i="1" dirty="0" smtClean="0">
                <a:latin typeface="Century Gothic" pitchFamily="34" charset="0"/>
              </a:rPr>
              <a:t>dood. </a:t>
            </a:r>
          </a:p>
        </p:txBody>
      </p:sp>
      <p:pic>
        <p:nvPicPr>
          <p:cNvPr id="1026" name="Picture 2" descr="Image result for implod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0924" y="2852936"/>
            <a:ext cx="2071556" cy="15545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4716016" y="1340768"/>
            <a:ext cx="1152128" cy="533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p:cNvSpPr/>
          <p:nvPr/>
        </p:nvSpPr>
        <p:spPr>
          <a:xfrm>
            <a:off x="1043609" y="846004"/>
            <a:ext cx="1656184" cy="4613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8005" y="1120175"/>
            <a:ext cx="1972367" cy="1410033"/>
          </a:xfrm>
          <a:prstGeom prst="rect">
            <a:avLst/>
          </a:prstGeom>
          <a:ln>
            <a:noFill/>
          </a:ln>
          <a:effectLst>
            <a:softEdge rad="112500"/>
          </a:effectLst>
        </p:spPr>
      </p:pic>
      <p:pic>
        <p:nvPicPr>
          <p:cNvPr id="8" name="Picture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30339" y="-52243"/>
            <a:ext cx="1962661" cy="1572217"/>
          </a:xfrm>
          <a:prstGeom prst="rect">
            <a:avLst/>
          </a:prstGeom>
          <a:ln>
            <a:noFill/>
          </a:ln>
          <a:effectLst>
            <a:softEdge rad="112500"/>
          </a:effectLst>
        </p:spPr>
      </p:pic>
      <p:cxnSp>
        <p:nvCxnSpPr>
          <p:cNvPr id="17" name="Straight Connector 16"/>
          <p:cNvCxnSpPr/>
          <p:nvPr/>
        </p:nvCxnSpPr>
        <p:spPr>
          <a:xfrm>
            <a:off x="5638939" y="1828108"/>
            <a:ext cx="1309325" cy="1960932"/>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8939" y="1828108"/>
            <a:ext cx="805269" cy="259042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871701" y="1118403"/>
            <a:ext cx="5392432" cy="219449"/>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80103" y="30374"/>
            <a:ext cx="3312368" cy="738664"/>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400" b="1" i="1" dirty="0">
                <a:latin typeface="Century Gothic" pitchFamily="34" charset="0"/>
              </a:rPr>
              <a:t>Die persoon/pasiënt word gesien as ’n seilskip wat “afgetakel” word. Hy </a:t>
            </a:r>
            <a:r>
              <a:rPr lang="af-ZA" sz="1400" b="1" i="1" dirty="0" smtClean="0">
                <a:latin typeface="Century Gothic" pitchFamily="34" charset="0"/>
              </a:rPr>
              <a:t>word al hoe sieker</a:t>
            </a:r>
            <a:r>
              <a:rPr lang="af-ZA" sz="1400" b="1" i="1" dirty="0" smtClean="0">
                <a:latin typeface="Century Gothic" pitchFamily="34" charset="0"/>
              </a:rPr>
              <a:t>.(figuurlik)</a:t>
            </a:r>
            <a:endParaRPr lang="en-ZA" sz="1400" i="1" dirty="0">
              <a:latin typeface="Century Gothic" pitchFamily="34" charset="0"/>
            </a:endParaRPr>
          </a:p>
        </p:txBody>
      </p:sp>
      <p:sp>
        <p:nvSpPr>
          <p:cNvPr id="27" name="TextBox 26"/>
          <p:cNvSpPr txBox="1"/>
          <p:nvPr/>
        </p:nvSpPr>
        <p:spPr>
          <a:xfrm>
            <a:off x="6256743" y="2481862"/>
            <a:ext cx="2314344" cy="307777"/>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en-ZA" sz="1400" b="1" i="1" dirty="0" smtClean="0">
                <a:latin typeface="Century Gothic" pitchFamily="34" charset="0"/>
              </a:rPr>
              <a:t>Sloping. </a:t>
            </a:r>
            <a:r>
              <a:rPr lang="en-ZA" sz="1400" b="1" i="1" dirty="0" err="1" smtClean="0">
                <a:latin typeface="Century Gothic" pitchFamily="34" charset="0"/>
              </a:rPr>
              <a:t>Geskied</a:t>
            </a:r>
            <a:r>
              <a:rPr lang="en-ZA" sz="1400" b="1" i="1" dirty="0" smtClean="0">
                <a:latin typeface="Century Gothic" pitchFamily="34" charset="0"/>
              </a:rPr>
              <a:t> </a:t>
            </a:r>
            <a:r>
              <a:rPr lang="en-ZA" sz="1400" b="1" i="1" dirty="0" err="1" smtClean="0">
                <a:latin typeface="Century Gothic" pitchFamily="34" charset="0"/>
              </a:rPr>
              <a:t>vinnig</a:t>
            </a:r>
            <a:endParaRPr lang="en-ZA" sz="1400" b="1" i="1" dirty="0">
              <a:latin typeface="Century Gothic" pitchFamily="34" charset="0"/>
            </a:endParaRPr>
          </a:p>
        </p:txBody>
      </p:sp>
      <p:sp>
        <p:nvSpPr>
          <p:cNvPr id="29" name="Oval 28"/>
          <p:cNvSpPr/>
          <p:nvPr/>
        </p:nvSpPr>
        <p:spPr>
          <a:xfrm>
            <a:off x="4786139" y="1954909"/>
            <a:ext cx="852800" cy="533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Oval 25"/>
          <p:cNvSpPr/>
          <p:nvPr/>
        </p:nvSpPr>
        <p:spPr>
          <a:xfrm>
            <a:off x="519372" y="1455999"/>
            <a:ext cx="1028292" cy="372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p:cNvSpPr/>
          <p:nvPr/>
        </p:nvSpPr>
        <p:spPr>
          <a:xfrm>
            <a:off x="10013" y="3140967"/>
            <a:ext cx="2040075" cy="1646893"/>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i="1" dirty="0" smtClean="0">
                <a:solidFill>
                  <a:schemeClr val="tx1"/>
                </a:solidFill>
                <a:latin typeface="Century Gothic" panose="020B0502020202020204" pitchFamily="34" charset="0"/>
              </a:rPr>
              <a:t>Ironies: </a:t>
            </a:r>
            <a:r>
              <a:rPr lang="en-ZA" sz="1400" b="1" i="1" dirty="0" err="1" smtClean="0">
                <a:solidFill>
                  <a:schemeClr val="tx1"/>
                </a:solidFill>
                <a:latin typeface="Century Gothic" panose="020B0502020202020204" pitchFamily="34" charset="0"/>
              </a:rPr>
              <a:t>inplof</a:t>
            </a:r>
            <a:r>
              <a:rPr lang="en-ZA" sz="1400" b="1" i="1" dirty="0" smtClean="0">
                <a:solidFill>
                  <a:schemeClr val="tx1"/>
                </a:solidFill>
                <a:latin typeface="Century Gothic" panose="020B0502020202020204" pitchFamily="34" charset="0"/>
              </a:rPr>
              <a:t> &amp; </a:t>
            </a:r>
            <a:r>
              <a:rPr lang="en-ZA" sz="1400" b="1" i="1" dirty="0" err="1" smtClean="0">
                <a:solidFill>
                  <a:schemeClr val="tx1"/>
                </a:solidFill>
                <a:latin typeface="Century Gothic" panose="020B0502020202020204" pitchFamily="34" charset="0"/>
              </a:rPr>
              <a:t>stort</a:t>
            </a:r>
            <a:r>
              <a:rPr lang="en-ZA" sz="1400" b="1" i="1" dirty="0" smtClean="0">
                <a:solidFill>
                  <a:schemeClr val="tx1"/>
                </a:solidFill>
                <a:latin typeface="Century Gothic" panose="020B0502020202020204" pitchFamily="34" charset="0"/>
              </a:rPr>
              <a:t> </a:t>
            </a:r>
            <a:r>
              <a:rPr lang="en-ZA" sz="1400" b="1" i="1" dirty="0" err="1" smtClean="0">
                <a:solidFill>
                  <a:schemeClr val="tx1"/>
                </a:solidFill>
                <a:latin typeface="Century Gothic" panose="020B0502020202020204" pitchFamily="34" charset="0"/>
              </a:rPr>
              <a:t>geskied</a:t>
            </a:r>
            <a:r>
              <a:rPr lang="en-ZA" sz="1400" b="1" i="1" dirty="0" smtClean="0">
                <a:solidFill>
                  <a:schemeClr val="tx1"/>
                </a:solidFill>
                <a:latin typeface="Century Gothic" panose="020B0502020202020204" pitchFamily="34" charset="0"/>
              </a:rPr>
              <a:t> vining, maar </a:t>
            </a:r>
            <a:r>
              <a:rPr lang="en-ZA" sz="1400" b="1" i="1" dirty="0" err="1" smtClean="0">
                <a:solidFill>
                  <a:schemeClr val="tx1"/>
                </a:solidFill>
                <a:latin typeface="Century Gothic" panose="020B0502020202020204" pitchFamily="34" charset="0"/>
              </a:rPr>
              <a:t>liggaam</a:t>
            </a:r>
            <a:r>
              <a:rPr lang="en-ZA" sz="1400" b="1" i="1" dirty="0" smtClean="0">
                <a:solidFill>
                  <a:schemeClr val="tx1"/>
                </a:solidFill>
                <a:latin typeface="Century Gothic" panose="020B0502020202020204" pitchFamily="34" charset="0"/>
              </a:rPr>
              <a:t> se </a:t>
            </a:r>
            <a:r>
              <a:rPr lang="en-ZA" sz="1400" b="1" i="1" dirty="0" err="1" smtClean="0">
                <a:solidFill>
                  <a:schemeClr val="tx1"/>
                </a:solidFill>
                <a:latin typeface="Century Gothic" panose="020B0502020202020204" pitchFamily="34" charset="0"/>
              </a:rPr>
              <a:t>aftakeling</a:t>
            </a:r>
            <a:r>
              <a:rPr lang="en-ZA" sz="1400" b="1" i="1" dirty="0" smtClean="0">
                <a:solidFill>
                  <a:schemeClr val="tx1"/>
                </a:solidFill>
                <a:latin typeface="Century Gothic" panose="020B0502020202020204" pitchFamily="34" charset="0"/>
              </a:rPr>
              <a:t> is </a:t>
            </a:r>
            <a:r>
              <a:rPr lang="en-ZA" sz="1400" b="1" i="1" dirty="0" err="1" smtClean="0">
                <a:solidFill>
                  <a:schemeClr val="tx1"/>
                </a:solidFill>
                <a:latin typeface="Century Gothic" panose="020B0502020202020204" pitchFamily="34" charset="0"/>
              </a:rPr>
              <a:t>stadig</a:t>
            </a:r>
            <a:r>
              <a:rPr lang="en-ZA" sz="1400" b="1" i="1" dirty="0" smtClean="0">
                <a:solidFill>
                  <a:schemeClr val="tx1"/>
                </a:solidFill>
                <a:latin typeface="Century Gothic" panose="020B0502020202020204" pitchFamily="34" charset="0"/>
              </a:rPr>
              <a:t>. </a:t>
            </a:r>
            <a:r>
              <a:rPr lang="en-ZA" sz="1400" b="1" i="1" dirty="0" err="1" smtClean="0">
                <a:solidFill>
                  <a:schemeClr val="tx1"/>
                </a:solidFill>
                <a:latin typeface="Century Gothic" panose="020B0502020202020204" pitchFamily="34" charset="0"/>
              </a:rPr>
              <a:t>Beklemtoon</a:t>
            </a:r>
            <a:r>
              <a:rPr lang="en-ZA" sz="1400" b="1" i="1" dirty="0" smtClean="0">
                <a:solidFill>
                  <a:schemeClr val="tx1"/>
                </a:solidFill>
                <a:latin typeface="Century Gothic" panose="020B0502020202020204" pitchFamily="34" charset="0"/>
              </a:rPr>
              <a:t> so </a:t>
            </a:r>
            <a:r>
              <a:rPr lang="en-ZA" sz="1400" b="1" i="1" dirty="0" err="1" smtClean="0">
                <a:solidFill>
                  <a:schemeClr val="tx1"/>
                </a:solidFill>
                <a:latin typeface="Century Gothic" panose="020B0502020202020204" pitchFamily="34" charset="0"/>
              </a:rPr>
              <a:t>lang</a:t>
            </a:r>
            <a:r>
              <a:rPr lang="en-ZA" sz="1400" b="1" i="1" dirty="0" smtClean="0">
                <a:solidFill>
                  <a:schemeClr val="tx1"/>
                </a:solidFill>
                <a:latin typeface="Century Gothic" panose="020B0502020202020204" pitchFamily="34" charset="0"/>
              </a:rPr>
              <a:t> </a:t>
            </a:r>
            <a:r>
              <a:rPr lang="en-ZA" sz="1400" b="1" i="1" dirty="0" err="1" smtClean="0">
                <a:solidFill>
                  <a:schemeClr val="tx1"/>
                </a:solidFill>
                <a:latin typeface="Century Gothic" panose="020B0502020202020204" pitchFamily="34" charset="0"/>
              </a:rPr>
              <a:t>tydperk</a:t>
            </a:r>
            <a:r>
              <a:rPr lang="en-ZA" sz="1400" b="1" i="1" dirty="0" smtClean="0">
                <a:solidFill>
                  <a:schemeClr val="tx1"/>
                </a:solidFill>
                <a:latin typeface="Century Gothic" panose="020B0502020202020204" pitchFamily="34" charset="0"/>
              </a:rPr>
              <a:t> van </a:t>
            </a:r>
            <a:r>
              <a:rPr lang="en-ZA" sz="1400" b="1" i="1" dirty="0" err="1" smtClean="0">
                <a:solidFill>
                  <a:schemeClr val="tx1"/>
                </a:solidFill>
                <a:latin typeface="Century Gothic" panose="020B0502020202020204" pitchFamily="34" charset="0"/>
              </a:rPr>
              <a:t>lyding</a:t>
            </a:r>
            <a:r>
              <a:rPr lang="en-ZA" sz="1400" b="1" i="1" dirty="0" smtClean="0">
                <a:solidFill>
                  <a:schemeClr val="tx1"/>
                </a:solidFill>
                <a:latin typeface="Century Gothic" panose="020B0502020202020204" pitchFamily="34" charset="0"/>
              </a:rPr>
              <a:t> </a:t>
            </a:r>
            <a:r>
              <a:rPr lang="en-ZA" sz="1400" b="1" i="1" dirty="0" err="1" smtClean="0">
                <a:solidFill>
                  <a:schemeClr val="tx1"/>
                </a:solidFill>
                <a:latin typeface="Century Gothic" panose="020B0502020202020204" pitchFamily="34" charset="0"/>
              </a:rPr>
              <a:t>wat</a:t>
            </a:r>
            <a:r>
              <a:rPr lang="en-ZA" sz="1400" b="1" i="1" dirty="0" smtClean="0">
                <a:solidFill>
                  <a:schemeClr val="tx1"/>
                </a:solidFill>
                <a:latin typeface="Century Gothic" panose="020B0502020202020204" pitchFamily="34" charset="0"/>
              </a:rPr>
              <a:t> </a:t>
            </a:r>
            <a:r>
              <a:rPr lang="en-ZA" sz="1400" b="1" i="1" dirty="0" err="1" smtClean="0">
                <a:solidFill>
                  <a:schemeClr val="tx1"/>
                </a:solidFill>
                <a:latin typeface="Century Gothic" panose="020B0502020202020204" pitchFamily="34" charset="0"/>
              </a:rPr>
              <a:t>familie</a:t>
            </a:r>
            <a:r>
              <a:rPr lang="en-ZA" sz="1400" b="1" i="1" dirty="0" smtClean="0">
                <a:solidFill>
                  <a:schemeClr val="tx1"/>
                </a:solidFill>
                <a:latin typeface="Century Gothic" panose="020B0502020202020204" pitchFamily="34" charset="0"/>
              </a:rPr>
              <a:t> </a:t>
            </a:r>
            <a:r>
              <a:rPr lang="en-ZA" sz="1400" b="1" i="1" dirty="0" err="1" smtClean="0">
                <a:solidFill>
                  <a:schemeClr val="tx1"/>
                </a:solidFill>
                <a:latin typeface="Century Gothic" panose="020B0502020202020204" pitchFamily="34" charset="0"/>
              </a:rPr>
              <a:t>aanskou</a:t>
            </a:r>
            <a:endParaRPr lang="en-ZA" sz="1400" b="1" i="1" dirty="0">
              <a:solidFill>
                <a:schemeClr val="tx1"/>
              </a:solidFill>
              <a:latin typeface="Century Gothic" panose="020B0502020202020204" pitchFamily="34" charset="0"/>
            </a:endParaRPr>
          </a:p>
        </p:txBody>
      </p:sp>
      <p:cxnSp>
        <p:nvCxnSpPr>
          <p:cNvPr id="1024" name="Straight Connector 1023"/>
          <p:cNvCxnSpPr>
            <a:stCxn id="26" idx="2"/>
          </p:cNvCxnSpPr>
          <p:nvPr/>
        </p:nvCxnSpPr>
        <p:spPr>
          <a:xfrm flipH="1">
            <a:off x="251520" y="1642054"/>
            <a:ext cx="267852" cy="14851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25" name="Rectangle 1024"/>
          <p:cNvSpPr/>
          <p:nvPr/>
        </p:nvSpPr>
        <p:spPr>
          <a:xfrm>
            <a:off x="7871186" y="1442147"/>
            <a:ext cx="1245169" cy="6500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err="1" smtClean="0">
                <a:solidFill>
                  <a:schemeClr val="tx1"/>
                </a:solidFill>
                <a:latin typeface="Century Gothic" panose="020B0502020202020204" pitchFamily="34" charset="0"/>
              </a:rPr>
              <a:t>Assonansie</a:t>
            </a:r>
            <a:endParaRPr lang="en-ZA" sz="1400" b="1" dirty="0" smtClean="0">
              <a:solidFill>
                <a:schemeClr val="tx1"/>
              </a:solidFill>
              <a:latin typeface="Century Gothic" panose="020B0502020202020204" pitchFamily="34" charset="0"/>
            </a:endParaRPr>
          </a:p>
          <a:p>
            <a:r>
              <a:rPr lang="en-ZA" sz="1400" b="1" dirty="0" err="1" smtClean="0">
                <a:solidFill>
                  <a:schemeClr val="tx1"/>
                </a:solidFill>
                <a:latin typeface="Century Gothic" panose="020B0502020202020204" pitchFamily="34" charset="0"/>
              </a:rPr>
              <a:t>Beklemtoon</a:t>
            </a:r>
            <a:endParaRPr lang="en-ZA" sz="1400" b="1" dirty="0" smtClean="0">
              <a:solidFill>
                <a:schemeClr val="tx1"/>
              </a:solidFill>
              <a:latin typeface="Century Gothic" panose="020B0502020202020204" pitchFamily="34" charset="0"/>
            </a:endParaRPr>
          </a:p>
          <a:p>
            <a:r>
              <a:rPr lang="en-ZA" sz="1400" b="1" dirty="0" smtClean="0">
                <a:solidFill>
                  <a:schemeClr val="tx1"/>
                </a:solidFill>
                <a:latin typeface="Century Gothic" panose="020B0502020202020204" pitchFamily="34" charset="0"/>
              </a:rPr>
              <a:t>proses</a:t>
            </a:r>
            <a:endParaRPr lang="en-ZA" sz="1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93468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25"/>
                                        </p:tgtEl>
                                        <p:attrNameLst>
                                          <p:attrName>style.visibility</p:attrName>
                                        </p:attrNameLst>
                                      </p:cBhvr>
                                      <p:to>
                                        <p:strVal val="visible"/>
                                      </p:to>
                                    </p:set>
                                    <p:animEffect transition="in" filter="wipe(down)">
                                      <p:cBhvr>
                                        <p:cTn id="41" dur="580">
                                          <p:stCondLst>
                                            <p:cond delay="0"/>
                                          </p:stCondLst>
                                        </p:cTn>
                                        <p:tgtEl>
                                          <p:spTgt spid="1025"/>
                                        </p:tgtEl>
                                      </p:cBhvr>
                                    </p:animEffect>
                                    <p:anim calcmode="lin" valueType="num">
                                      <p:cBhvr>
                                        <p:cTn id="42" dur="1822"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2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2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25"/>
                                        </p:tgtEl>
                                        <p:attrNameLst>
                                          <p:attrName>ppt_y</p:attrName>
                                        </p:attrNameLst>
                                      </p:cBhvr>
                                      <p:tavLst>
                                        <p:tav tm="0" fmla="#ppt_y-sin(pi*$)/81">
                                          <p:val>
                                            <p:fltVal val="0"/>
                                          </p:val>
                                        </p:tav>
                                        <p:tav tm="100000">
                                          <p:val>
                                            <p:fltVal val="1"/>
                                          </p:val>
                                        </p:tav>
                                      </p:tavLst>
                                    </p:anim>
                                    <p:animScale>
                                      <p:cBhvr>
                                        <p:cTn id="47" dur="26">
                                          <p:stCondLst>
                                            <p:cond delay="650"/>
                                          </p:stCondLst>
                                        </p:cTn>
                                        <p:tgtEl>
                                          <p:spTgt spid="1025"/>
                                        </p:tgtEl>
                                      </p:cBhvr>
                                      <p:to x="100000" y="60000"/>
                                    </p:animScale>
                                    <p:animScale>
                                      <p:cBhvr>
                                        <p:cTn id="48" dur="166" decel="50000">
                                          <p:stCondLst>
                                            <p:cond delay="676"/>
                                          </p:stCondLst>
                                        </p:cTn>
                                        <p:tgtEl>
                                          <p:spTgt spid="1025"/>
                                        </p:tgtEl>
                                      </p:cBhvr>
                                      <p:to x="100000" y="100000"/>
                                    </p:animScale>
                                    <p:animScale>
                                      <p:cBhvr>
                                        <p:cTn id="49" dur="26">
                                          <p:stCondLst>
                                            <p:cond delay="1312"/>
                                          </p:stCondLst>
                                        </p:cTn>
                                        <p:tgtEl>
                                          <p:spTgt spid="1025"/>
                                        </p:tgtEl>
                                      </p:cBhvr>
                                      <p:to x="100000" y="80000"/>
                                    </p:animScale>
                                    <p:animScale>
                                      <p:cBhvr>
                                        <p:cTn id="50" dur="166" decel="50000">
                                          <p:stCondLst>
                                            <p:cond delay="1338"/>
                                          </p:stCondLst>
                                        </p:cTn>
                                        <p:tgtEl>
                                          <p:spTgt spid="1025"/>
                                        </p:tgtEl>
                                      </p:cBhvr>
                                      <p:to x="100000" y="100000"/>
                                    </p:animScale>
                                    <p:animScale>
                                      <p:cBhvr>
                                        <p:cTn id="51" dur="26">
                                          <p:stCondLst>
                                            <p:cond delay="1642"/>
                                          </p:stCondLst>
                                        </p:cTn>
                                        <p:tgtEl>
                                          <p:spTgt spid="1025"/>
                                        </p:tgtEl>
                                      </p:cBhvr>
                                      <p:to x="100000" y="90000"/>
                                    </p:animScale>
                                    <p:animScale>
                                      <p:cBhvr>
                                        <p:cTn id="52" dur="166" decel="50000">
                                          <p:stCondLst>
                                            <p:cond delay="1668"/>
                                          </p:stCondLst>
                                        </p:cTn>
                                        <p:tgtEl>
                                          <p:spTgt spid="1025"/>
                                        </p:tgtEl>
                                      </p:cBhvr>
                                      <p:to x="100000" y="100000"/>
                                    </p:animScale>
                                    <p:animScale>
                                      <p:cBhvr>
                                        <p:cTn id="53" dur="26">
                                          <p:stCondLst>
                                            <p:cond delay="1808"/>
                                          </p:stCondLst>
                                        </p:cTn>
                                        <p:tgtEl>
                                          <p:spTgt spid="1025"/>
                                        </p:tgtEl>
                                      </p:cBhvr>
                                      <p:to x="100000" y="95000"/>
                                    </p:animScale>
                                    <p:animScale>
                                      <p:cBhvr>
                                        <p:cTn id="54" dur="166" decel="50000">
                                          <p:stCondLst>
                                            <p:cond delay="1834"/>
                                          </p:stCondLst>
                                        </p:cTn>
                                        <p:tgtEl>
                                          <p:spTgt spid="1025"/>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par>
                                <p:cTn id="60" presetID="1" presetClass="entr" presetSubtype="0" fill="hold" nodeType="withEffect">
                                  <p:stCondLst>
                                    <p:cond delay="0"/>
                                  </p:stCondLst>
                                  <p:childTnLst>
                                    <p:set>
                                      <p:cBhvr>
                                        <p:cTn id="61" dur="1" fill="hold">
                                          <p:stCondLst>
                                            <p:cond delay="0"/>
                                          </p:stCondLst>
                                        </p:cTn>
                                        <p:tgtEl>
                                          <p:spTgt spid="102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4" grpId="0" animBg="1"/>
      <p:bldP spid="15" grpId="0" animBg="1"/>
      <p:bldP spid="16" grpId="0" animBg="1"/>
      <p:bldP spid="2" grpId="0" animBg="1"/>
      <p:bldP spid="12" grpId="0" animBg="1"/>
      <p:bldP spid="20" grpId="0" animBg="1"/>
      <p:bldP spid="27" grpId="0" animBg="1"/>
      <p:bldP spid="29" grpId="0" animBg="1"/>
      <p:bldP spid="26" grpId="0" animBg="1"/>
      <p:bldP spid="30" grpId="0" animBg="1"/>
      <p:bldP spid="10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31640" y="2636912"/>
            <a:ext cx="3816424" cy="369332"/>
          </a:xfrm>
          <a:prstGeom prst="rect">
            <a:avLst/>
          </a:prstGeom>
          <a:noFill/>
        </p:spPr>
        <p:txBody>
          <a:bodyPr wrap="square" rtlCol="0">
            <a:spAutoFit/>
          </a:bodyPr>
          <a:lstStyle/>
          <a:p>
            <a:endParaRPr lang="en-ZA" dirty="0"/>
          </a:p>
        </p:txBody>
      </p:sp>
      <p:sp>
        <p:nvSpPr>
          <p:cNvPr id="6" name="TextBox 5"/>
          <p:cNvSpPr txBox="1"/>
          <p:nvPr/>
        </p:nvSpPr>
        <p:spPr>
          <a:xfrm>
            <a:off x="611560" y="620688"/>
            <a:ext cx="7272808" cy="5078313"/>
          </a:xfrm>
          <a:prstGeom prst="rect">
            <a:avLst/>
          </a:prstGeom>
          <a:noFill/>
        </p:spPr>
        <p:txBody>
          <a:bodyPr wrap="square" rtlCol="0">
            <a:spAutoFit/>
          </a:bodyPr>
          <a:lstStyle/>
          <a:p>
            <a:pPr>
              <a:lnSpc>
                <a:spcPct val="150000"/>
              </a:lnSpc>
            </a:pPr>
            <a:r>
              <a:rPr lang="af-ZA" sz="2400" dirty="0">
                <a:latin typeface="Century Gothic" pitchFamily="34" charset="0"/>
              </a:rPr>
              <a:t>iets wil huil oor die </a:t>
            </a:r>
            <a:r>
              <a:rPr lang="af-ZA" sz="2400" b="1" dirty="0">
                <a:solidFill>
                  <a:srgbClr val="FF0000"/>
                </a:solidFill>
                <a:latin typeface="Century Gothic" pitchFamily="34" charset="0"/>
              </a:rPr>
              <a:t>bros vel</a:t>
            </a:r>
            <a:endParaRPr lang="en-ZA" sz="2400" b="1" dirty="0">
              <a:solidFill>
                <a:srgbClr val="FF0000"/>
              </a:solidFill>
              <a:latin typeface="Century Gothic" pitchFamily="34" charset="0"/>
            </a:endParaRPr>
          </a:p>
          <a:p>
            <a:pPr>
              <a:lnSpc>
                <a:spcPct val="150000"/>
              </a:lnSpc>
            </a:pPr>
            <a:r>
              <a:rPr lang="af-ZA" sz="2400" dirty="0">
                <a:latin typeface="Century Gothic" pitchFamily="34" charset="0"/>
              </a:rPr>
              <a:t>wat soos dun seil oor </a:t>
            </a:r>
            <a:r>
              <a:rPr lang="af-ZA" sz="2400" b="1" dirty="0">
                <a:solidFill>
                  <a:srgbClr val="FF0000"/>
                </a:solidFill>
                <a:latin typeface="Century Gothic" pitchFamily="34" charset="0"/>
              </a:rPr>
              <a:t>brose stokke </a:t>
            </a:r>
            <a:r>
              <a:rPr lang="af-ZA" sz="2400" dirty="0">
                <a:latin typeface="Century Gothic" pitchFamily="34" charset="0"/>
              </a:rPr>
              <a:t>lê</a:t>
            </a:r>
            <a:endParaRPr lang="en-ZA" sz="2400" dirty="0">
              <a:latin typeface="Century Gothic" pitchFamily="34" charset="0"/>
            </a:endParaRPr>
          </a:p>
          <a:p>
            <a:pPr>
              <a:lnSpc>
                <a:spcPct val="150000"/>
              </a:lnSpc>
            </a:pPr>
            <a:r>
              <a:rPr lang="af-ZA" sz="2400" dirty="0">
                <a:latin typeface="Century Gothic" pitchFamily="34" charset="0"/>
              </a:rPr>
              <a:t>oor die mond wat iets wil sê</a:t>
            </a:r>
            <a:endParaRPr lang="en-ZA" sz="2400" dirty="0">
              <a:latin typeface="Century Gothic" pitchFamily="34" charset="0"/>
            </a:endParaRPr>
          </a:p>
          <a:p>
            <a:pPr>
              <a:lnSpc>
                <a:spcPct val="150000"/>
              </a:lnSpc>
            </a:pPr>
            <a:r>
              <a:rPr lang="af-ZA" sz="2400" dirty="0">
                <a:latin typeface="Century Gothic" pitchFamily="34" charset="0"/>
              </a:rPr>
              <a:t> </a:t>
            </a:r>
            <a:endParaRPr lang="en-ZA" sz="2400" dirty="0">
              <a:latin typeface="Century Gothic" pitchFamily="34" charset="0"/>
            </a:endParaRPr>
          </a:p>
          <a:p>
            <a:pPr>
              <a:lnSpc>
                <a:spcPct val="150000"/>
              </a:lnSpc>
            </a:pPr>
            <a:r>
              <a:rPr lang="af-ZA" sz="2400" dirty="0">
                <a:latin typeface="Century Gothic" pitchFamily="34" charset="0"/>
              </a:rPr>
              <a:t>die gewig van lug</a:t>
            </a:r>
            <a:endParaRPr lang="en-ZA" sz="2400" dirty="0">
              <a:latin typeface="Century Gothic" pitchFamily="34" charset="0"/>
            </a:endParaRPr>
          </a:p>
          <a:p>
            <a:pPr>
              <a:lnSpc>
                <a:spcPct val="150000"/>
              </a:lnSpc>
            </a:pPr>
            <a:r>
              <a:rPr lang="af-ZA" sz="2400" dirty="0">
                <a:latin typeface="Century Gothic" pitchFamily="34" charset="0"/>
              </a:rPr>
              <a:t>is vir die hand te swaar</a:t>
            </a:r>
            <a:endParaRPr lang="en-ZA" sz="2400" dirty="0">
              <a:latin typeface="Century Gothic" pitchFamily="34" charset="0"/>
            </a:endParaRPr>
          </a:p>
          <a:p>
            <a:pPr>
              <a:lnSpc>
                <a:spcPct val="150000"/>
              </a:lnSpc>
            </a:pPr>
            <a:r>
              <a:rPr lang="af-ZA" sz="2400" dirty="0">
                <a:latin typeface="Century Gothic" pitchFamily="34" charset="0"/>
              </a:rPr>
              <a:t>die lyf</a:t>
            </a:r>
            <a:endParaRPr lang="en-ZA" sz="2400" dirty="0">
              <a:latin typeface="Century Gothic" pitchFamily="34" charset="0"/>
            </a:endParaRPr>
          </a:p>
          <a:p>
            <a:pPr>
              <a:lnSpc>
                <a:spcPct val="150000"/>
              </a:lnSpc>
            </a:pPr>
            <a:r>
              <a:rPr lang="af-ZA" sz="2400" dirty="0">
                <a:latin typeface="Century Gothic" pitchFamily="34" charset="0"/>
              </a:rPr>
              <a:t>nou klein en seer</a:t>
            </a:r>
            <a:endParaRPr lang="en-ZA" sz="2400" dirty="0">
              <a:latin typeface="Century Gothic" pitchFamily="34" charset="0"/>
            </a:endParaRPr>
          </a:p>
          <a:p>
            <a:pPr>
              <a:lnSpc>
                <a:spcPct val="150000"/>
              </a:lnSpc>
            </a:pPr>
            <a:r>
              <a:rPr lang="af-ZA" sz="2400" dirty="0">
                <a:latin typeface="Century Gothic" pitchFamily="34" charset="0"/>
              </a:rPr>
              <a:t>het byna alles reeds verleer</a:t>
            </a:r>
            <a:endParaRPr lang="en-ZA" sz="2400" dirty="0">
              <a:latin typeface="Century Gothic" pitchFamily="34" charset="0"/>
            </a:endParaRPr>
          </a:p>
        </p:txBody>
      </p:sp>
      <p:sp>
        <p:nvSpPr>
          <p:cNvPr id="7" name="TextBox 6"/>
          <p:cNvSpPr txBox="1"/>
          <p:nvPr/>
        </p:nvSpPr>
        <p:spPr>
          <a:xfrm>
            <a:off x="6146282" y="5224341"/>
            <a:ext cx="2818205" cy="1569660"/>
          </a:xfrm>
          <a:prstGeom prst="rect">
            <a:avLst/>
          </a:prstGeom>
          <a:solidFill>
            <a:schemeClr val="accent2">
              <a:lumMod val="60000"/>
              <a:lumOff val="40000"/>
            </a:schemeClr>
          </a:solidFill>
          <a:ln w="57150">
            <a:solidFill>
              <a:schemeClr val="accent2"/>
            </a:solidFill>
            <a:prstDash val="sysDash"/>
          </a:ln>
        </p:spPr>
        <p:txBody>
          <a:bodyPr wrap="square" rtlCol="0">
            <a:spAutoFit/>
          </a:bodyPr>
          <a:lstStyle/>
          <a:p>
            <a:r>
              <a:rPr lang="af-ZA" sz="1600" b="1" dirty="0">
                <a:latin typeface="Century Gothic" pitchFamily="34" charset="0"/>
              </a:rPr>
              <a:t>bros vel</a:t>
            </a:r>
            <a:r>
              <a:rPr lang="af-ZA" sz="1600" dirty="0">
                <a:latin typeface="Century Gothic" pitchFamily="34" charset="0"/>
              </a:rPr>
              <a:t>: hard, maar kan maklik breek; broos </a:t>
            </a:r>
            <a:endParaRPr lang="en-ZA" sz="1600" dirty="0">
              <a:latin typeface="Century Gothic" pitchFamily="34" charset="0"/>
            </a:endParaRPr>
          </a:p>
          <a:p>
            <a:r>
              <a:rPr lang="af-ZA" sz="1600" b="1" dirty="0" smtClean="0">
                <a:latin typeface="Century Gothic" pitchFamily="34" charset="0"/>
              </a:rPr>
              <a:t>brose </a:t>
            </a:r>
            <a:r>
              <a:rPr lang="af-ZA" sz="1600" b="1" dirty="0">
                <a:latin typeface="Century Gothic" pitchFamily="34" charset="0"/>
              </a:rPr>
              <a:t>stokke</a:t>
            </a:r>
            <a:r>
              <a:rPr lang="af-ZA" sz="1600" dirty="0">
                <a:latin typeface="Century Gothic" pitchFamily="34" charset="0"/>
              </a:rPr>
              <a:t>: kan maklik </a:t>
            </a:r>
            <a:r>
              <a:rPr lang="af-ZA" sz="1600" dirty="0" smtClean="0">
                <a:latin typeface="Century Gothic" pitchFamily="34" charset="0"/>
              </a:rPr>
              <a:t>breek.</a:t>
            </a:r>
          </a:p>
          <a:p>
            <a:r>
              <a:rPr lang="af-ZA" sz="1600" b="1" i="1" dirty="0" smtClean="0">
                <a:latin typeface="Century Gothic" pitchFamily="34" charset="0"/>
              </a:rPr>
              <a:t>Beklemtoon die weerloos- heid van viglyer</a:t>
            </a:r>
            <a:endParaRPr lang="en-ZA" sz="1600" b="1" i="1" dirty="0">
              <a:latin typeface="Century Gothic" pitchFamily="34" charset="0"/>
            </a:endParaRPr>
          </a:p>
        </p:txBody>
      </p:sp>
      <p:sp>
        <p:nvSpPr>
          <p:cNvPr id="8" name="TextBox 7"/>
          <p:cNvSpPr txBox="1"/>
          <p:nvPr/>
        </p:nvSpPr>
        <p:spPr>
          <a:xfrm>
            <a:off x="6164284" y="116632"/>
            <a:ext cx="2800203" cy="2308324"/>
          </a:xfrm>
          <a:prstGeom prst="rect">
            <a:avLst/>
          </a:prstGeom>
          <a:solidFill>
            <a:srgbClr val="FF0000"/>
          </a:solidFill>
          <a:ln>
            <a:solidFill>
              <a:srgbClr val="FF0000"/>
            </a:solidFill>
          </a:ln>
        </p:spPr>
        <p:txBody>
          <a:bodyPr wrap="square" rtlCol="0">
            <a:spAutoFit/>
          </a:bodyPr>
          <a:lstStyle/>
          <a:p>
            <a:r>
              <a:rPr lang="en-US" sz="1600" b="1" dirty="0" err="1" smtClean="0">
                <a:latin typeface="Century Gothic" pitchFamily="34" charset="0"/>
              </a:rPr>
              <a:t>Metafore</a:t>
            </a:r>
            <a:r>
              <a:rPr lang="en-US" sz="1600" b="1" dirty="0" smtClean="0">
                <a:latin typeface="Century Gothic" pitchFamily="34" charset="0"/>
              </a:rPr>
              <a:t>:</a:t>
            </a:r>
            <a:endParaRPr lang="en-US" sz="1600" b="1" dirty="0" smtClean="0">
              <a:latin typeface="Century Gothic" pitchFamily="34" charset="0"/>
            </a:endParaRPr>
          </a:p>
          <a:p>
            <a:r>
              <a:rPr lang="af-ZA" sz="1600" b="1" dirty="0">
                <a:latin typeface="Century Gothic" pitchFamily="34" charset="0"/>
              </a:rPr>
              <a:t>Die vel word gesien as “dun seil”, wat aansluit by die seilskipbeeld in </a:t>
            </a:r>
            <a:r>
              <a:rPr lang="af-ZA" sz="1600" b="1" dirty="0" smtClean="0">
                <a:latin typeface="Century Gothic" pitchFamily="34" charset="0"/>
              </a:rPr>
              <a:t>r.1</a:t>
            </a:r>
            <a:r>
              <a:rPr lang="af-ZA" sz="1600" b="1" dirty="0">
                <a:latin typeface="Century Gothic" pitchFamily="34" charset="0"/>
              </a:rPr>
              <a:t>, wat lê bo-oor die “brose stokke”. Die “brose stokke” is </a:t>
            </a:r>
            <a:r>
              <a:rPr lang="af-ZA" sz="1600" b="1" dirty="0" smtClean="0">
                <a:latin typeface="Century Gothic" pitchFamily="34" charset="0"/>
              </a:rPr>
              <a:t>sy bene wat so dun lyk soos </a:t>
            </a:r>
            <a:r>
              <a:rPr lang="af-ZA" sz="1600" b="1" dirty="0">
                <a:latin typeface="Century Gothic" pitchFamily="34" charset="0"/>
              </a:rPr>
              <a:t>“</a:t>
            </a:r>
            <a:r>
              <a:rPr lang="af-ZA" sz="1600" b="1" dirty="0" smtClean="0">
                <a:latin typeface="Century Gothic" pitchFamily="34" charset="0"/>
              </a:rPr>
              <a:t>stokke” wat maklik </a:t>
            </a:r>
            <a:r>
              <a:rPr lang="af-ZA" sz="1600" b="1" dirty="0">
                <a:latin typeface="Century Gothic" pitchFamily="34" charset="0"/>
              </a:rPr>
              <a:t>kan breek. </a:t>
            </a:r>
            <a:endParaRPr lang="en-ZA" sz="1600" b="1" dirty="0">
              <a:latin typeface="Century Gothic" pitchFamily="34" charset="0"/>
            </a:endParaRPr>
          </a:p>
        </p:txBody>
      </p:sp>
      <p:sp>
        <p:nvSpPr>
          <p:cNvPr id="13" name="TextBox 12"/>
          <p:cNvSpPr txBox="1"/>
          <p:nvPr/>
        </p:nvSpPr>
        <p:spPr>
          <a:xfrm>
            <a:off x="2290224" y="5617729"/>
            <a:ext cx="3678822" cy="830997"/>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Die </a:t>
            </a:r>
            <a:r>
              <a:rPr lang="af-ZA" sz="1600" b="1" i="1" dirty="0">
                <a:latin typeface="Century Gothic" pitchFamily="34" charset="0"/>
              </a:rPr>
              <a:t>lyf </a:t>
            </a:r>
            <a:r>
              <a:rPr lang="af-ZA" sz="1600" b="1" i="1" dirty="0" smtClean="0">
                <a:latin typeface="Century Gothic" pitchFamily="34" charset="0"/>
              </a:rPr>
              <a:t>is nie meer in staat om die gewone liggaamlike funksies uit te voer nie.(Uitwerking van siekte)</a:t>
            </a:r>
            <a:endParaRPr lang="en-ZA" sz="1600" b="1" i="1" dirty="0">
              <a:latin typeface="Century Gothic" pitchFamily="34" charset="0"/>
            </a:endParaRPr>
          </a:p>
        </p:txBody>
      </p:sp>
      <p:cxnSp>
        <p:nvCxnSpPr>
          <p:cNvPr id="12" name="Straight Connector 11"/>
          <p:cNvCxnSpPr/>
          <p:nvPr/>
        </p:nvCxnSpPr>
        <p:spPr>
          <a:xfrm flipV="1">
            <a:off x="3239852" y="906038"/>
            <a:ext cx="2906431" cy="43473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0" idx="0"/>
          </p:cNvCxnSpPr>
          <p:nvPr/>
        </p:nvCxnSpPr>
        <p:spPr>
          <a:xfrm flipV="1">
            <a:off x="4808632" y="936536"/>
            <a:ext cx="1337651" cy="4042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051720" y="1340768"/>
            <a:ext cx="1188132" cy="36004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p:nvSpPr>
        <p:spPr>
          <a:xfrm>
            <a:off x="3806243" y="1340768"/>
            <a:ext cx="2004778" cy="36004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TextBox 23"/>
          <p:cNvSpPr txBox="1"/>
          <p:nvPr/>
        </p:nvSpPr>
        <p:spPr>
          <a:xfrm>
            <a:off x="4129635" y="3475460"/>
            <a:ext cx="2331000" cy="1077218"/>
          </a:xfrm>
          <a:prstGeom prst="rect">
            <a:avLst/>
          </a:prstGeom>
          <a:solidFill>
            <a:srgbClr val="FF0000"/>
          </a:solidFill>
          <a:ln>
            <a:solidFill>
              <a:srgbClr val="FF0000"/>
            </a:solidFill>
          </a:ln>
        </p:spPr>
        <p:txBody>
          <a:bodyPr wrap="square" rtlCol="0">
            <a:spAutoFit/>
          </a:bodyPr>
          <a:lstStyle/>
          <a:p>
            <a:r>
              <a:rPr lang="af-ZA" sz="1600" b="1" i="1" dirty="0" smtClean="0">
                <a:latin typeface="Century Gothic" pitchFamily="34" charset="0"/>
              </a:rPr>
              <a:t>Hiperbool: Hy </a:t>
            </a:r>
            <a:r>
              <a:rPr lang="af-ZA" sz="1600" b="1" i="1" dirty="0" smtClean="0">
                <a:latin typeface="Century Gothic" pitchFamily="34" charset="0"/>
              </a:rPr>
              <a:t>kan nie eers sy hand oplig nie</a:t>
            </a:r>
            <a:r>
              <a:rPr lang="af-ZA" sz="1600" b="1" i="1" dirty="0" smtClean="0">
                <a:latin typeface="Century Gothic" pitchFamily="34" charset="0"/>
              </a:rPr>
              <a:t>. Is moeg en uitgeput.</a:t>
            </a:r>
            <a:endParaRPr lang="en-ZA" sz="1600" b="1" i="1" dirty="0">
              <a:latin typeface="Century Gothic" pitchFamily="34" charset="0"/>
            </a:endParaRPr>
          </a:p>
        </p:txBody>
      </p:sp>
      <p:sp>
        <p:nvSpPr>
          <p:cNvPr id="25" name="TextBox 24"/>
          <p:cNvSpPr txBox="1"/>
          <p:nvPr/>
        </p:nvSpPr>
        <p:spPr>
          <a:xfrm>
            <a:off x="908852" y="2236803"/>
            <a:ext cx="2618715" cy="338554"/>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Hy probeer om te praat.</a:t>
            </a:r>
            <a:endParaRPr lang="en-ZA" sz="1600" b="1" i="1" dirty="0">
              <a:latin typeface="Century Gothic" pitchFamily="34" charset="0"/>
            </a:endParaRPr>
          </a:p>
        </p:txBody>
      </p:sp>
      <p:sp>
        <p:nvSpPr>
          <p:cNvPr id="26" name="TextBox 25"/>
          <p:cNvSpPr txBox="1"/>
          <p:nvPr/>
        </p:nvSpPr>
        <p:spPr>
          <a:xfrm>
            <a:off x="3303678" y="4481377"/>
            <a:ext cx="3140530" cy="830997"/>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Hy het baie maer geword</a:t>
            </a:r>
            <a:r>
              <a:rPr lang="af-ZA" sz="1600" b="1" i="1" dirty="0">
                <a:latin typeface="Century Gothic" pitchFamily="34" charset="0"/>
              </a:rPr>
              <a:t>. </a:t>
            </a:r>
            <a:r>
              <a:rPr lang="af-ZA" sz="1600" b="1" i="1" dirty="0" smtClean="0">
                <a:latin typeface="Century Gothic" pitchFamily="34" charset="0"/>
              </a:rPr>
              <a:t>Ervaar pyn.(</a:t>
            </a:r>
            <a:r>
              <a:rPr lang="af-ZA" sz="1600" b="1" i="1" dirty="0">
                <a:latin typeface="Century Gothic" pitchFamily="34" charset="0"/>
              </a:rPr>
              <a:t>Uitwerking van siekte</a:t>
            </a:r>
            <a:r>
              <a:rPr lang="af-ZA" sz="1600" b="1" i="1" dirty="0" smtClean="0">
                <a:latin typeface="Century Gothic" pitchFamily="34" charset="0"/>
              </a:rPr>
              <a:t>)</a:t>
            </a:r>
            <a:endParaRPr lang="en-ZA" sz="1600" b="1" i="1" dirty="0">
              <a:latin typeface="Century Gothic" pitchFamily="34" charset="0"/>
            </a:endParaRPr>
          </a:p>
        </p:txBody>
      </p:sp>
      <p:pic>
        <p:nvPicPr>
          <p:cNvPr id="2050" name="Picture 2" descr="Image result for sai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2492896"/>
            <a:ext cx="2448272" cy="27314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465136" y="2807255"/>
            <a:ext cx="1538912" cy="338554"/>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swaartekrag</a:t>
            </a:r>
            <a:endParaRPr lang="en-ZA" sz="1600" b="1" i="1" dirty="0">
              <a:latin typeface="Century Gothic" pitchFamily="34" charset="0"/>
            </a:endParaRPr>
          </a:p>
        </p:txBody>
      </p:sp>
    </p:spTree>
    <p:extLst>
      <p:ext uri="{BB962C8B-B14F-4D97-AF65-F5344CB8AC3E}">
        <p14:creationId xmlns:p14="http://schemas.microsoft.com/office/powerpoint/2010/main" val="373089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8" grpId="0" animBg="1"/>
      <p:bldP spid="20" grpId="0" animBg="1"/>
      <p:bldP spid="24" grpId="0" animBg="1"/>
      <p:bldP spid="25" grpId="0" animBg="1"/>
      <p:bldP spid="26"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31640" y="2636912"/>
            <a:ext cx="3816424" cy="369332"/>
          </a:xfrm>
          <a:prstGeom prst="rect">
            <a:avLst/>
          </a:prstGeom>
          <a:noFill/>
        </p:spPr>
        <p:txBody>
          <a:bodyPr wrap="square" rtlCol="0">
            <a:spAutoFit/>
          </a:bodyPr>
          <a:lstStyle/>
          <a:p>
            <a:endParaRPr lang="en-ZA" dirty="0"/>
          </a:p>
        </p:txBody>
      </p:sp>
      <p:sp>
        <p:nvSpPr>
          <p:cNvPr id="6" name="TextBox 5"/>
          <p:cNvSpPr txBox="1"/>
          <p:nvPr/>
        </p:nvSpPr>
        <p:spPr>
          <a:xfrm>
            <a:off x="611560" y="1722490"/>
            <a:ext cx="7272808" cy="2308324"/>
          </a:xfrm>
          <a:prstGeom prst="rect">
            <a:avLst/>
          </a:prstGeom>
          <a:noFill/>
        </p:spPr>
        <p:txBody>
          <a:bodyPr wrap="square" rtlCol="0">
            <a:spAutoFit/>
          </a:bodyPr>
          <a:lstStyle/>
          <a:p>
            <a:pPr>
              <a:lnSpc>
                <a:spcPct val="150000"/>
              </a:lnSpc>
            </a:pPr>
            <a:r>
              <a:rPr lang="af-ZA" sz="2400" dirty="0">
                <a:latin typeface="Century Gothic" pitchFamily="34" charset="0"/>
              </a:rPr>
              <a:t>net die oë bly groter staar</a:t>
            </a:r>
            <a:endParaRPr lang="en-ZA" sz="2400" dirty="0">
              <a:latin typeface="Century Gothic" pitchFamily="34" charset="0"/>
            </a:endParaRPr>
          </a:p>
          <a:p>
            <a:pPr>
              <a:lnSpc>
                <a:spcPct val="150000"/>
              </a:lnSpc>
            </a:pPr>
            <a:r>
              <a:rPr lang="af-ZA" sz="2400" dirty="0">
                <a:latin typeface="Century Gothic" pitchFamily="34" charset="0"/>
              </a:rPr>
              <a:t>soek na raad teen </a:t>
            </a:r>
            <a:r>
              <a:rPr lang="af-ZA" sz="2400" b="1" dirty="0">
                <a:solidFill>
                  <a:srgbClr val="FF0000"/>
                </a:solidFill>
                <a:latin typeface="Century Gothic" pitchFamily="34" charset="0"/>
              </a:rPr>
              <a:t>al die skade</a:t>
            </a:r>
            <a:endParaRPr lang="en-ZA" sz="2400" b="1" dirty="0">
              <a:solidFill>
                <a:srgbClr val="FF0000"/>
              </a:solidFill>
              <a:latin typeface="Century Gothic" pitchFamily="34" charset="0"/>
            </a:endParaRPr>
          </a:p>
          <a:p>
            <a:pPr>
              <a:lnSpc>
                <a:spcPct val="150000"/>
              </a:lnSpc>
            </a:pPr>
            <a:r>
              <a:rPr lang="af-ZA" sz="2400" dirty="0">
                <a:latin typeface="Century Gothic" pitchFamily="34" charset="0"/>
              </a:rPr>
              <a:t>na die </a:t>
            </a:r>
            <a:r>
              <a:rPr lang="af-ZA" sz="2400" b="1" dirty="0">
                <a:solidFill>
                  <a:srgbClr val="FF0000"/>
                </a:solidFill>
                <a:latin typeface="Century Gothic" pitchFamily="34" charset="0"/>
              </a:rPr>
              <a:t>genade</a:t>
            </a:r>
            <a:r>
              <a:rPr lang="af-ZA" sz="2400" dirty="0">
                <a:latin typeface="Century Gothic" pitchFamily="34" charset="0"/>
              </a:rPr>
              <a:t> van </a:t>
            </a:r>
            <a:r>
              <a:rPr lang="af-ZA" sz="2400" b="1" dirty="0">
                <a:solidFill>
                  <a:schemeClr val="accent5">
                    <a:lumMod val="50000"/>
                  </a:schemeClr>
                </a:solidFill>
                <a:latin typeface="Century Gothic" pitchFamily="34" charset="0"/>
              </a:rPr>
              <a:t>sag gaan</a:t>
            </a:r>
            <a:endParaRPr lang="en-ZA" sz="2400" b="1" dirty="0">
              <a:solidFill>
                <a:schemeClr val="accent5">
                  <a:lumMod val="50000"/>
                </a:schemeClr>
              </a:solidFill>
              <a:latin typeface="Century Gothic" pitchFamily="34" charset="0"/>
            </a:endParaRPr>
          </a:p>
          <a:p>
            <a:pPr>
              <a:lnSpc>
                <a:spcPct val="150000"/>
              </a:lnSpc>
            </a:pPr>
            <a:r>
              <a:rPr lang="af-ZA" sz="2400" dirty="0">
                <a:latin typeface="Century Gothic" pitchFamily="34" charset="0"/>
              </a:rPr>
              <a:t>na verstaan</a:t>
            </a:r>
            <a:endParaRPr lang="en-ZA" sz="2400" dirty="0">
              <a:latin typeface="Century Gothic" pitchFamily="34" charset="0"/>
            </a:endParaRPr>
          </a:p>
        </p:txBody>
      </p:sp>
      <p:sp>
        <p:nvSpPr>
          <p:cNvPr id="13" name="TextBox 12"/>
          <p:cNvSpPr txBox="1"/>
          <p:nvPr/>
        </p:nvSpPr>
        <p:spPr>
          <a:xfrm>
            <a:off x="2562016" y="1207471"/>
            <a:ext cx="3812264" cy="584775"/>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en-US" sz="1600" b="1" i="1" dirty="0" err="1" smtClean="0">
                <a:latin typeface="Century Gothic" pitchFamily="34" charset="0"/>
              </a:rPr>
              <a:t>Sy</a:t>
            </a:r>
            <a:r>
              <a:rPr lang="en-US" sz="1600" b="1" i="1" dirty="0" smtClean="0">
                <a:latin typeface="Century Gothic" pitchFamily="34" charset="0"/>
              </a:rPr>
              <a:t> </a:t>
            </a:r>
            <a:r>
              <a:rPr lang="en-US" sz="1600" b="1" i="1" dirty="0" err="1" smtClean="0">
                <a:latin typeface="Century Gothic" pitchFamily="34" charset="0"/>
              </a:rPr>
              <a:t>oë</a:t>
            </a:r>
            <a:r>
              <a:rPr lang="en-US" sz="1600" b="1" i="1" dirty="0" smtClean="0">
                <a:latin typeface="Century Gothic" pitchFamily="34" charset="0"/>
              </a:rPr>
              <a:t> </a:t>
            </a:r>
            <a:r>
              <a:rPr lang="en-US" sz="1600" b="1" i="1" dirty="0" err="1" smtClean="0">
                <a:latin typeface="Century Gothic" pitchFamily="34" charset="0"/>
              </a:rPr>
              <a:t>lyk</a:t>
            </a:r>
            <a:r>
              <a:rPr lang="en-US" sz="1600" b="1" i="1" dirty="0" smtClean="0">
                <a:latin typeface="Century Gothic" pitchFamily="34" charset="0"/>
              </a:rPr>
              <a:t> so </a:t>
            </a:r>
            <a:r>
              <a:rPr lang="en-US" sz="1600" b="1" i="1" dirty="0" err="1" smtClean="0">
                <a:latin typeface="Century Gothic" pitchFamily="34" charset="0"/>
              </a:rPr>
              <a:t>groot</a:t>
            </a:r>
            <a:r>
              <a:rPr lang="en-US" sz="1600" b="1" i="1" dirty="0" smtClean="0">
                <a:latin typeface="Century Gothic" pitchFamily="34" charset="0"/>
              </a:rPr>
              <a:t> </a:t>
            </a:r>
            <a:r>
              <a:rPr lang="en-US" sz="1600" b="1" i="1" dirty="0" err="1" smtClean="0">
                <a:latin typeface="Century Gothic" pitchFamily="34" charset="0"/>
              </a:rPr>
              <a:t>omdat</a:t>
            </a:r>
            <a:r>
              <a:rPr lang="en-US" sz="1600" b="1" i="1" dirty="0" smtClean="0">
                <a:latin typeface="Century Gothic" pitchFamily="34" charset="0"/>
              </a:rPr>
              <a:t> </a:t>
            </a:r>
            <a:r>
              <a:rPr lang="en-US" sz="1600" b="1" i="1" dirty="0" err="1" smtClean="0">
                <a:latin typeface="Century Gothic" pitchFamily="34" charset="0"/>
              </a:rPr>
              <a:t>hy</a:t>
            </a:r>
            <a:r>
              <a:rPr lang="en-US" sz="1600" b="1" i="1" dirty="0" smtClean="0">
                <a:latin typeface="Century Gothic" pitchFamily="34" charset="0"/>
              </a:rPr>
              <a:t> so </a:t>
            </a:r>
            <a:r>
              <a:rPr lang="en-US" sz="1600" b="1" i="1" dirty="0" err="1" smtClean="0">
                <a:latin typeface="Century Gothic" pitchFamily="34" charset="0"/>
              </a:rPr>
              <a:t>baie</a:t>
            </a:r>
            <a:r>
              <a:rPr lang="en-US" sz="1600" b="1" i="1" dirty="0" smtClean="0">
                <a:latin typeface="Century Gothic" pitchFamily="34" charset="0"/>
              </a:rPr>
              <a:t> </a:t>
            </a:r>
            <a:r>
              <a:rPr lang="en-US" sz="1600" b="1" i="1" dirty="0" err="1" smtClean="0">
                <a:latin typeface="Century Gothic" pitchFamily="34" charset="0"/>
              </a:rPr>
              <a:t>gewig</a:t>
            </a:r>
            <a:r>
              <a:rPr lang="en-US" sz="1600" b="1" i="1" dirty="0" smtClean="0">
                <a:latin typeface="Century Gothic" pitchFamily="34" charset="0"/>
              </a:rPr>
              <a:t> </a:t>
            </a:r>
            <a:r>
              <a:rPr lang="en-US" sz="1600" b="1" i="1" dirty="0" err="1" smtClean="0">
                <a:latin typeface="Century Gothic" pitchFamily="34" charset="0"/>
              </a:rPr>
              <a:t>verloor</a:t>
            </a:r>
            <a:r>
              <a:rPr lang="en-US" sz="1600" b="1" i="1" dirty="0" smtClean="0">
                <a:latin typeface="Century Gothic" pitchFamily="34" charset="0"/>
              </a:rPr>
              <a:t> het.</a:t>
            </a:r>
            <a:endParaRPr lang="en-ZA" sz="1600" b="1" i="1" dirty="0">
              <a:latin typeface="Century Gothic" pitchFamily="34" charset="0"/>
            </a:endParaRPr>
          </a:p>
        </p:txBody>
      </p:sp>
      <p:sp>
        <p:nvSpPr>
          <p:cNvPr id="12" name="TextBox 11"/>
          <p:cNvSpPr txBox="1"/>
          <p:nvPr/>
        </p:nvSpPr>
        <p:spPr>
          <a:xfrm>
            <a:off x="5148064" y="3061318"/>
            <a:ext cx="1404156" cy="338554"/>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en-US" sz="1600" b="1" i="1" dirty="0" err="1" smtClean="0">
                <a:latin typeface="Century Gothic" pitchFamily="34" charset="0"/>
              </a:rPr>
              <a:t>Eufemisme</a:t>
            </a:r>
            <a:endParaRPr lang="en-ZA" sz="1600" b="1" i="1" dirty="0">
              <a:latin typeface="Century Gothic" pitchFamily="34" charset="0"/>
            </a:endParaRPr>
          </a:p>
        </p:txBody>
      </p:sp>
      <p:sp>
        <p:nvSpPr>
          <p:cNvPr id="15" name="TextBox 14"/>
          <p:cNvSpPr txBox="1"/>
          <p:nvPr/>
        </p:nvSpPr>
        <p:spPr>
          <a:xfrm>
            <a:off x="2703952" y="3661068"/>
            <a:ext cx="3528392" cy="584775"/>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en-US" sz="1600" b="1" i="1" dirty="0" err="1" smtClean="0">
                <a:latin typeface="Century Gothic" pitchFamily="34" charset="0"/>
              </a:rPr>
              <a:t>Hy</a:t>
            </a:r>
            <a:r>
              <a:rPr lang="en-US" sz="1600" b="1" i="1" dirty="0" smtClean="0">
                <a:latin typeface="Century Gothic" pitchFamily="34" charset="0"/>
              </a:rPr>
              <a:t> </a:t>
            </a:r>
            <a:r>
              <a:rPr lang="en-US" sz="1600" b="1" i="1" dirty="0" err="1" smtClean="0">
                <a:latin typeface="Century Gothic" pitchFamily="34" charset="0"/>
              </a:rPr>
              <a:t>smag</a:t>
            </a:r>
            <a:r>
              <a:rPr lang="en-US" sz="1600" b="1" i="1" dirty="0" smtClean="0">
                <a:latin typeface="Century Gothic" pitchFamily="34" charset="0"/>
              </a:rPr>
              <a:t> </a:t>
            </a:r>
            <a:r>
              <a:rPr lang="en-US" sz="1600" b="1" i="1" dirty="0" err="1" smtClean="0">
                <a:latin typeface="Century Gothic" pitchFamily="34" charset="0"/>
              </a:rPr>
              <a:t>daarna</a:t>
            </a:r>
            <a:r>
              <a:rPr lang="en-US" sz="1600" b="1" i="1" dirty="0" smtClean="0">
                <a:latin typeface="Century Gothic" pitchFamily="34" charset="0"/>
              </a:rPr>
              <a:t> </a:t>
            </a:r>
            <a:r>
              <a:rPr lang="en-US" sz="1600" b="1" i="1" dirty="0" err="1" smtClean="0">
                <a:latin typeface="Century Gothic" pitchFamily="34" charset="0"/>
              </a:rPr>
              <a:t>om</a:t>
            </a:r>
            <a:r>
              <a:rPr lang="en-US" sz="1600" b="1" i="1" dirty="0" smtClean="0">
                <a:latin typeface="Century Gothic" pitchFamily="34" charset="0"/>
              </a:rPr>
              <a:t> </a:t>
            </a:r>
            <a:r>
              <a:rPr lang="en-US" sz="1600" b="1" i="1" dirty="0" err="1" smtClean="0">
                <a:latin typeface="Century Gothic" pitchFamily="34" charset="0"/>
              </a:rPr>
              <a:t>sonder</a:t>
            </a:r>
            <a:r>
              <a:rPr lang="en-US" sz="1600" b="1" i="1" dirty="0" smtClean="0">
                <a:latin typeface="Century Gothic" pitchFamily="34" charset="0"/>
              </a:rPr>
              <a:t> </a:t>
            </a:r>
            <a:r>
              <a:rPr lang="en-US" sz="1600" b="1" i="1" dirty="0" err="1" smtClean="0">
                <a:latin typeface="Century Gothic" pitchFamily="34" charset="0"/>
              </a:rPr>
              <a:t>pyn</a:t>
            </a:r>
            <a:r>
              <a:rPr lang="en-US" sz="1600" b="1" i="1" dirty="0" smtClean="0">
                <a:latin typeface="Century Gothic" pitchFamily="34" charset="0"/>
              </a:rPr>
              <a:t>, </a:t>
            </a:r>
            <a:r>
              <a:rPr lang="en-US" sz="1600" b="1" i="1" dirty="0" err="1" smtClean="0">
                <a:latin typeface="Century Gothic" pitchFamily="34" charset="0"/>
              </a:rPr>
              <a:t>dalk</a:t>
            </a:r>
            <a:r>
              <a:rPr lang="en-US" sz="1600" b="1" i="1" dirty="0" smtClean="0">
                <a:latin typeface="Century Gothic" pitchFamily="34" charset="0"/>
              </a:rPr>
              <a:t> in </a:t>
            </a:r>
            <a:r>
              <a:rPr lang="en-US" sz="1600" b="1" i="1" dirty="0" err="1" smtClean="0">
                <a:latin typeface="Century Gothic" pitchFamily="34" charset="0"/>
              </a:rPr>
              <a:t>sy</a:t>
            </a:r>
            <a:r>
              <a:rPr lang="en-US" sz="1600" b="1" i="1" dirty="0" smtClean="0">
                <a:latin typeface="Century Gothic" pitchFamily="34" charset="0"/>
              </a:rPr>
              <a:t> </a:t>
            </a:r>
            <a:r>
              <a:rPr lang="en-US" sz="1600" b="1" i="1" dirty="0" err="1" smtClean="0">
                <a:latin typeface="Century Gothic" pitchFamily="34" charset="0"/>
              </a:rPr>
              <a:t>slaap</a:t>
            </a:r>
            <a:r>
              <a:rPr lang="en-US" sz="1600" b="1" i="1" dirty="0" smtClean="0">
                <a:latin typeface="Century Gothic" pitchFamily="34" charset="0"/>
              </a:rPr>
              <a:t>, </a:t>
            </a:r>
            <a:r>
              <a:rPr lang="en-US" sz="1600" b="1" i="1" dirty="0" err="1" smtClean="0">
                <a:latin typeface="Century Gothic" pitchFamily="34" charset="0"/>
              </a:rPr>
              <a:t>te</a:t>
            </a:r>
            <a:r>
              <a:rPr lang="en-US" sz="1600" b="1" i="1" dirty="0" smtClean="0">
                <a:latin typeface="Century Gothic" pitchFamily="34" charset="0"/>
              </a:rPr>
              <a:t> </a:t>
            </a:r>
            <a:r>
              <a:rPr lang="en-US" sz="1600" b="1" i="1" dirty="0" err="1" smtClean="0">
                <a:latin typeface="Century Gothic" pitchFamily="34" charset="0"/>
              </a:rPr>
              <a:t>kan</a:t>
            </a:r>
            <a:r>
              <a:rPr lang="en-US" sz="1600" b="1" i="1" dirty="0" smtClean="0">
                <a:latin typeface="Century Gothic" pitchFamily="34" charset="0"/>
              </a:rPr>
              <a:t> </a:t>
            </a:r>
            <a:r>
              <a:rPr lang="en-US" sz="1600" b="1" i="1" dirty="0" err="1" smtClean="0">
                <a:latin typeface="Century Gothic" pitchFamily="34" charset="0"/>
              </a:rPr>
              <a:t>sterf</a:t>
            </a:r>
            <a:r>
              <a:rPr lang="en-US" sz="1600" b="1" i="1" dirty="0" smtClean="0">
                <a:latin typeface="Century Gothic" pitchFamily="34" charset="0"/>
              </a:rPr>
              <a:t>.</a:t>
            </a:r>
            <a:endParaRPr lang="en-ZA" sz="1600" b="1" i="1" dirty="0">
              <a:latin typeface="Century Gothic" pitchFamily="34" charset="0"/>
            </a:endParaRPr>
          </a:p>
        </p:txBody>
      </p:sp>
      <p:sp>
        <p:nvSpPr>
          <p:cNvPr id="16" name="TextBox 15"/>
          <p:cNvSpPr txBox="1"/>
          <p:nvPr/>
        </p:nvSpPr>
        <p:spPr>
          <a:xfrm>
            <a:off x="597718" y="4477194"/>
            <a:ext cx="4212468" cy="830997"/>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Na die genade van verstaan: </a:t>
            </a:r>
            <a:r>
              <a:rPr lang="af-ZA" sz="1600" b="1" dirty="0" smtClean="0">
                <a:latin typeface="Century Gothic" pitchFamily="34" charset="0"/>
              </a:rPr>
              <a:t>dui op aanvaarding. Bevraagteken nie meer sy lot nie.</a:t>
            </a:r>
            <a:endParaRPr lang="en-ZA" sz="1600" b="1" i="1" dirty="0">
              <a:latin typeface="Century Gothic" pitchFamily="34" charset="0"/>
            </a:endParaRPr>
          </a:p>
        </p:txBody>
      </p:sp>
      <p:sp>
        <p:nvSpPr>
          <p:cNvPr id="10" name="TextBox 21"/>
          <p:cNvSpPr txBox="1"/>
          <p:nvPr/>
        </p:nvSpPr>
        <p:spPr>
          <a:xfrm>
            <a:off x="611560" y="1917047"/>
            <a:ext cx="7920880" cy="12464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i="1" dirty="0" smtClean="0">
                <a:solidFill>
                  <a:srgbClr val="C00000"/>
                </a:solidFill>
                <a:latin typeface="Century Gothic" pitchFamily="34" charset="0"/>
              </a:rPr>
              <a:t>                                       </a:t>
            </a:r>
          </a:p>
          <a:p>
            <a:pPr>
              <a:lnSpc>
                <a:spcPct val="150000"/>
              </a:lnSpc>
            </a:pPr>
            <a:r>
              <a:rPr lang="en-US" sz="1400" b="1" i="1" dirty="0">
                <a:solidFill>
                  <a:srgbClr val="C00000"/>
                </a:solidFill>
                <a:latin typeface="Century Gothic" pitchFamily="34" charset="0"/>
              </a:rPr>
              <a:t> </a:t>
            </a:r>
            <a:r>
              <a:rPr lang="en-US" sz="1400" b="1" i="1" dirty="0" smtClean="0">
                <a:solidFill>
                  <a:srgbClr val="C00000"/>
                </a:solidFill>
                <a:latin typeface="Century Gothic" pitchFamily="34" charset="0"/>
              </a:rPr>
              <a:t>                                                       al die </a:t>
            </a:r>
            <a:r>
              <a:rPr lang="en-US" sz="1400" b="1" i="1" dirty="0" err="1" smtClean="0">
                <a:solidFill>
                  <a:srgbClr val="C00000"/>
                </a:solidFill>
                <a:latin typeface="Century Gothic" pitchFamily="34" charset="0"/>
              </a:rPr>
              <a:t>verlies</a:t>
            </a:r>
            <a:r>
              <a:rPr lang="en-US" sz="1400" b="1" i="1" dirty="0" smtClean="0">
                <a:solidFill>
                  <a:srgbClr val="C00000"/>
                </a:solidFill>
                <a:latin typeface="Century Gothic" pitchFamily="34" charset="0"/>
              </a:rPr>
              <a:t>, </a:t>
            </a:r>
            <a:r>
              <a:rPr lang="en-US" sz="1400" b="1" i="1" dirty="0" err="1" smtClean="0">
                <a:solidFill>
                  <a:srgbClr val="C00000"/>
                </a:solidFill>
                <a:latin typeface="Century Gothic" pitchFamily="34" charset="0"/>
              </a:rPr>
              <a:t>agteruitgang</a:t>
            </a:r>
            <a:endParaRPr lang="en-US" sz="1400" b="1" i="1" dirty="0" smtClean="0">
              <a:solidFill>
                <a:srgbClr val="C00000"/>
              </a:solidFill>
              <a:latin typeface="Century Gothic" pitchFamily="34" charset="0"/>
            </a:endParaRPr>
          </a:p>
          <a:p>
            <a:pPr>
              <a:lnSpc>
                <a:spcPct val="150000"/>
              </a:lnSpc>
            </a:pPr>
            <a:endParaRPr lang="en-US" sz="800" b="1" i="1" dirty="0">
              <a:solidFill>
                <a:srgbClr val="C00000"/>
              </a:solidFill>
              <a:latin typeface="Century Gothic" pitchFamily="34" charset="0"/>
            </a:endParaRPr>
          </a:p>
          <a:p>
            <a:pPr>
              <a:lnSpc>
                <a:spcPct val="150000"/>
              </a:lnSpc>
            </a:pPr>
            <a:r>
              <a:rPr lang="en-US" sz="1400" b="1" i="1" dirty="0" smtClean="0">
                <a:solidFill>
                  <a:srgbClr val="C00000"/>
                </a:solidFill>
                <a:latin typeface="Century Gothic" pitchFamily="34" charset="0"/>
              </a:rPr>
              <a:t>                    </a:t>
            </a:r>
            <a:r>
              <a:rPr lang="en-US" sz="1400" b="1" i="1" dirty="0" err="1" smtClean="0">
                <a:solidFill>
                  <a:srgbClr val="C00000"/>
                </a:solidFill>
                <a:latin typeface="Century Gothic" pitchFamily="34" charset="0"/>
              </a:rPr>
              <a:t>goedertierenheid</a:t>
            </a:r>
            <a:endParaRPr lang="en-US" sz="1050" b="1" i="1" dirty="0">
              <a:solidFill>
                <a:srgbClr val="C00000"/>
              </a:solidFill>
              <a:latin typeface="Century Gothic" pitchFamily="34" charset="0"/>
            </a:endParaRPr>
          </a:p>
        </p:txBody>
      </p:sp>
      <p:sp>
        <p:nvSpPr>
          <p:cNvPr id="11" name="TextBox 10"/>
          <p:cNvSpPr txBox="1"/>
          <p:nvPr/>
        </p:nvSpPr>
        <p:spPr>
          <a:xfrm>
            <a:off x="4862112" y="1851978"/>
            <a:ext cx="3346292" cy="338554"/>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en-US" sz="1600" b="1" i="1" dirty="0" err="1" smtClean="0">
                <a:latin typeface="Century Gothic" pitchFamily="34" charset="0"/>
              </a:rPr>
              <a:t>Sy</a:t>
            </a:r>
            <a:r>
              <a:rPr lang="en-US" sz="1600" b="1" i="1" dirty="0" smtClean="0">
                <a:latin typeface="Century Gothic" pitchFamily="34" charset="0"/>
              </a:rPr>
              <a:t> </a:t>
            </a:r>
            <a:r>
              <a:rPr lang="en-US" sz="1600" b="1" i="1" dirty="0" err="1" smtClean="0">
                <a:latin typeface="Century Gothic" pitchFamily="34" charset="0"/>
              </a:rPr>
              <a:t>oë</a:t>
            </a:r>
            <a:r>
              <a:rPr lang="en-US" sz="1600" b="1" i="1" dirty="0" smtClean="0">
                <a:latin typeface="Century Gothic" pitchFamily="34" charset="0"/>
              </a:rPr>
              <a:t> </a:t>
            </a:r>
            <a:r>
              <a:rPr lang="en-US" sz="1600" b="1" i="1" dirty="0" err="1" smtClean="0">
                <a:latin typeface="Century Gothic" pitchFamily="34" charset="0"/>
              </a:rPr>
              <a:t>neem</a:t>
            </a:r>
            <a:r>
              <a:rPr lang="en-US" sz="1600" b="1" i="1" dirty="0" smtClean="0">
                <a:latin typeface="Century Gothic" pitchFamily="34" charset="0"/>
              </a:rPr>
              <a:t> </a:t>
            </a:r>
            <a:r>
              <a:rPr lang="en-US" sz="1600" b="1" i="1" dirty="0" err="1" smtClean="0">
                <a:latin typeface="Century Gothic" pitchFamily="34" charset="0"/>
              </a:rPr>
              <a:t>niks</a:t>
            </a:r>
            <a:r>
              <a:rPr lang="en-US" sz="1600" b="1" i="1" dirty="0" smtClean="0">
                <a:latin typeface="Century Gothic" pitchFamily="34" charset="0"/>
              </a:rPr>
              <a:t> </a:t>
            </a:r>
            <a:r>
              <a:rPr lang="en-US" sz="1600" b="1" i="1" dirty="0" err="1" smtClean="0">
                <a:latin typeface="Century Gothic" pitchFamily="34" charset="0"/>
              </a:rPr>
              <a:t>meer</a:t>
            </a:r>
            <a:r>
              <a:rPr lang="en-US" sz="1600" b="1" i="1" dirty="0" smtClean="0">
                <a:latin typeface="Century Gothic" pitchFamily="34" charset="0"/>
              </a:rPr>
              <a:t> </a:t>
            </a:r>
            <a:r>
              <a:rPr lang="en-US" sz="1600" b="1" i="1" dirty="0" err="1" smtClean="0">
                <a:latin typeface="Century Gothic" pitchFamily="34" charset="0"/>
              </a:rPr>
              <a:t>waar</a:t>
            </a:r>
            <a:r>
              <a:rPr lang="en-US" sz="1600" b="1" i="1" dirty="0" smtClean="0">
                <a:latin typeface="Century Gothic" pitchFamily="34" charset="0"/>
              </a:rPr>
              <a:t> </a:t>
            </a:r>
            <a:r>
              <a:rPr lang="en-US" sz="1600" b="1" i="1" dirty="0" err="1" smtClean="0">
                <a:latin typeface="Century Gothic" pitchFamily="34" charset="0"/>
              </a:rPr>
              <a:t>nie</a:t>
            </a:r>
            <a:r>
              <a:rPr lang="en-US" sz="1600" b="1" i="1" dirty="0" smtClean="0">
                <a:latin typeface="Century Gothic" pitchFamily="34" charset="0"/>
              </a:rPr>
              <a:t>.</a:t>
            </a:r>
            <a:endParaRPr lang="en-ZA" sz="1600" b="1" i="1" dirty="0">
              <a:latin typeface="Century Gothic" pitchFamily="34" charset="0"/>
            </a:endParaRPr>
          </a:p>
        </p:txBody>
      </p:sp>
      <p:sp>
        <p:nvSpPr>
          <p:cNvPr id="14" name="TextBox 13"/>
          <p:cNvSpPr txBox="1"/>
          <p:nvPr/>
        </p:nvSpPr>
        <p:spPr>
          <a:xfrm>
            <a:off x="6660232" y="3076545"/>
            <a:ext cx="2376264" cy="1077218"/>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en-US" sz="1600" b="1" i="1" dirty="0" err="1" smtClean="0">
                <a:latin typeface="Century Gothic" pitchFamily="34" charset="0"/>
              </a:rPr>
              <a:t>Weet</a:t>
            </a:r>
            <a:r>
              <a:rPr lang="en-US" sz="1600" b="1" i="1" dirty="0" smtClean="0">
                <a:latin typeface="Century Gothic" pitchFamily="34" charset="0"/>
              </a:rPr>
              <a:t> </a:t>
            </a:r>
            <a:r>
              <a:rPr lang="en-US" sz="1600" b="1" i="1" dirty="0" err="1" smtClean="0">
                <a:latin typeface="Century Gothic" pitchFamily="34" charset="0"/>
              </a:rPr>
              <a:t>nou</a:t>
            </a:r>
            <a:r>
              <a:rPr lang="en-US" sz="1600" b="1" i="1" dirty="0" smtClean="0">
                <a:latin typeface="Century Gothic" pitchFamily="34" charset="0"/>
              </a:rPr>
              <a:t> van </a:t>
            </a:r>
            <a:r>
              <a:rPr lang="en-US" sz="1600" b="1" i="1" dirty="0" err="1" smtClean="0">
                <a:latin typeface="Century Gothic" pitchFamily="34" charset="0"/>
              </a:rPr>
              <a:t>vigslyer</a:t>
            </a:r>
            <a:r>
              <a:rPr lang="en-US" sz="1600" b="1" i="1" dirty="0" smtClean="0">
                <a:latin typeface="Century Gothic" pitchFamily="34" charset="0"/>
              </a:rPr>
              <a:t> se </a:t>
            </a:r>
            <a:r>
              <a:rPr lang="en-US" sz="1600" b="1" i="1" dirty="0" err="1" smtClean="0">
                <a:latin typeface="Century Gothic" pitchFamily="34" charset="0"/>
              </a:rPr>
              <a:t>lyding</a:t>
            </a:r>
            <a:r>
              <a:rPr lang="en-US" sz="1600" b="1" i="1" dirty="0" smtClean="0">
                <a:latin typeface="Century Gothic" pitchFamily="34" charset="0"/>
              </a:rPr>
              <a:t> en </a:t>
            </a:r>
            <a:r>
              <a:rPr lang="en-US" sz="1600" b="1" i="1" dirty="0" err="1" smtClean="0">
                <a:latin typeface="Century Gothic" pitchFamily="34" charset="0"/>
              </a:rPr>
              <a:t>familie</a:t>
            </a:r>
            <a:r>
              <a:rPr lang="en-US" sz="1600" b="1" i="1" dirty="0" smtClean="0">
                <a:latin typeface="Century Gothic" pitchFamily="34" charset="0"/>
              </a:rPr>
              <a:t> se </a:t>
            </a:r>
          </a:p>
          <a:p>
            <a:r>
              <a:rPr lang="en-US" sz="1600" b="1" i="1" dirty="0" smtClean="0">
                <a:latin typeface="Century Gothic" pitchFamily="34" charset="0"/>
              </a:rPr>
              <a:t>Seer. </a:t>
            </a:r>
            <a:r>
              <a:rPr lang="en-US" sz="1600" b="1" i="1" dirty="0" err="1" smtClean="0">
                <a:latin typeface="Century Gothic" pitchFamily="34" charset="0"/>
              </a:rPr>
              <a:t>Daarom</a:t>
            </a:r>
            <a:r>
              <a:rPr lang="en-US" sz="1600" b="1" i="1" dirty="0" smtClean="0">
                <a:latin typeface="Century Gothic" pitchFamily="34" charset="0"/>
              </a:rPr>
              <a:t> </a:t>
            </a:r>
            <a:r>
              <a:rPr lang="en-US" sz="1600" b="1" i="1" dirty="0" err="1" smtClean="0">
                <a:latin typeface="Century Gothic" pitchFamily="34" charset="0"/>
              </a:rPr>
              <a:t>eufimis</a:t>
            </a:r>
            <a:r>
              <a:rPr lang="en-US" sz="1600" b="1" i="1" dirty="0" smtClean="0">
                <a:latin typeface="Century Gothic" pitchFamily="34" charset="0"/>
              </a:rPr>
              <a:t>- me</a:t>
            </a:r>
            <a:endParaRPr lang="en-ZA" sz="1600" b="1" i="1" dirty="0">
              <a:latin typeface="Century Gothic" pitchFamily="34" charset="0"/>
            </a:endParaRPr>
          </a:p>
        </p:txBody>
      </p:sp>
      <p:sp>
        <p:nvSpPr>
          <p:cNvPr id="2" name="Oval 1"/>
          <p:cNvSpPr/>
          <p:nvPr/>
        </p:nvSpPr>
        <p:spPr>
          <a:xfrm>
            <a:off x="611560" y="3521263"/>
            <a:ext cx="1950456" cy="41179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2055880" y="3944010"/>
            <a:ext cx="3092184" cy="9251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48064" y="4651289"/>
            <a:ext cx="3888432" cy="1077218"/>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Klimaks- Verstaan waarom hy</a:t>
            </a:r>
          </a:p>
          <a:p>
            <a:r>
              <a:rPr lang="af-ZA" sz="1600" b="1" i="1" dirty="0">
                <a:latin typeface="Century Gothic" pitchFamily="34" charset="0"/>
              </a:rPr>
              <a:t> </a:t>
            </a:r>
            <a:r>
              <a:rPr lang="af-ZA" sz="1600" b="1" i="1" dirty="0" smtClean="0">
                <a:latin typeface="Century Gothic" pitchFamily="34" charset="0"/>
              </a:rPr>
              <a:t>            - Mense sal verstaan en nie </a:t>
            </a:r>
          </a:p>
          <a:p>
            <a:r>
              <a:rPr lang="af-ZA" sz="1600" b="1" i="1" dirty="0">
                <a:latin typeface="Century Gothic" pitchFamily="34" charset="0"/>
              </a:rPr>
              <a:t> </a:t>
            </a:r>
            <a:r>
              <a:rPr lang="af-ZA" sz="1600" b="1" i="1" dirty="0" smtClean="0">
                <a:latin typeface="Century Gothic" pitchFamily="34" charset="0"/>
              </a:rPr>
              <a:t>              veroordeel nie</a:t>
            </a:r>
          </a:p>
          <a:p>
            <a:endParaRPr lang="en-ZA" sz="1600" b="1" i="1" dirty="0">
              <a:latin typeface="Century Gothic" pitchFamily="34" charset="0"/>
            </a:endParaRPr>
          </a:p>
        </p:txBody>
      </p:sp>
    </p:spTree>
    <p:extLst>
      <p:ext uri="{BB962C8B-B14F-4D97-AF65-F5344CB8AC3E}">
        <p14:creationId xmlns:p14="http://schemas.microsoft.com/office/powerpoint/2010/main" val="3382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5" grpId="0" animBg="1"/>
      <p:bldP spid="16" grpId="0" animBg="1"/>
      <p:bldP spid="11" grpId="0" animBg="1"/>
      <p:bldP spid="14"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6472</TotalTime>
  <Words>640</Words>
  <Application>Microsoft Office PowerPoint</Application>
  <PresentationFormat>On-screen Show (4:3)</PresentationFormat>
  <Paragraphs>84</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Century Gothic</vt:lpstr>
      <vt:lpstr>Office Theme</vt:lpstr>
      <vt:lpstr>’n Vigslyer sterf</vt:lpstr>
      <vt:lpstr>Vincent Oliphant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Besoekersboek</dc:title>
  <dc:creator>Liesbet Gelderblom</dc:creator>
  <cp:lastModifiedBy>PERSONEEL</cp:lastModifiedBy>
  <cp:revision>115</cp:revision>
  <dcterms:created xsi:type="dcterms:W3CDTF">2016-12-15T13:41:40Z</dcterms:created>
  <dcterms:modified xsi:type="dcterms:W3CDTF">2017-02-26T13:05:24Z</dcterms:modified>
</cp:coreProperties>
</file>