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84" r:id="rId4"/>
    <p:sldId id="283" r:id="rId5"/>
    <p:sldId id="288" r:id="rId6"/>
    <p:sldId id="289" r:id="rId7"/>
    <p:sldId id="291" r:id="rId8"/>
    <p:sldId id="293" r:id="rId9"/>
    <p:sldId id="295" r:id="rId10"/>
    <p:sldId id="297" r:id="rId11"/>
    <p:sldId id="267" r:id="rId12"/>
    <p:sldId id="300" r:id="rId13"/>
    <p:sldId id="310" r:id="rId14"/>
    <p:sldId id="308" r:id="rId15"/>
    <p:sldId id="304" r:id="rId16"/>
    <p:sldId id="305" r:id="rId17"/>
    <p:sldId id="306" r:id="rId18"/>
    <p:sldId id="307" r:id="rId19"/>
    <p:sldId id="269" r:id="rId20"/>
    <p:sldId id="272" r:id="rId21"/>
    <p:sldId id="277" r:id="rId22"/>
    <p:sldId id="270" r:id="rId23"/>
    <p:sldId id="271" r:id="rId24"/>
    <p:sldId id="273" r:id="rId25"/>
    <p:sldId id="280" r:id="rId2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60"/>
  </p:normalViewPr>
  <p:slideViewPr>
    <p:cSldViewPr>
      <p:cViewPr varScale="1">
        <p:scale>
          <a:sx n="87" d="100"/>
          <a:sy n="87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81761-D6B2-434D-82C7-FE1859899B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0437AAA-76C4-43FF-96C2-C4FFF5633336}">
      <dgm:prSet phldrT="[Text]" custT="1"/>
      <dgm:spPr>
        <a:solidFill>
          <a:srgbClr val="FFC000"/>
        </a:solidFill>
      </dgm:spPr>
      <dgm:t>
        <a:bodyPr/>
        <a:lstStyle/>
        <a:p>
          <a:endParaRPr lang="en-ZA" sz="2000" b="1" dirty="0"/>
        </a:p>
        <a:p>
          <a:r>
            <a:rPr lang="en-ZA" sz="2000" b="1" dirty="0">
              <a:solidFill>
                <a:schemeClr val="tx1"/>
              </a:solidFill>
            </a:rPr>
            <a:t>PRE-LEES</a:t>
          </a:r>
        </a:p>
      </dgm:t>
    </dgm:pt>
    <dgm:pt modelId="{08765491-D886-4DE3-AEE3-E0276693507C}" type="parTrans" cxnId="{F6C1B241-3D43-4AF6-BC42-686AC9C63B11}">
      <dgm:prSet/>
      <dgm:spPr/>
      <dgm:t>
        <a:bodyPr/>
        <a:lstStyle/>
        <a:p>
          <a:endParaRPr lang="en-ZA"/>
        </a:p>
      </dgm:t>
    </dgm:pt>
    <dgm:pt modelId="{059FFFE9-5EF6-46E6-86C5-C8498124CBA3}" type="sibTrans" cxnId="{F6C1B241-3D43-4AF6-BC42-686AC9C63B11}">
      <dgm:prSet/>
      <dgm:spPr/>
      <dgm:t>
        <a:bodyPr/>
        <a:lstStyle/>
        <a:p>
          <a:endParaRPr lang="en-ZA"/>
        </a:p>
      </dgm:t>
    </dgm:pt>
    <dgm:pt modelId="{5669216D-38A3-4E64-9A20-3BE8916EAF40}">
      <dgm:prSet phldrT="[Text]" custT="1"/>
      <dgm:spPr/>
      <dgm:t>
        <a:bodyPr/>
        <a:lstStyle/>
        <a:p>
          <a:r>
            <a:rPr lang="en-ZA" sz="2400" dirty="0" err="1"/>
            <a:t>Aktiveer</a:t>
          </a:r>
          <a:r>
            <a:rPr lang="en-ZA" sz="2400" dirty="0"/>
            <a:t> </a:t>
          </a:r>
          <a:r>
            <a:rPr lang="en-ZA" sz="2400" dirty="0" err="1"/>
            <a:t>voorkennis</a:t>
          </a:r>
          <a:endParaRPr lang="en-ZA" sz="2400" dirty="0"/>
        </a:p>
      </dgm:t>
    </dgm:pt>
    <dgm:pt modelId="{94D1D7E1-AFC5-4451-B470-4276AE1E9796}" type="parTrans" cxnId="{50BEA66B-AE2E-495B-8687-7FD72D592327}">
      <dgm:prSet/>
      <dgm:spPr/>
      <dgm:t>
        <a:bodyPr/>
        <a:lstStyle/>
        <a:p>
          <a:endParaRPr lang="en-ZA"/>
        </a:p>
      </dgm:t>
    </dgm:pt>
    <dgm:pt modelId="{D928549A-16B7-4C5C-AC96-24EC198920AE}" type="sibTrans" cxnId="{50BEA66B-AE2E-495B-8687-7FD72D592327}">
      <dgm:prSet/>
      <dgm:spPr/>
      <dgm:t>
        <a:bodyPr/>
        <a:lstStyle/>
        <a:p>
          <a:endParaRPr lang="en-ZA"/>
        </a:p>
      </dgm:t>
    </dgm:pt>
    <dgm:pt modelId="{C944B85D-2AF0-4D63-B057-377BED1B8E5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ZA" sz="2000" b="1" dirty="0"/>
        </a:p>
        <a:p>
          <a:r>
            <a:rPr lang="en-ZA" sz="2000" b="1" dirty="0">
              <a:solidFill>
                <a:schemeClr val="tx1"/>
              </a:solidFill>
            </a:rPr>
            <a:t>LEES</a:t>
          </a:r>
        </a:p>
      </dgm:t>
    </dgm:pt>
    <dgm:pt modelId="{AE57FBD0-A0A5-4C52-B2D0-616DDD23A3A2}" type="parTrans" cxnId="{945E63DC-3806-4C03-A2E1-BB1CB420FCD4}">
      <dgm:prSet/>
      <dgm:spPr/>
      <dgm:t>
        <a:bodyPr/>
        <a:lstStyle/>
        <a:p>
          <a:endParaRPr lang="en-ZA"/>
        </a:p>
      </dgm:t>
    </dgm:pt>
    <dgm:pt modelId="{B7192E9B-28A6-472C-A5ED-A6D7AA3429F1}" type="sibTrans" cxnId="{945E63DC-3806-4C03-A2E1-BB1CB420FCD4}">
      <dgm:prSet/>
      <dgm:spPr/>
      <dgm:t>
        <a:bodyPr/>
        <a:lstStyle/>
        <a:p>
          <a:endParaRPr lang="en-ZA"/>
        </a:p>
      </dgm:t>
    </dgm:pt>
    <dgm:pt modelId="{1C17E309-9B61-452A-A779-36DCEA2DB993}">
      <dgm:prSet phldrT="[Text]" custT="1"/>
      <dgm:spPr/>
      <dgm:t>
        <a:bodyPr/>
        <a:lstStyle/>
        <a:p>
          <a:r>
            <a:rPr lang="nl-NL" sz="2400" dirty="0"/>
            <a:t>let op hoe woordkeuse, taalgebruik, beelde, </a:t>
          </a:r>
          <a:r>
            <a:rPr lang="nl-NL" sz="2400" dirty="0" smtClean="0"/>
            <a:t>ens.</a:t>
          </a:r>
          <a:endParaRPr lang="en-ZA" sz="2400" dirty="0"/>
        </a:p>
      </dgm:t>
    </dgm:pt>
    <dgm:pt modelId="{829F3AC0-85AB-46DB-9D19-859102A951EA}" type="parTrans" cxnId="{C44D511D-945D-4A55-B4D0-250FF2A41813}">
      <dgm:prSet/>
      <dgm:spPr/>
      <dgm:t>
        <a:bodyPr/>
        <a:lstStyle/>
        <a:p>
          <a:endParaRPr lang="en-ZA"/>
        </a:p>
      </dgm:t>
    </dgm:pt>
    <dgm:pt modelId="{73FD0C76-9AE5-4F97-B04D-C7F4AD547370}" type="sibTrans" cxnId="{C44D511D-945D-4A55-B4D0-250FF2A41813}">
      <dgm:prSet/>
      <dgm:spPr/>
      <dgm:t>
        <a:bodyPr/>
        <a:lstStyle/>
        <a:p>
          <a:endParaRPr lang="en-ZA"/>
        </a:p>
      </dgm:t>
    </dgm:pt>
    <dgm:pt modelId="{6B572FD8-DB98-419D-9B1A-E1DF8E7EA90A}">
      <dgm:prSet phldrT="[Text]" custT="1"/>
      <dgm:spPr/>
      <dgm:t>
        <a:bodyPr/>
        <a:lstStyle/>
        <a:p>
          <a:r>
            <a:rPr lang="nl-NL" sz="2400" dirty="0"/>
            <a:t>Gebruik leesbegripstrategieë </a:t>
          </a:r>
          <a:endParaRPr lang="en-ZA" sz="2400" dirty="0"/>
        </a:p>
      </dgm:t>
    </dgm:pt>
    <dgm:pt modelId="{216C83EF-9BDC-4DB3-AC37-751E70E649E2}" type="parTrans" cxnId="{51ADACAB-E9F5-48BA-B70F-822335FEE4B1}">
      <dgm:prSet/>
      <dgm:spPr/>
      <dgm:t>
        <a:bodyPr/>
        <a:lstStyle/>
        <a:p>
          <a:endParaRPr lang="en-ZA"/>
        </a:p>
      </dgm:t>
    </dgm:pt>
    <dgm:pt modelId="{AD6321D9-D31F-47C9-9B2F-0D2C27EBA8C9}" type="sibTrans" cxnId="{51ADACAB-E9F5-48BA-B70F-822335FEE4B1}">
      <dgm:prSet/>
      <dgm:spPr/>
      <dgm:t>
        <a:bodyPr/>
        <a:lstStyle/>
        <a:p>
          <a:endParaRPr lang="en-ZA"/>
        </a:p>
      </dgm:t>
    </dgm:pt>
    <dgm:pt modelId="{4C749FDC-B7DD-4707-828B-A822A088CD3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ZA" sz="2000" b="1" dirty="0"/>
        </a:p>
        <a:p>
          <a:r>
            <a:rPr lang="en-ZA" sz="2000" b="1" dirty="0">
              <a:solidFill>
                <a:schemeClr val="tx1"/>
              </a:solidFill>
            </a:rPr>
            <a:t>POST-LEES</a:t>
          </a:r>
        </a:p>
      </dgm:t>
    </dgm:pt>
    <dgm:pt modelId="{D086D103-438A-4ED9-A573-EB2BF75F8DE0}" type="parTrans" cxnId="{5BC47DCF-E660-40C5-8894-99A3FDE0E589}">
      <dgm:prSet/>
      <dgm:spPr/>
      <dgm:t>
        <a:bodyPr/>
        <a:lstStyle/>
        <a:p>
          <a:endParaRPr lang="en-ZA"/>
        </a:p>
      </dgm:t>
    </dgm:pt>
    <dgm:pt modelId="{12D558D2-1CD2-49AD-A9BE-96FE3C425726}" type="sibTrans" cxnId="{5BC47DCF-E660-40C5-8894-99A3FDE0E589}">
      <dgm:prSet/>
      <dgm:spPr/>
      <dgm:t>
        <a:bodyPr/>
        <a:lstStyle/>
        <a:p>
          <a:endParaRPr lang="en-ZA"/>
        </a:p>
      </dgm:t>
    </dgm:pt>
    <dgm:pt modelId="{C27090FF-F4D2-4A7A-B7A7-2249727DECF5}">
      <dgm:prSet phldrT="[Text]" custT="1"/>
      <dgm:spPr/>
      <dgm:t>
        <a:bodyPr/>
        <a:lstStyle/>
        <a:p>
          <a:r>
            <a:rPr lang="nl-NL" sz="2400" dirty="0"/>
            <a:t>beskou en beoordeel teks in geheel</a:t>
          </a:r>
          <a:endParaRPr lang="en-ZA" sz="2400" dirty="0"/>
        </a:p>
      </dgm:t>
    </dgm:pt>
    <dgm:pt modelId="{F5FB64FD-9C83-4EF0-8B39-665AE6766085}" type="parTrans" cxnId="{7D5596EA-59EA-41DF-8D0D-55A2365F21D4}">
      <dgm:prSet/>
      <dgm:spPr/>
      <dgm:t>
        <a:bodyPr/>
        <a:lstStyle/>
        <a:p>
          <a:endParaRPr lang="en-ZA"/>
        </a:p>
      </dgm:t>
    </dgm:pt>
    <dgm:pt modelId="{658F4574-F787-4FEB-8748-EFC799643C3E}" type="sibTrans" cxnId="{7D5596EA-59EA-41DF-8D0D-55A2365F21D4}">
      <dgm:prSet/>
      <dgm:spPr/>
      <dgm:t>
        <a:bodyPr/>
        <a:lstStyle/>
        <a:p>
          <a:endParaRPr lang="en-ZA"/>
        </a:p>
      </dgm:t>
    </dgm:pt>
    <dgm:pt modelId="{3EF8034E-27B9-4BE8-97DB-057969AF6D81}">
      <dgm:prSet phldrT="[Text]" custT="1"/>
      <dgm:spPr/>
      <dgm:t>
        <a:bodyPr/>
        <a:lstStyle/>
        <a:p>
          <a:r>
            <a:rPr lang="nl-NL" sz="2400" dirty="0" smtClean="0"/>
            <a:t>die betekenis van die teks beïnvloed</a:t>
          </a:r>
          <a:endParaRPr lang="en-ZA" sz="2400" dirty="0"/>
        </a:p>
      </dgm:t>
    </dgm:pt>
    <dgm:pt modelId="{FE594146-9FF5-4F39-97FB-E0845A79E9E0}" type="parTrans" cxnId="{527AABA4-F77A-467D-9D77-58D129E63DF0}">
      <dgm:prSet/>
      <dgm:spPr/>
      <dgm:t>
        <a:bodyPr/>
        <a:lstStyle/>
        <a:p>
          <a:endParaRPr lang="en-ZA"/>
        </a:p>
      </dgm:t>
    </dgm:pt>
    <dgm:pt modelId="{A96A8ED4-9528-486D-88F4-4EDE85F3CF89}" type="sibTrans" cxnId="{527AABA4-F77A-467D-9D77-58D129E63DF0}">
      <dgm:prSet/>
      <dgm:spPr/>
      <dgm:t>
        <a:bodyPr/>
        <a:lstStyle/>
        <a:p>
          <a:endParaRPr lang="en-ZA"/>
        </a:p>
      </dgm:t>
    </dgm:pt>
    <dgm:pt modelId="{360EF9C1-3947-42EB-8D9B-8AF365A17575}" type="pres">
      <dgm:prSet presAssocID="{43B81761-D6B2-434D-82C7-FE1859899B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EE6AB2C-67E1-4500-8367-A4689E491A0B}" type="pres">
      <dgm:prSet presAssocID="{80437AAA-76C4-43FF-96C2-C4FFF5633336}" presName="composite" presStyleCnt="0"/>
      <dgm:spPr/>
    </dgm:pt>
    <dgm:pt modelId="{7BAC578E-5949-43AD-9D8D-C7AC5961A949}" type="pres">
      <dgm:prSet presAssocID="{80437AAA-76C4-43FF-96C2-C4FFF5633336}" presName="parentText" presStyleLbl="alignNode1" presStyleIdx="0" presStyleCnt="3" custScaleX="234211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B41D334-CE56-4D9D-8D86-7FA6810D618D}" type="pres">
      <dgm:prSet presAssocID="{80437AAA-76C4-43FF-96C2-C4FFF5633336}" presName="descendantText" presStyleLbl="alignAcc1" presStyleIdx="0" presStyleCnt="3" custScaleX="86958" custLinFactNeighborX="4901" custLinFactNeighborY="-34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E77DFFF-209D-42B6-B9D6-C9CFA5A8054D}" type="pres">
      <dgm:prSet presAssocID="{059FFFE9-5EF6-46E6-86C5-C8498124CBA3}" presName="sp" presStyleCnt="0"/>
      <dgm:spPr/>
    </dgm:pt>
    <dgm:pt modelId="{099E907D-EA6B-4994-A30B-975737C16480}" type="pres">
      <dgm:prSet presAssocID="{C944B85D-2AF0-4D63-B057-377BED1B8E5E}" presName="composite" presStyleCnt="0"/>
      <dgm:spPr/>
    </dgm:pt>
    <dgm:pt modelId="{FE3F2F07-1B82-43ED-A9FD-347B009C6181}" type="pres">
      <dgm:prSet presAssocID="{C944B85D-2AF0-4D63-B057-377BED1B8E5E}" presName="parentText" presStyleLbl="alignNode1" presStyleIdx="1" presStyleCnt="3" custScaleX="16992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3FCA81-ABDB-4544-9C85-21BA8EBC7FD6}" type="pres">
      <dgm:prSet presAssocID="{C944B85D-2AF0-4D63-B057-377BED1B8E5E}" presName="descendantText" presStyleLbl="alignAcc1" presStyleIdx="1" presStyleCnt="3" custScaleX="93069" custScaleY="16450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D42271-0D91-40D7-81C1-C534C5FCD315}" type="pres">
      <dgm:prSet presAssocID="{B7192E9B-28A6-472C-A5ED-A6D7AA3429F1}" presName="sp" presStyleCnt="0"/>
      <dgm:spPr/>
    </dgm:pt>
    <dgm:pt modelId="{5DBEFB0C-6AD7-4A65-A6FC-1604BC3B6BC4}" type="pres">
      <dgm:prSet presAssocID="{4C749FDC-B7DD-4707-828B-A822A088CD3E}" presName="composite" presStyleCnt="0"/>
      <dgm:spPr/>
    </dgm:pt>
    <dgm:pt modelId="{A52292A8-42DE-41B3-BC2C-BA4B78072780}" type="pres">
      <dgm:prSet presAssocID="{4C749FDC-B7DD-4707-828B-A822A088CD3E}" presName="parentText" presStyleLbl="alignNode1" presStyleIdx="2" presStyleCnt="3" custScaleX="15551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0EC923-27CE-4563-AE96-1A4EDE325533}" type="pres">
      <dgm:prSet presAssocID="{4C749FDC-B7DD-4707-828B-A822A088CD3E}" presName="descendantText" presStyleLbl="alignAcc1" presStyleIdx="2" presStyleCnt="3" custScaleX="90631" custLinFactNeighborX="-1318" custLinFactNeighborY="2787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1ADACAB-E9F5-48BA-B70F-822335FEE4B1}" srcId="{C944B85D-2AF0-4D63-B057-377BED1B8E5E}" destId="{6B572FD8-DB98-419D-9B1A-E1DF8E7EA90A}" srcOrd="2" destOrd="0" parTransId="{216C83EF-9BDC-4DB3-AC37-751E70E649E2}" sibTransId="{AD6321D9-D31F-47C9-9B2F-0D2C27EBA8C9}"/>
    <dgm:cxn modelId="{43BD66C7-A356-4449-801C-2196C346CD10}" type="presOf" srcId="{43B81761-D6B2-434D-82C7-FE1859899BD3}" destId="{360EF9C1-3947-42EB-8D9B-8AF365A17575}" srcOrd="0" destOrd="0" presId="urn:microsoft.com/office/officeart/2005/8/layout/chevron2"/>
    <dgm:cxn modelId="{ED428B16-D9D3-43AB-97A2-1FC051D29F14}" type="presOf" srcId="{6B572FD8-DB98-419D-9B1A-E1DF8E7EA90A}" destId="{D23FCA81-ABDB-4544-9C85-21BA8EBC7FD6}" srcOrd="0" destOrd="2" presId="urn:microsoft.com/office/officeart/2005/8/layout/chevron2"/>
    <dgm:cxn modelId="{7D5596EA-59EA-41DF-8D0D-55A2365F21D4}" srcId="{4C749FDC-B7DD-4707-828B-A822A088CD3E}" destId="{C27090FF-F4D2-4A7A-B7A7-2249727DECF5}" srcOrd="0" destOrd="0" parTransId="{F5FB64FD-9C83-4EF0-8B39-665AE6766085}" sibTransId="{658F4574-F787-4FEB-8748-EFC799643C3E}"/>
    <dgm:cxn modelId="{57FB7035-4276-454B-875C-F8482A314DDB}" type="presOf" srcId="{1C17E309-9B61-452A-A779-36DCEA2DB993}" destId="{D23FCA81-ABDB-4544-9C85-21BA8EBC7FD6}" srcOrd="0" destOrd="0" presId="urn:microsoft.com/office/officeart/2005/8/layout/chevron2"/>
    <dgm:cxn modelId="{F117616B-5BD1-466C-A4AC-C15C0C6F4589}" type="presOf" srcId="{4C749FDC-B7DD-4707-828B-A822A088CD3E}" destId="{A52292A8-42DE-41B3-BC2C-BA4B78072780}" srcOrd="0" destOrd="0" presId="urn:microsoft.com/office/officeart/2005/8/layout/chevron2"/>
    <dgm:cxn modelId="{FDA07A32-2B2F-4B00-8951-BF18D38D1067}" type="presOf" srcId="{5669216D-38A3-4E64-9A20-3BE8916EAF40}" destId="{FB41D334-CE56-4D9D-8D86-7FA6810D618D}" srcOrd="0" destOrd="0" presId="urn:microsoft.com/office/officeart/2005/8/layout/chevron2"/>
    <dgm:cxn modelId="{9A815A31-DF82-416C-B9A3-10B63C38D61F}" type="presOf" srcId="{80437AAA-76C4-43FF-96C2-C4FFF5633336}" destId="{7BAC578E-5949-43AD-9D8D-C7AC5961A949}" srcOrd="0" destOrd="0" presId="urn:microsoft.com/office/officeart/2005/8/layout/chevron2"/>
    <dgm:cxn modelId="{5BC47DCF-E660-40C5-8894-99A3FDE0E589}" srcId="{43B81761-D6B2-434D-82C7-FE1859899BD3}" destId="{4C749FDC-B7DD-4707-828B-A822A088CD3E}" srcOrd="2" destOrd="0" parTransId="{D086D103-438A-4ED9-A573-EB2BF75F8DE0}" sibTransId="{12D558D2-1CD2-49AD-A9BE-96FE3C425726}"/>
    <dgm:cxn modelId="{F6C1B241-3D43-4AF6-BC42-686AC9C63B11}" srcId="{43B81761-D6B2-434D-82C7-FE1859899BD3}" destId="{80437AAA-76C4-43FF-96C2-C4FFF5633336}" srcOrd="0" destOrd="0" parTransId="{08765491-D886-4DE3-AEE3-E0276693507C}" sibTransId="{059FFFE9-5EF6-46E6-86C5-C8498124CBA3}"/>
    <dgm:cxn modelId="{50BEA66B-AE2E-495B-8687-7FD72D592327}" srcId="{80437AAA-76C4-43FF-96C2-C4FFF5633336}" destId="{5669216D-38A3-4E64-9A20-3BE8916EAF40}" srcOrd="0" destOrd="0" parTransId="{94D1D7E1-AFC5-4451-B470-4276AE1E9796}" sibTransId="{D928549A-16B7-4C5C-AC96-24EC198920AE}"/>
    <dgm:cxn modelId="{C44D511D-945D-4A55-B4D0-250FF2A41813}" srcId="{C944B85D-2AF0-4D63-B057-377BED1B8E5E}" destId="{1C17E309-9B61-452A-A779-36DCEA2DB993}" srcOrd="0" destOrd="0" parTransId="{829F3AC0-85AB-46DB-9D19-859102A951EA}" sibTransId="{73FD0C76-9AE5-4F97-B04D-C7F4AD547370}"/>
    <dgm:cxn modelId="{945E63DC-3806-4C03-A2E1-BB1CB420FCD4}" srcId="{43B81761-D6B2-434D-82C7-FE1859899BD3}" destId="{C944B85D-2AF0-4D63-B057-377BED1B8E5E}" srcOrd="1" destOrd="0" parTransId="{AE57FBD0-A0A5-4C52-B2D0-616DDD23A3A2}" sibTransId="{B7192E9B-28A6-472C-A5ED-A6D7AA3429F1}"/>
    <dgm:cxn modelId="{4506BED3-4071-4D5A-B264-F0F329298C9B}" type="presOf" srcId="{3EF8034E-27B9-4BE8-97DB-057969AF6D81}" destId="{D23FCA81-ABDB-4544-9C85-21BA8EBC7FD6}" srcOrd="0" destOrd="1" presId="urn:microsoft.com/office/officeart/2005/8/layout/chevron2"/>
    <dgm:cxn modelId="{01530CA4-9450-4908-A445-F582E54F17F7}" type="presOf" srcId="{C944B85D-2AF0-4D63-B057-377BED1B8E5E}" destId="{FE3F2F07-1B82-43ED-A9FD-347B009C6181}" srcOrd="0" destOrd="0" presId="urn:microsoft.com/office/officeart/2005/8/layout/chevron2"/>
    <dgm:cxn modelId="{7810AB9C-94AE-4EF3-A09B-4D8C47BA2CD1}" type="presOf" srcId="{C27090FF-F4D2-4A7A-B7A7-2249727DECF5}" destId="{200EC923-27CE-4563-AE96-1A4EDE325533}" srcOrd="0" destOrd="0" presId="urn:microsoft.com/office/officeart/2005/8/layout/chevron2"/>
    <dgm:cxn modelId="{527AABA4-F77A-467D-9D77-58D129E63DF0}" srcId="{C944B85D-2AF0-4D63-B057-377BED1B8E5E}" destId="{3EF8034E-27B9-4BE8-97DB-057969AF6D81}" srcOrd="1" destOrd="0" parTransId="{FE594146-9FF5-4F39-97FB-E0845A79E9E0}" sibTransId="{A96A8ED4-9528-486D-88F4-4EDE85F3CF89}"/>
    <dgm:cxn modelId="{80C6179A-B2D1-4E1F-8969-C3F484AA2A2B}" type="presParOf" srcId="{360EF9C1-3947-42EB-8D9B-8AF365A17575}" destId="{0EE6AB2C-67E1-4500-8367-A4689E491A0B}" srcOrd="0" destOrd="0" presId="urn:microsoft.com/office/officeart/2005/8/layout/chevron2"/>
    <dgm:cxn modelId="{75D27F0E-1522-4E7C-B1D3-FB92DD7F4917}" type="presParOf" srcId="{0EE6AB2C-67E1-4500-8367-A4689E491A0B}" destId="{7BAC578E-5949-43AD-9D8D-C7AC5961A949}" srcOrd="0" destOrd="0" presId="urn:microsoft.com/office/officeart/2005/8/layout/chevron2"/>
    <dgm:cxn modelId="{4723C5A5-4A1A-4761-85F9-E6DB2B1DA157}" type="presParOf" srcId="{0EE6AB2C-67E1-4500-8367-A4689E491A0B}" destId="{FB41D334-CE56-4D9D-8D86-7FA6810D618D}" srcOrd="1" destOrd="0" presId="urn:microsoft.com/office/officeart/2005/8/layout/chevron2"/>
    <dgm:cxn modelId="{5F956711-085C-4E83-B86B-E0D4F5481ABA}" type="presParOf" srcId="{360EF9C1-3947-42EB-8D9B-8AF365A17575}" destId="{5E77DFFF-209D-42B6-B9D6-C9CFA5A8054D}" srcOrd="1" destOrd="0" presId="urn:microsoft.com/office/officeart/2005/8/layout/chevron2"/>
    <dgm:cxn modelId="{04FE8019-061D-4B47-AEBE-07C92CB4EC11}" type="presParOf" srcId="{360EF9C1-3947-42EB-8D9B-8AF365A17575}" destId="{099E907D-EA6B-4994-A30B-975737C16480}" srcOrd="2" destOrd="0" presId="urn:microsoft.com/office/officeart/2005/8/layout/chevron2"/>
    <dgm:cxn modelId="{43149249-630C-4E96-97FA-ADC104713CD1}" type="presParOf" srcId="{099E907D-EA6B-4994-A30B-975737C16480}" destId="{FE3F2F07-1B82-43ED-A9FD-347B009C6181}" srcOrd="0" destOrd="0" presId="urn:microsoft.com/office/officeart/2005/8/layout/chevron2"/>
    <dgm:cxn modelId="{F8C39C00-325F-4207-8E63-A8140B04CB54}" type="presParOf" srcId="{099E907D-EA6B-4994-A30B-975737C16480}" destId="{D23FCA81-ABDB-4544-9C85-21BA8EBC7FD6}" srcOrd="1" destOrd="0" presId="urn:microsoft.com/office/officeart/2005/8/layout/chevron2"/>
    <dgm:cxn modelId="{751D52F2-A13E-47CF-8179-65DB6680A8FB}" type="presParOf" srcId="{360EF9C1-3947-42EB-8D9B-8AF365A17575}" destId="{B7D42271-0D91-40D7-81C1-C534C5FCD315}" srcOrd="3" destOrd="0" presId="urn:microsoft.com/office/officeart/2005/8/layout/chevron2"/>
    <dgm:cxn modelId="{6CE8CB2D-EA79-495C-B386-4395CE12867C}" type="presParOf" srcId="{360EF9C1-3947-42EB-8D9B-8AF365A17575}" destId="{5DBEFB0C-6AD7-4A65-A6FC-1604BC3B6BC4}" srcOrd="4" destOrd="0" presId="urn:microsoft.com/office/officeart/2005/8/layout/chevron2"/>
    <dgm:cxn modelId="{9046ACDA-1950-4A8D-9E26-16343D072B23}" type="presParOf" srcId="{5DBEFB0C-6AD7-4A65-A6FC-1604BC3B6BC4}" destId="{A52292A8-42DE-41B3-BC2C-BA4B78072780}" srcOrd="0" destOrd="0" presId="urn:microsoft.com/office/officeart/2005/8/layout/chevron2"/>
    <dgm:cxn modelId="{8DF13BFE-7235-420C-B909-72FE3002DF96}" type="presParOf" srcId="{5DBEFB0C-6AD7-4A65-A6FC-1604BC3B6BC4}" destId="{200EC923-27CE-4563-AE96-1A4EDE3255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C578E-5949-43AD-9D8D-C7AC5961A949}">
      <dsp:nvSpPr>
        <dsp:cNvPr id="0" name=""/>
        <dsp:cNvSpPr/>
      </dsp:nvSpPr>
      <dsp:spPr>
        <a:xfrm rot="5400000">
          <a:off x="384357" y="-402431"/>
          <a:ext cx="1266572" cy="207651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tx1"/>
              </a:solidFill>
            </a:rPr>
            <a:t>PRE-LEES</a:t>
          </a:r>
        </a:p>
      </dsp:txBody>
      <dsp:txXfrm rot="-5400000">
        <a:off x="-20615" y="2541"/>
        <a:ext cx="2076516" cy="1266572"/>
      </dsp:txXfrm>
    </dsp:sp>
    <dsp:sp modelId="{FB41D334-CE56-4D9D-8D86-7FA6810D618D}">
      <dsp:nvSpPr>
        <dsp:cNvPr id="0" name=""/>
        <dsp:cNvSpPr/>
      </dsp:nvSpPr>
      <dsp:spPr>
        <a:xfrm rot="5400000">
          <a:off x="4962092" y="-2855162"/>
          <a:ext cx="823704" cy="653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err="1"/>
            <a:t>Aktiveer</a:t>
          </a:r>
          <a:r>
            <a:rPr lang="en-ZA" sz="2400" kern="1200" dirty="0"/>
            <a:t> </a:t>
          </a:r>
          <a:r>
            <a:rPr lang="en-ZA" sz="2400" kern="1200" dirty="0" err="1"/>
            <a:t>voorkennis</a:t>
          </a:r>
          <a:endParaRPr lang="en-ZA" sz="2400" kern="1200" dirty="0"/>
        </a:p>
      </dsp:txBody>
      <dsp:txXfrm rot="-5400000">
        <a:off x="2106930" y="40210"/>
        <a:ext cx="6493819" cy="743284"/>
      </dsp:txXfrm>
    </dsp:sp>
    <dsp:sp modelId="{FE3F2F07-1B82-43ED-A9FD-347B009C6181}">
      <dsp:nvSpPr>
        <dsp:cNvPr id="0" name=""/>
        <dsp:cNvSpPr/>
      </dsp:nvSpPr>
      <dsp:spPr>
        <a:xfrm rot="5400000">
          <a:off x="99355" y="1231480"/>
          <a:ext cx="1266572" cy="150651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tx1"/>
              </a:solidFill>
            </a:rPr>
            <a:t>LEES</a:t>
          </a:r>
        </a:p>
      </dsp:txBody>
      <dsp:txXfrm rot="-5400000">
        <a:off x="-20614" y="1351449"/>
        <a:ext cx="1506511" cy="1266572"/>
      </dsp:txXfrm>
    </dsp:sp>
    <dsp:sp modelId="{D23FCA81-ABDB-4544-9C85-21BA8EBC7FD6}">
      <dsp:nvSpPr>
        <dsp:cNvPr id="0" name=""/>
        <dsp:cNvSpPr/>
      </dsp:nvSpPr>
      <dsp:spPr>
        <a:xfrm rot="5400000">
          <a:off x="4375972" y="-1845365"/>
          <a:ext cx="1354299" cy="721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/>
            <a:t>let op hoe woordkeuse, taalgebruik, beelde, </a:t>
          </a:r>
          <a:r>
            <a:rPr lang="nl-NL" sz="2400" kern="1200" dirty="0" smtClean="0"/>
            <a:t>ens.</a:t>
          </a:r>
          <a:endParaRPr lang="en-Z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smtClean="0"/>
            <a:t>die betekenis van die teks beïnvloed</a:t>
          </a:r>
          <a:endParaRPr lang="en-Z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/>
            <a:t>Gebruik leesbegripstrategieë </a:t>
          </a:r>
          <a:endParaRPr lang="en-ZA" sz="2400" kern="1200" dirty="0"/>
        </a:p>
      </dsp:txBody>
      <dsp:txXfrm rot="-5400000">
        <a:off x="1444670" y="1152048"/>
        <a:ext cx="7150793" cy="1222077"/>
      </dsp:txXfrm>
    </dsp:sp>
    <dsp:sp modelId="{A52292A8-42DE-41B3-BC2C-BA4B78072780}">
      <dsp:nvSpPr>
        <dsp:cNvPr id="0" name=""/>
        <dsp:cNvSpPr/>
      </dsp:nvSpPr>
      <dsp:spPr>
        <a:xfrm rot="5400000">
          <a:off x="35507" y="2378725"/>
          <a:ext cx="1266572" cy="1378814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tx1"/>
              </a:solidFill>
            </a:rPr>
            <a:t>POST-LEES</a:t>
          </a:r>
        </a:p>
      </dsp:txBody>
      <dsp:txXfrm rot="-5400000">
        <a:off x="-20614" y="2434846"/>
        <a:ext cx="1378814" cy="1266572"/>
      </dsp:txXfrm>
    </dsp:sp>
    <dsp:sp modelId="{200EC923-27CE-4563-AE96-1A4EDE325533}">
      <dsp:nvSpPr>
        <dsp:cNvPr id="0" name=""/>
        <dsp:cNvSpPr/>
      </dsp:nvSpPr>
      <dsp:spPr>
        <a:xfrm rot="5400000">
          <a:off x="4475434" y="-437998"/>
          <a:ext cx="823272" cy="7027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/>
            <a:t>beskou en beoordeel teks in geheel</a:t>
          </a:r>
          <a:endParaRPr lang="en-ZA" sz="2400" kern="1200" dirty="0"/>
        </a:p>
      </dsp:txBody>
      <dsp:txXfrm rot="-5400000">
        <a:off x="1373144" y="2704481"/>
        <a:ext cx="6987664" cy="742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FCE3-2C6D-4D01-BCD4-04713B2E12FB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7CD1-A085-40D1-A521-3328417DD17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23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7CD1-A085-40D1-A521-3328417DD17E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741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BD66-47E7-448B-BFC2-383E6324BF1D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084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BD66-47E7-448B-BFC2-383E6324BF1D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183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pPr/>
              <a:t>2017-06-12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400800" cy="792089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Mei /Junie 2017</a:t>
            </a:r>
            <a:endParaRPr lang="en-ZA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123728" y="3862319"/>
            <a:ext cx="48245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>
                <a:latin typeface="Century Gothic" panose="020B0502020202020204" pitchFamily="34" charset="0"/>
              </a:rPr>
              <a:t>Dana </a:t>
            </a:r>
            <a:r>
              <a:rPr lang="en-ZA" dirty="0" err="1" smtClean="0">
                <a:latin typeface="Century Gothic" panose="020B0502020202020204" pitchFamily="34" charset="0"/>
              </a:rPr>
              <a:t>Snyman</a:t>
            </a:r>
            <a:endParaRPr lang="en-ZA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59" y="3022141"/>
            <a:ext cx="8921673" cy="769441"/>
          </a:xfrm>
          <a:prstGeom prst="rect">
            <a:avLst/>
          </a:prstGeom>
          <a:solidFill>
            <a:srgbClr val="1257B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Veertig sinkplate teen die suidewind</a:t>
            </a:r>
            <a:endParaRPr lang="en-US" sz="44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1412776"/>
            <a:ext cx="5184576" cy="131883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Nasionale Opleidingspan vir Tale – Provinsiale Werkswinkel</a:t>
            </a:r>
          </a:p>
          <a:p>
            <a:pPr algn="ctr"/>
            <a:r>
              <a:rPr lang="en-ZA" sz="2000" b="1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Afrikaans Eerste Addisionele </a:t>
            </a:r>
            <a:r>
              <a:rPr lang="en-ZA" sz="2000" b="1" smtClean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Taal: </a:t>
            </a:r>
            <a:endParaRPr lang="en-ZA" sz="2000" b="1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A" sz="2000" b="1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Die </a:t>
            </a:r>
            <a:r>
              <a:rPr lang="en-ZA" sz="2000" b="1" smtClean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kortverhaal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1786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483768" y="332656"/>
            <a:ext cx="504056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ZA" sz="3200" dirty="0">
                <a:latin typeface="Arial" pitchFamily="34" charset="0"/>
                <a:cs typeface="Arial" pitchFamily="34" charset="0"/>
              </a:rPr>
              <a:t>Johannes se </a:t>
            </a:r>
            <a:r>
              <a:rPr lang="en-ZA" sz="3200" dirty="0" err="1">
                <a:latin typeface="Arial" pitchFamily="34" charset="0"/>
                <a:cs typeface="Arial" pitchFamily="34" charset="0"/>
              </a:rPr>
              <a:t>huis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429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259632" y="2060848"/>
            <a:ext cx="13681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18448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latin typeface="Arial" pitchFamily="34" charset="0"/>
                <a:cs typeface="Arial" pitchFamily="34" charset="0"/>
              </a:rPr>
              <a:t>Nommer-plaat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99695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latin typeface="Arial" pitchFamily="34" charset="0"/>
                <a:cs typeface="Arial" pitchFamily="34" charset="0"/>
              </a:rPr>
              <a:t>Groen</a:t>
            </a:r>
            <a:r>
              <a:rPr lang="en-ZA" dirty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>
                <a:latin typeface="Arial" pitchFamily="34" charset="0"/>
                <a:cs typeface="Arial" pitchFamily="34" charset="0"/>
              </a:rPr>
              <a:t>deur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59632" y="3284984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7624" y="436510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4077072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itchFamily="34" charset="0"/>
                <a:cs typeface="Arial" pitchFamily="34" charset="0"/>
              </a:rPr>
              <a:t>sink was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ŉ </a:t>
            </a:r>
            <a:r>
              <a:rPr lang="en-ZA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ZA" dirty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>
                <a:latin typeface="Arial" pitchFamily="34" charset="0"/>
                <a:cs typeface="Arial" pitchFamily="34" charset="0"/>
              </a:rPr>
              <a:t>kennis-gewing-bord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16016" y="2924944"/>
            <a:ext cx="338437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91872" y="26369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latin typeface="Arial" pitchFamily="34" charset="0"/>
                <a:cs typeface="Arial" pitchFamily="34" charset="0"/>
              </a:rPr>
              <a:t>Venster-raam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9552" y="1700808"/>
            <a:ext cx="799288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Township –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woonbuurt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  (bl.100, par. 1)</a:t>
            </a:r>
          </a:p>
          <a:p>
            <a:pPr marL="514350" indent="-514350">
              <a:buAutoNum type="arabicPeriod"/>
            </a:pP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Makosi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aanspreekvorm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om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respek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dui (bl. 100, par. 2)</a:t>
            </a:r>
          </a:p>
          <a:p>
            <a:pPr marL="514350" indent="-514350">
              <a:buAutoNum type="arabicPeriod"/>
            </a:pP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Ogiesdraad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draad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gebruik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word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om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hoenderhok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bou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(bl. 100, par. 4)</a:t>
            </a:r>
          </a:p>
          <a:p>
            <a:pPr marL="514350" indent="-514350"/>
            <a:r>
              <a:rPr lang="en-ZA" sz="2400" dirty="0" smtClean="0">
                <a:latin typeface="Arial" pitchFamily="34" charset="0"/>
                <a:cs typeface="Arial" pitchFamily="34" charset="0"/>
              </a:rPr>
              <a:t>4. ... </a:t>
            </a:r>
            <a:r>
              <a:rPr lang="en-ZA" sz="2400" dirty="0" smtClean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332656"/>
            <a:ext cx="3418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PRE-LEES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052736"/>
            <a:ext cx="1940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Woordeskat</a:t>
            </a:r>
            <a:endParaRPr lang="en-ZA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9552" y="3212976"/>
            <a:ext cx="7992888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Ruimte</a:t>
            </a:r>
            <a:r>
              <a:rPr lang="en-ZA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200" b="1" dirty="0">
                <a:latin typeface="Arial" pitchFamily="34" charset="0"/>
                <a:cs typeface="Arial" pitchFamily="34" charset="0"/>
              </a:rPr>
              <a:t>en </a:t>
            </a:r>
            <a:r>
              <a:rPr lang="en-ZA" sz="2200" b="1" dirty="0" err="1">
                <a:latin typeface="Arial" pitchFamily="34" charset="0"/>
                <a:cs typeface="Arial" pitchFamily="34" charset="0"/>
              </a:rPr>
              <a:t>tyd</a:t>
            </a:r>
            <a:r>
              <a:rPr lang="en-ZA" sz="2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ZA" sz="2200" b="1" dirty="0" err="1">
                <a:latin typeface="Arial" pitchFamily="34" charset="0"/>
                <a:cs typeface="Arial" pitchFamily="34" charset="0"/>
              </a:rPr>
              <a:t>Plek</a:t>
            </a:r>
            <a:r>
              <a:rPr lang="en-ZA" sz="22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ZA" sz="2200" b="1" dirty="0" err="1">
                <a:latin typeface="Arial" pitchFamily="34" charset="0"/>
                <a:cs typeface="Arial" pitchFamily="34" charset="0"/>
              </a:rPr>
              <a:t>waar</a:t>
            </a:r>
            <a:endParaRPr lang="en-ZA" sz="2200" b="1" dirty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ZA" sz="2200" b="1" dirty="0" err="1">
                <a:latin typeface="Arial" pitchFamily="34" charset="0"/>
                <a:cs typeface="Arial" pitchFamily="34" charset="0"/>
              </a:rPr>
              <a:t>Tyd</a:t>
            </a:r>
            <a:r>
              <a:rPr lang="en-ZA" sz="22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ZA" sz="2200" b="1" dirty="0" err="1">
                <a:latin typeface="Arial" pitchFamily="34" charset="0"/>
                <a:cs typeface="Arial" pitchFamily="34" charset="0"/>
              </a:rPr>
              <a:t>wanneer</a:t>
            </a:r>
            <a:endParaRPr lang="en-ZA" sz="2200" b="1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ZA" sz="1000" b="1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ZA" sz="2200" b="1" dirty="0" err="1">
                <a:latin typeface="Arial" pitchFamily="34" charset="0"/>
                <a:cs typeface="Arial" pitchFamily="34" charset="0"/>
              </a:rPr>
              <a:t>Verteller</a:t>
            </a:r>
            <a:endParaRPr lang="en-ZA" sz="2200" b="1" dirty="0">
              <a:latin typeface="Arial" pitchFamily="34" charset="0"/>
              <a:cs typeface="Arial" pitchFamily="34" charset="0"/>
            </a:endParaRPr>
          </a:p>
          <a:p>
            <a:pPr marL="971550" lvl="1" indent="-514350"/>
            <a:endParaRPr lang="en-ZA" sz="1000" b="1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Intrige</a:t>
            </a:r>
            <a:r>
              <a:rPr lang="en-ZA" sz="2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verhaalverloop</a:t>
            </a:r>
            <a:endParaRPr lang="en-ZA" sz="2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ZA" sz="1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Taal</a:t>
            </a:r>
            <a:r>
              <a:rPr lang="en-ZA" sz="2200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styl</a:t>
            </a:r>
            <a:endParaRPr lang="en-ZA" sz="2200" b="1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ZA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620688"/>
            <a:ext cx="267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TYDENS LEES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052736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/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Karakterisering</a:t>
            </a:r>
            <a:r>
              <a:rPr lang="en-ZA" sz="2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sê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aksie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optrede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eienskappe</a:t>
            </a:r>
            <a:endParaRPr lang="en-ZA" sz="2200" dirty="0" smtClean="0">
              <a:latin typeface="Arial" pitchFamily="34" charset="0"/>
              <a:cs typeface="Arial" pitchFamily="34" charset="0"/>
            </a:endParaRPr>
          </a:p>
          <a:p>
            <a:pPr marL="514350" lvl="1" indent="-514350"/>
            <a:r>
              <a:rPr lang="en-ZA" sz="2200" dirty="0" smtClean="0">
                <a:latin typeface="Arial" pitchFamily="34" charset="0"/>
                <a:cs typeface="Arial" pitchFamily="34" charset="0"/>
              </a:rPr>
              <a:t>van ŉ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ZA" sz="2200" b="1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Karaktereienskappe</a:t>
            </a:r>
            <a:r>
              <a:rPr lang="en-ZA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– hoe die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mens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 is;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 hoe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lyk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bv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nederig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hardwerkend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doelgerig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Voorkoms</a:t>
            </a:r>
            <a:r>
              <a:rPr lang="en-ZA" sz="2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beskryf</a:t>
            </a:r>
            <a:r>
              <a:rPr lang="en-ZA" sz="2200" b="1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2200" b="1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bv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rooi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 hare, lank, vet, </a:t>
            </a:r>
            <a:r>
              <a:rPr lang="en-ZA" sz="2200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n-ZA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412776"/>
          <a:ext cx="828092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068"/>
                <a:gridCol w="5773852"/>
              </a:tblGrid>
              <a:tr h="137803">
                <a:tc gridSpan="2">
                  <a:txBody>
                    <a:bodyPr/>
                    <a:lstStyle/>
                    <a:p>
                      <a:pPr algn="ctr"/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Veertig</a:t>
                      </a: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sinkplate</a:t>
                      </a: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teen die </a:t>
                      </a:r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suidewind</a:t>
                      </a: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Dana </a:t>
                      </a:r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Snyman</a:t>
                      </a:r>
                      <a:endParaRPr lang="en-ZA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5595">
                <a:tc>
                  <a:txBody>
                    <a:bodyPr/>
                    <a:lstStyle/>
                    <a:p>
                      <a:pPr marL="0" indent="-514350">
                        <a:buFontTx/>
                        <a:buNone/>
                      </a:pPr>
                      <a:endParaRPr lang="en-ZA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514350">
                        <a:buFontTx/>
                        <a:buNone/>
                      </a:pPr>
                      <a:endParaRPr lang="en-ZA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-514350">
                        <a:buFontTx/>
                        <a:buNone/>
                      </a:pP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Die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titel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is die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naam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van ŉ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kortverhaal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-514350">
                        <a:buFontTx/>
                        <a:buNone/>
                      </a:pP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Dit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sluit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gewoonlik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aan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by ŉ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belangrike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aspek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 van die </a:t>
                      </a:r>
                      <a:r>
                        <a:rPr lang="en-ZA" sz="1800" b="0" dirty="0" err="1" smtClean="0">
                          <a:latin typeface="Arial" pitchFamily="34" charset="0"/>
                          <a:cs typeface="Arial" pitchFamily="34" charset="0"/>
                        </a:rPr>
                        <a:t>kortverhaal</a:t>
                      </a:r>
                      <a:r>
                        <a:rPr lang="en-ZA" sz="18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veertig</a:t>
                      </a:r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getal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(dui die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aantal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sinkplate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aan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endParaRPr lang="en-ZA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ZA" sz="2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sinkplate</a:t>
                      </a:r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die plate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gewoonlik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gebruik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word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dakke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bedek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dirty="0" smtClean="0">
                          <a:latin typeface="Arial" pitchFamily="34" charset="0"/>
                          <a:cs typeface="Arial" pitchFamily="34" charset="0"/>
                        </a:rPr>
                        <a:t>ŉ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informele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huis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(shanty)/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sinkkaia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makuku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bou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ZA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teen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voorsetsel</a:t>
                      </a:r>
                      <a:endParaRPr lang="en-ZA" sz="2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ZA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die </a:t>
                      </a:r>
                      <a:r>
                        <a:rPr lang="en-ZA" sz="2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suidewind</a:t>
                      </a:r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ŉ wind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vanuit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die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suide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waai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verteenwoordigend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van die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koue</a:t>
                      </a:r>
                      <a:endParaRPr lang="en-ZA" sz="20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ZA" sz="2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DUS: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Veertig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sinkplate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sal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gebruik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word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huisvesting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beskutting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beskerming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bied</a:t>
                      </a:r>
                      <a:r>
                        <a:rPr lang="en-ZA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ZA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184482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ZA" b="1" dirty="0" err="1" smtClean="0">
                <a:latin typeface="Arial" pitchFamily="34" charset="0"/>
                <a:cs typeface="Arial" pitchFamily="34" charset="0"/>
              </a:rPr>
              <a:t>Titel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indent="-514350">
              <a:buFontTx/>
              <a:buNone/>
            </a:pPr>
            <a:endParaRPr lang="en-ZA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836712"/>
            <a:ext cx="267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TYDENS LEES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29505"/>
              </p:ext>
            </p:extLst>
          </p:nvPr>
        </p:nvGraphicFramePr>
        <p:xfrm>
          <a:off x="179512" y="836712"/>
          <a:ext cx="828092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068"/>
                <a:gridCol w="5773852"/>
              </a:tblGrid>
              <a:tr h="137803">
                <a:tc gridSpan="2">
                  <a:txBody>
                    <a:bodyPr/>
                    <a:lstStyle/>
                    <a:p>
                      <a:pPr algn="ctr"/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Veertig</a:t>
                      </a: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sinkplate</a:t>
                      </a: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teen die </a:t>
                      </a:r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suidewind</a:t>
                      </a: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Dana </a:t>
                      </a:r>
                      <a:r>
                        <a:rPr lang="en-ZA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Snyman</a:t>
                      </a:r>
                      <a:endParaRPr lang="en-ZA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2712">
                <a:tc>
                  <a:txBody>
                    <a:bodyPr/>
                    <a:lstStyle/>
                    <a:p>
                      <a:pPr marL="0" indent="-514350">
                        <a:buFontTx/>
                        <a:buNone/>
                      </a:pPr>
                      <a:endParaRPr lang="en-ZA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ZA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ZA" sz="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6427" y="1331201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ZA" b="1" dirty="0" err="1" smtClean="0">
                <a:latin typeface="Arial" pitchFamily="34" charset="0"/>
                <a:cs typeface="Arial" pitchFamily="34" charset="0"/>
              </a:rPr>
              <a:t>Ruimte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tyd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indent="-514350">
              <a:buFontTx/>
              <a:buNone/>
            </a:pPr>
            <a:endParaRPr lang="en-ZA" b="1" dirty="0" smtClean="0">
              <a:latin typeface="Arial" pitchFamily="34" charset="0"/>
              <a:cs typeface="Arial" pitchFamily="34" charset="0"/>
            </a:endParaRPr>
          </a:p>
          <a:p>
            <a:pPr marL="0" lvl="1" indent="-514350">
              <a:buFontTx/>
              <a:buNone/>
            </a:pPr>
            <a:r>
              <a:rPr lang="en-ZA" b="1" dirty="0" err="1" smtClean="0">
                <a:latin typeface="Arial" pitchFamily="34" charset="0"/>
                <a:cs typeface="Arial" pitchFamily="34" charset="0"/>
              </a:rPr>
              <a:t>Plek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waar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1" indent="-514350">
              <a:buFontTx/>
              <a:buNone/>
            </a:pPr>
            <a:r>
              <a:rPr lang="en-ZA" b="1" dirty="0" err="1" smtClean="0">
                <a:latin typeface="Arial" pitchFamily="34" charset="0"/>
                <a:cs typeface="Arial" pitchFamily="34" charset="0"/>
              </a:rPr>
              <a:t>Tyd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wanneer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0123" y="1196752"/>
            <a:ext cx="554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err="1" smtClean="0">
                <a:latin typeface="Arial" pitchFamily="34" charset="0"/>
                <a:cs typeface="Arial" pitchFamily="34" charset="0"/>
              </a:rPr>
              <a:t>Plek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Tshing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is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woonbuurt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Venterdorp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waar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Johannes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gewoon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het.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Plek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speel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baie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belangrike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rol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Selfs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Johannes se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volledige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adres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word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verskaf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ZA" b="1" i="1" dirty="0" err="1" smtClean="0">
                <a:latin typeface="Arial" pitchFamily="34" charset="0"/>
                <a:cs typeface="Arial" pitchFamily="34" charset="0"/>
              </a:rPr>
              <a:t>Marokkastraat</a:t>
            </a:r>
            <a:r>
              <a:rPr lang="en-ZA" b="1" i="1" dirty="0" smtClean="0">
                <a:latin typeface="Arial" pitchFamily="34" charset="0"/>
                <a:cs typeface="Arial" pitchFamily="34" charset="0"/>
              </a:rPr>
              <a:t> 143, Extension Four, </a:t>
            </a:r>
            <a:r>
              <a:rPr lang="en-ZA" b="1" i="1" dirty="0" err="1" smtClean="0">
                <a:latin typeface="Arial" pitchFamily="34" charset="0"/>
                <a:cs typeface="Arial" pitchFamily="34" charset="0"/>
              </a:rPr>
              <a:t>Tshing</a:t>
            </a:r>
            <a:r>
              <a:rPr lang="en-ZA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b="1" i="1" dirty="0" err="1" smtClean="0">
                <a:latin typeface="Arial" pitchFamily="34" charset="0"/>
                <a:cs typeface="Arial" pitchFamily="34" charset="0"/>
              </a:rPr>
              <a:t>Ventersdorp</a:t>
            </a:r>
            <a:r>
              <a:rPr lang="en-ZA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b="1" i="1" dirty="0" err="1" smtClean="0">
                <a:latin typeface="Arial" pitchFamily="34" charset="0"/>
                <a:cs typeface="Arial" pitchFamily="34" charset="0"/>
              </a:rPr>
              <a:t>Suid-Afrika</a:t>
            </a:r>
            <a:r>
              <a:rPr lang="en-ZA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Z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ZA" b="1" dirty="0" err="1" smtClean="0">
                <a:latin typeface="Arial" pitchFamily="34" charset="0"/>
                <a:cs typeface="Arial" pitchFamily="34" charset="0"/>
              </a:rPr>
              <a:t>Tyd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Ons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aflei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vir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Johannes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werk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afgelaai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het, want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noem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Johannes by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pa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werk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hom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gevra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om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ogiesdraad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gaan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aflaai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enigste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spesifieke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tyd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genoem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word is die datum toe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lidmaat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van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kerk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geword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het.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784887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680520"/>
              </a:tblGrid>
              <a:tr h="645595">
                <a:tc rowSpan="2">
                  <a:txBody>
                    <a:bodyPr/>
                    <a:lstStyle/>
                    <a:p>
                      <a:pPr marL="0" lvl="1" indent="-514350">
                        <a:buFontTx/>
                        <a:buNone/>
                      </a:pPr>
                      <a:endParaRPr lang="en-ZA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ZA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5595">
                <a:tc vMerge="1">
                  <a:txBody>
                    <a:bodyPr/>
                    <a:lstStyle/>
                    <a:p>
                      <a:pPr marL="0" lvl="1" indent="-514350" algn="l">
                        <a:buFontTx/>
                        <a:buNone/>
                      </a:pPr>
                      <a:endParaRPr lang="en-Z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ZA" sz="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ZA" sz="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908720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514350">
              <a:buFontTx/>
              <a:buNone/>
            </a:pPr>
            <a:r>
              <a:rPr lang="en-ZA" b="1" dirty="0" err="1" smtClean="0">
                <a:latin typeface="Arial" pitchFamily="34" charset="0"/>
                <a:cs typeface="Arial" pitchFamily="34" charset="0"/>
              </a:rPr>
              <a:t>Karakterisering</a:t>
            </a:r>
            <a:endParaRPr lang="en-ZA" b="1" dirty="0" smtClean="0">
              <a:latin typeface="Arial" pitchFamily="34" charset="0"/>
              <a:cs typeface="Arial" pitchFamily="34" charset="0"/>
            </a:endParaRPr>
          </a:p>
          <a:p>
            <a:pPr marL="0" lvl="1" indent="-514350">
              <a:buFontTx/>
              <a:buNone/>
            </a:pPr>
            <a:r>
              <a:rPr lang="en-ZA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sê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aksie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optrede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marL="0" lvl="1" indent="-514350">
              <a:buFontTx/>
              <a:buNone/>
            </a:pPr>
            <a:r>
              <a:rPr lang="en-ZA" dirty="0" err="1" smtClean="0">
                <a:latin typeface="Arial" pitchFamily="34" charset="0"/>
                <a:cs typeface="Arial" pitchFamily="34" charset="0"/>
              </a:rPr>
              <a:t>eienskappe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 van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1" indent="-514350">
              <a:buFontTx/>
              <a:buNone/>
            </a:pPr>
            <a:endParaRPr lang="en-ZA" dirty="0" smtClean="0">
              <a:latin typeface="Arial" pitchFamily="34" charset="0"/>
              <a:cs typeface="Arial" pitchFamily="34" charset="0"/>
            </a:endParaRPr>
          </a:p>
          <a:p>
            <a:pPr marL="0" lvl="1" indent="-514350"/>
            <a:r>
              <a:rPr lang="en-ZA" b="1" dirty="0" err="1" smtClean="0">
                <a:latin typeface="Arial" pitchFamily="34" charset="0"/>
                <a:cs typeface="Arial" pitchFamily="34" charset="0"/>
              </a:rPr>
              <a:t>Karaktereiensappe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marL="0" lvl="1" indent="-514350"/>
            <a:r>
              <a:rPr lang="en-ZA" dirty="0" smtClean="0">
                <a:latin typeface="Arial" pitchFamily="34" charset="0"/>
                <a:cs typeface="Arial" pitchFamily="34" charset="0"/>
              </a:rPr>
              <a:t>Hoe is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mens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hoe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lyk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bv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nederig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lvl="1" indent="-514350"/>
            <a:r>
              <a:rPr lang="en-ZA" dirty="0" err="1" smtClean="0">
                <a:latin typeface="Arial" pitchFamily="34" charset="0"/>
                <a:cs typeface="Arial" pitchFamily="34" charset="0"/>
              </a:rPr>
              <a:t>hardwerkend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doelgerig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indent="-514350"/>
            <a:endParaRPr lang="en-ZA" b="1" dirty="0" smtClean="0">
              <a:latin typeface="Arial" pitchFamily="34" charset="0"/>
              <a:cs typeface="Arial" pitchFamily="34" charset="0"/>
            </a:endParaRPr>
          </a:p>
          <a:p>
            <a:pPr marL="0" lvl="1" indent="-514350"/>
            <a:r>
              <a:rPr lang="en-ZA" b="1" dirty="0" err="1" smtClean="0">
                <a:latin typeface="Arial" pitchFamily="34" charset="0"/>
                <a:cs typeface="Arial" pitchFamily="34" charset="0"/>
              </a:rPr>
              <a:t>Voorkoms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 marL="0" lvl="1" indent="-514350"/>
            <a:r>
              <a:rPr lang="en-ZA" dirty="0" err="1" smtClean="0">
                <a:latin typeface="Arial" pitchFamily="34" charset="0"/>
                <a:cs typeface="Arial" pitchFamily="34" charset="0"/>
              </a:rPr>
              <a:t>Beskryf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sê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hoe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lyk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bv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rooi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hare, lank,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aantreklik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ens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  <a:endParaRPr lang="en-ZA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79912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 smtClean="0">
                <a:latin typeface="Arial" pitchFamily="34" charset="0"/>
                <a:cs typeface="Arial" pitchFamily="34" charset="0"/>
              </a:rPr>
              <a:t>Johannes ... 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respekteer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deur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hom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 “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Makosi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noem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  is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lidmaat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van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kerk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vanaf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  26 </a:t>
            </a:r>
            <a:r>
              <a:rPr lang="en-ZA" smtClean="0">
                <a:latin typeface="Arial" pitchFamily="34" charset="0"/>
                <a:cs typeface="Arial" pitchFamily="34" charset="0"/>
              </a:rPr>
              <a:t>Julie </a:t>
            </a:r>
            <a:r>
              <a:rPr lang="en-ZA" smtClean="0">
                <a:latin typeface="Arial" pitchFamily="34" charset="0"/>
                <a:cs typeface="Arial" pitchFamily="34" charset="0"/>
              </a:rPr>
              <a:t>1999.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Ons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daarom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aflei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godsdienstig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is.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  is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geduldig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want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beantwoord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al die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vrae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rondom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elke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sinkplaat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335699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is ...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ŉ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eerstepersoonsverteller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ek-verteller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nuuskierig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want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wil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weet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waar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Johannes die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verskillende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sinkplate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kry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sentimenteel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want toe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wynrooi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sitbank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sien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dink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aan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sy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kinderdae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het as kind op die bank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gesit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ZA" i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Kraaines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ZA" i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Wieliewalie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en die </a:t>
            </a:r>
            <a:r>
              <a:rPr lang="en-ZA" i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Waltons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op </a:t>
            </a:r>
          </a:p>
          <a:p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TV </a:t>
            </a:r>
            <a:r>
              <a:rPr lang="en-ZA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gekyk</a:t>
            </a:r>
            <a:r>
              <a:rPr lang="en-ZA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ZA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332656"/>
          <a:ext cx="7848872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680520"/>
              </a:tblGrid>
              <a:tr h="137803">
                <a:tc gridSpan="2"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TYDENS LEES</a:t>
                      </a:r>
                      <a:endParaRPr lang="en-ZA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7"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endParaRPr lang="en-Z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>
                        <a:buFontTx/>
                        <a:buNone/>
                      </a:pPr>
                      <a:endParaRPr lang="en-Z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>
                        <a:buFontTx/>
                        <a:buNone/>
                      </a:pPr>
                      <a:endParaRPr lang="en-Z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>
                        <a:buFontTx/>
                        <a:buNone/>
                      </a:pPr>
                      <a:endParaRPr lang="en-Z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>
                        <a:buFontTx/>
                        <a:buNone/>
                      </a:pPr>
                      <a:endParaRPr lang="en-ZA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ZA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7">
                <a:tc>
                  <a:txBody>
                    <a:bodyPr/>
                    <a:lstStyle/>
                    <a:p>
                      <a:pPr algn="l"/>
                      <a:endParaRPr lang="en-ZA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ZA" sz="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ZA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ZA" sz="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87">
                <a:tc>
                  <a:txBody>
                    <a:bodyPr/>
                    <a:lstStyle/>
                    <a:p>
                      <a:pPr marL="0" indent="-514350">
                        <a:buFontTx/>
                        <a:buNone/>
                      </a:pPr>
                      <a:endParaRPr lang="en-ZA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ZA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ZA" sz="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9552" y="378904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14350"/>
            <a:r>
              <a:rPr lang="en-ZA" b="1" dirty="0" err="1" smtClean="0">
                <a:latin typeface="Arial" pitchFamily="34" charset="0"/>
                <a:cs typeface="Arial" pitchFamily="34" charset="0"/>
              </a:rPr>
              <a:t>Intrige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verhaalverloop</a:t>
            </a:r>
            <a:endParaRPr lang="en-ZA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7904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gaan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laai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rol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ogiesdraad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by Johannes se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af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sien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Johannes se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verskillende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sinkplate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bestaan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vra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vir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Johannes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waar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al die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sinkplate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gekry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Soos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sinkplate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wys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Johannes met trots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vir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hom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waar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gekry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het.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39552" y="24928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err="1" smtClean="0">
                <a:latin typeface="Arial" pitchFamily="34" charset="0"/>
                <a:cs typeface="Arial" pitchFamily="34" charset="0"/>
              </a:rPr>
              <a:t>Tema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woord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bv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liefde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vernietiging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lewe</a:t>
            </a:r>
            <a:endParaRPr lang="en-Z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 err="1" smtClean="0">
                <a:latin typeface="Arial" pitchFamily="34" charset="0"/>
                <a:cs typeface="Arial" pitchFamily="34" charset="0"/>
              </a:rPr>
              <a:t>Dankbaarheid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Johannes is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bly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en trots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iets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besit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want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sê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my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Makosi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”.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76470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mtClean="0">
                <a:latin typeface="Arial" pitchFamily="34" charset="0"/>
                <a:cs typeface="Arial" pitchFamily="34" charset="0"/>
              </a:rPr>
              <a:t>Mense 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verskillende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err="1" smtClean="0">
                <a:latin typeface="Arial" pitchFamily="34" charset="0"/>
                <a:cs typeface="Arial" pitchFamily="34" charset="0"/>
              </a:rPr>
              <a:t>groepe</a:t>
            </a:r>
            <a:r>
              <a:rPr lang="en-ZA" smtClean="0">
                <a:latin typeface="Arial" pitchFamily="34" charset="0"/>
                <a:cs typeface="Arial" pitchFamily="34" charset="0"/>
              </a:rPr>
              <a:t> stel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regtig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ZA" err="1" smtClean="0">
                <a:latin typeface="Arial" pitchFamily="34" charset="0"/>
                <a:cs typeface="Arial" pitchFamily="34" charset="0"/>
              </a:rPr>
              <a:t>mekaar</a:t>
            </a:r>
            <a:r>
              <a:rPr lang="en-ZA" smtClean="0">
                <a:latin typeface="Arial" pitchFamily="34" charset="0"/>
                <a:cs typeface="Arial" pitchFamily="34" charset="0"/>
              </a:rPr>
              <a:t> se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lewens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belang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latin typeface="Arial" pitchFamily="34" charset="0"/>
                <a:cs typeface="Arial" pitchFamily="34" charset="0"/>
              </a:rPr>
              <a:t>D</a:t>
            </a:r>
            <a:r>
              <a:rPr lang="en-ZA" smtClean="0">
                <a:latin typeface="Arial" pitchFamily="34" charset="0"/>
                <a:cs typeface="Arial" pitchFamily="34" charset="0"/>
              </a:rPr>
              <a:t>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werkgewers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stel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regtig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mtClean="0">
                <a:latin typeface="Arial" pitchFamily="34" charset="0"/>
                <a:cs typeface="Arial" pitchFamily="34" charset="0"/>
              </a:rPr>
              <a:t>in       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lewens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err="1" smtClean="0">
                <a:latin typeface="Arial" pitchFamily="34" charset="0"/>
                <a:cs typeface="Arial" pitchFamily="34" charset="0"/>
              </a:rPr>
              <a:t>werknemers</a:t>
            </a:r>
            <a:r>
              <a:rPr lang="en-ZA" smtClean="0">
                <a:latin typeface="Arial" pitchFamily="34" charset="0"/>
                <a:cs typeface="Arial" pitchFamily="34" charset="0"/>
              </a:rPr>
              <a:t> belang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539552" y="76470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None/>
            </a:pPr>
            <a:r>
              <a:rPr lang="en-ZA" b="1" dirty="0" err="1" smtClean="0">
                <a:latin typeface="Arial" pitchFamily="34" charset="0"/>
                <a:cs typeface="Arial" pitchFamily="34" charset="0"/>
              </a:rPr>
              <a:t>Boodskap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/Les</a:t>
            </a:r>
          </a:p>
          <a:p>
            <a:pPr marL="514350" indent="-514350">
              <a:buFontTx/>
              <a:buNone/>
            </a:pPr>
            <a:r>
              <a:rPr lang="en-ZA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verhaal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leer</a:t>
            </a:r>
          </a:p>
          <a:p>
            <a:pPr marL="514350" indent="-514350">
              <a:buFontTx/>
              <a:buNone/>
            </a:pPr>
            <a:r>
              <a:rPr lang="en-ZA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karakters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marL="514350" indent="-514350">
              <a:buFontTx/>
              <a:buNone/>
            </a:pPr>
            <a:r>
              <a:rPr lang="en-ZA" dirty="0" err="1" smtClean="0">
                <a:latin typeface="Arial" pitchFamily="34" charset="0"/>
                <a:cs typeface="Arial" pitchFamily="34" charset="0"/>
              </a:rPr>
              <a:t>situasie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leer)</a:t>
            </a: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88640"/>
          <a:ext cx="7848872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5976664"/>
              </a:tblGrid>
              <a:tr h="596592">
                <a:tc>
                  <a:txBody>
                    <a:bodyPr/>
                    <a:lstStyle/>
                    <a:p>
                      <a:pPr marL="0" indent="-514350">
                        <a:buFontTx/>
                        <a:buNone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ZA" sz="18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ZA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76470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ZA" b="1" dirty="0" err="1" smtClean="0">
                <a:latin typeface="Arial" pitchFamily="34" charset="0"/>
                <a:cs typeface="Arial" pitchFamily="34" charset="0"/>
              </a:rPr>
              <a:t>Intrige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indent="-514350"/>
            <a:r>
              <a:rPr lang="en-ZA" b="1" dirty="0" err="1" smtClean="0">
                <a:latin typeface="Arial" pitchFamily="34" charset="0"/>
                <a:cs typeface="Arial" pitchFamily="34" charset="0"/>
              </a:rPr>
              <a:t>verhaalverloop</a:t>
            </a:r>
            <a:endParaRPr lang="en-ZA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260648"/>
            <a:ext cx="58326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Johannes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sluit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deur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oop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raak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bewus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verskilende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geure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in die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ruik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tabak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paraffien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Lifebuoy-seep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sweet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piesangs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gesien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net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vertrek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bestaan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gesien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in Johannes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volgende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in </a:t>
            </a:r>
          </a:p>
          <a:p>
            <a:r>
              <a:rPr lang="en-ZA" dirty="0" smtClean="0">
                <a:latin typeface="Arial" pitchFamily="34" charset="0"/>
                <a:cs typeface="Arial" pitchFamily="34" charset="0"/>
              </a:rPr>
              <a:t>   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huis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het: 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 ŉ bed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waarvan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pote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op </a:t>
            </a:r>
            <a:r>
              <a:rPr lang="en-ZA" err="1" smtClean="0">
                <a:latin typeface="Arial" pitchFamily="34" charset="0"/>
                <a:cs typeface="Arial" pitchFamily="34" charset="0"/>
              </a:rPr>
              <a:t>verfblikke</a:t>
            </a:r>
            <a:r>
              <a:rPr lang="en-ZA" smtClean="0">
                <a:latin typeface="Arial" pitchFamily="34" charset="0"/>
                <a:cs typeface="Arial" pitchFamily="34" charset="0"/>
              </a:rPr>
              <a:t> staan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primusstofie</a:t>
            </a:r>
            <a:endParaRPr lang="en-ZA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tafel</a:t>
            </a:r>
            <a:endParaRPr lang="en-ZA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wynrooi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bank</a:t>
            </a:r>
          </a:p>
          <a:p>
            <a:pPr lvl="0"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Bokant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die bank het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sertifikaat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gesien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bewys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kerk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behoort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Johannes se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regte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naam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Tsepo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Mbeli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staan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op die </a:t>
            </a:r>
          </a:p>
          <a:p>
            <a:pPr lvl="0"/>
            <a:r>
              <a:rPr lang="en-ZA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sertifikaat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  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gevra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Wie’s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Tsepo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Mbeli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?”  </a:t>
            </a:r>
          </a:p>
          <a:p>
            <a:pPr lvl="0"/>
            <a:r>
              <a:rPr lang="en-ZA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b="1" dirty="0" err="1" smtClean="0">
                <a:latin typeface="Arial" pitchFamily="34" charset="0"/>
                <a:cs typeface="Arial" pitchFamily="34" charset="0"/>
              </a:rPr>
              <a:t>klimaks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verhaal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 Johannes is </a:t>
            </a:r>
          </a:p>
          <a:p>
            <a:pPr lvl="0"/>
            <a:r>
              <a:rPr lang="en-ZA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Tsepo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dirty="0" err="1" smtClean="0">
                <a:latin typeface="Arial" pitchFamily="34" charset="0"/>
                <a:cs typeface="Arial" pitchFamily="34" charset="0"/>
              </a:rPr>
              <a:t>Mbeli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30426"/>
              </p:ext>
            </p:extLst>
          </p:nvPr>
        </p:nvGraphicFramePr>
        <p:xfrm>
          <a:off x="611560" y="1268760"/>
          <a:ext cx="784887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5976664"/>
              </a:tblGrid>
              <a:tr h="2520280">
                <a:tc>
                  <a:txBody>
                    <a:bodyPr/>
                    <a:lstStyle/>
                    <a:p>
                      <a:pPr algn="l"/>
                      <a:endParaRPr lang="en-ZA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ZA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1628800"/>
            <a:ext cx="1836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Taal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styl</a:t>
            </a:r>
            <a:endParaRPr lang="en-ZA" sz="2400" dirty="0"/>
          </a:p>
        </p:txBody>
      </p:sp>
      <p:sp>
        <p:nvSpPr>
          <p:cNvPr id="5" name="Rectangle 4"/>
          <p:cNvSpPr/>
          <p:nvPr/>
        </p:nvSpPr>
        <p:spPr>
          <a:xfrm>
            <a:off x="2555776" y="1340768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Die </a:t>
            </a:r>
            <a:r>
              <a:rPr lang="en-ZA" sz="2000" dirty="0" err="1" smtClean="0"/>
              <a:t>spreker</a:t>
            </a:r>
            <a:r>
              <a:rPr lang="en-ZA" sz="2000" dirty="0" smtClean="0"/>
              <a:t> </a:t>
            </a:r>
            <a:r>
              <a:rPr lang="en-ZA" sz="2000" dirty="0" err="1" smtClean="0"/>
              <a:t>gebruik</a:t>
            </a:r>
            <a:r>
              <a:rPr lang="en-ZA" sz="2000" dirty="0" smtClean="0"/>
              <a:t> </a:t>
            </a:r>
            <a:r>
              <a:rPr lang="en-ZA" sz="2000" b="1" dirty="0" smtClean="0"/>
              <a:t>Setswana- of Sesotho-</a:t>
            </a:r>
            <a:r>
              <a:rPr lang="en-ZA" sz="2000" b="1" dirty="0" err="1" smtClean="0"/>
              <a:t>woorde</a:t>
            </a:r>
            <a:r>
              <a:rPr lang="en-ZA" sz="2000" dirty="0" smtClean="0"/>
              <a:t>. </a:t>
            </a:r>
            <a:r>
              <a:rPr lang="en-ZA" sz="2000" dirty="0" err="1" smtClean="0"/>
              <a:t>Dit</a:t>
            </a:r>
            <a:r>
              <a:rPr lang="en-ZA" sz="2000" dirty="0" smtClean="0"/>
              <a:t> </a:t>
            </a:r>
            <a:r>
              <a:rPr lang="en-ZA" sz="2000" dirty="0" err="1" smtClean="0"/>
              <a:t>sê</a:t>
            </a:r>
            <a:r>
              <a:rPr lang="en-ZA" sz="2000" dirty="0" smtClean="0"/>
              <a:t> </a:t>
            </a:r>
            <a:r>
              <a:rPr lang="en-ZA" sz="2000" dirty="0" err="1" smtClean="0"/>
              <a:t>vir</a:t>
            </a:r>
            <a:r>
              <a:rPr lang="en-ZA" sz="2000" dirty="0" smtClean="0"/>
              <a:t> </a:t>
            </a:r>
            <a:r>
              <a:rPr lang="en-ZA" sz="2000" dirty="0" err="1" smtClean="0"/>
              <a:t>ons</a:t>
            </a:r>
            <a:r>
              <a:rPr lang="en-ZA" sz="2000" dirty="0" smtClean="0"/>
              <a:t> </a:t>
            </a:r>
            <a:r>
              <a:rPr lang="en-ZA" sz="2000" dirty="0" err="1" smtClean="0"/>
              <a:t>dat</a:t>
            </a:r>
            <a:r>
              <a:rPr lang="en-ZA" sz="2000" dirty="0" smtClean="0"/>
              <a:t> </a:t>
            </a:r>
            <a:r>
              <a:rPr lang="en-ZA" sz="2000" dirty="0" err="1" smtClean="0"/>
              <a:t>oor</a:t>
            </a:r>
            <a:r>
              <a:rPr lang="en-ZA" sz="2000" dirty="0" smtClean="0"/>
              <a:t> ŉ swart </a:t>
            </a:r>
            <a:r>
              <a:rPr lang="en-ZA" sz="2000" dirty="0" err="1" smtClean="0"/>
              <a:t>persoon</a:t>
            </a:r>
            <a:r>
              <a:rPr lang="en-ZA" sz="2000" dirty="0" smtClean="0"/>
              <a:t>/</a:t>
            </a:r>
            <a:r>
              <a:rPr lang="en-ZA" sz="2000" dirty="0" err="1" smtClean="0"/>
              <a:t>persone</a:t>
            </a:r>
            <a:r>
              <a:rPr lang="en-ZA" sz="2000" dirty="0" smtClean="0"/>
              <a:t> </a:t>
            </a:r>
            <a:r>
              <a:rPr lang="en-ZA" sz="2000" dirty="0" err="1" smtClean="0"/>
              <a:t>gepraat</a:t>
            </a:r>
            <a:r>
              <a:rPr lang="en-ZA" sz="2000" dirty="0" smtClean="0"/>
              <a:t>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Johannes </a:t>
            </a:r>
            <a:r>
              <a:rPr lang="en-ZA" sz="2000" dirty="0" err="1" smtClean="0"/>
              <a:t>gebruik</a:t>
            </a:r>
            <a:r>
              <a:rPr lang="en-ZA" sz="2000" dirty="0" smtClean="0"/>
              <a:t> </a:t>
            </a:r>
            <a:r>
              <a:rPr lang="en-ZA" sz="2000" dirty="0" err="1" smtClean="0"/>
              <a:t>ook</a:t>
            </a:r>
            <a:r>
              <a:rPr lang="en-ZA" sz="2000" dirty="0" smtClean="0"/>
              <a:t> </a:t>
            </a:r>
            <a:r>
              <a:rPr lang="en-ZA" sz="2000" b="1" dirty="0" err="1" smtClean="0"/>
              <a:t>assimilasie</a:t>
            </a:r>
            <a:r>
              <a:rPr lang="en-ZA" sz="2000" dirty="0" smtClean="0"/>
              <a:t> (“ŉ </a:t>
            </a:r>
            <a:r>
              <a:rPr lang="en-ZA" sz="2000" dirty="0" err="1" smtClean="0"/>
              <a:t>anner</a:t>
            </a:r>
            <a:r>
              <a:rPr lang="en-ZA" sz="2000" dirty="0" smtClean="0"/>
              <a:t> </a:t>
            </a:r>
            <a:r>
              <a:rPr lang="en-ZA" sz="2000" dirty="0" err="1" smtClean="0"/>
              <a:t>mannetjie</a:t>
            </a:r>
            <a:r>
              <a:rPr lang="en-ZA" sz="2000" dirty="0" smtClean="0"/>
              <a:t>”), </a:t>
            </a:r>
            <a:r>
              <a:rPr lang="en-ZA" sz="2000" dirty="0" err="1" smtClean="0"/>
              <a:t>wanneer</a:t>
            </a:r>
            <a:r>
              <a:rPr lang="en-ZA" sz="2000" dirty="0" smtClean="0"/>
              <a:t> </a:t>
            </a:r>
            <a:r>
              <a:rPr lang="en-ZA" sz="2000" dirty="0" err="1" smtClean="0"/>
              <a:t>hy</a:t>
            </a:r>
            <a:r>
              <a:rPr lang="en-ZA" sz="2000" dirty="0" smtClean="0"/>
              <a:t> Afrikaans </a:t>
            </a:r>
            <a:r>
              <a:rPr lang="en-ZA" sz="2000" dirty="0" err="1" smtClean="0"/>
              <a:t>praat</a:t>
            </a:r>
            <a:r>
              <a:rPr lang="en-ZA" sz="2000" dirty="0" smtClean="0"/>
              <a:t> (</a:t>
            </a:r>
            <a:r>
              <a:rPr lang="en-ZA" sz="2000" dirty="0" err="1" smtClean="0"/>
              <a:t>informele</a:t>
            </a:r>
            <a:r>
              <a:rPr lang="en-ZA" sz="2000" dirty="0" smtClean="0"/>
              <a:t> Afrikaans). In </a:t>
            </a:r>
            <a:r>
              <a:rPr lang="en-ZA" sz="2000" dirty="0" err="1" smtClean="0"/>
              <a:t>plaas</a:t>
            </a:r>
            <a:r>
              <a:rPr lang="en-ZA" sz="2000" dirty="0" smtClean="0"/>
              <a:t> van </a:t>
            </a:r>
            <a:r>
              <a:rPr lang="en-ZA" sz="2000" dirty="0" err="1" smtClean="0"/>
              <a:t>lemmetjiegroen</a:t>
            </a:r>
            <a:r>
              <a:rPr lang="en-ZA" sz="2000" dirty="0" smtClean="0"/>
              <a:t> </a:t>
            </a:r>
            <a:r>
              <a:rPr lang="en-ZA" sz="2000" dirty="0" err="1" smtClean="0"/>
              <a:t>sê</a:t>
            </a:r>
            <a:r>
              <a:rPr lang="en-ZA" sz="2000" dirty="0" smtClean="0"/>
              <a:t> Lemon-</a:t>
            </a:r>
            <a:r>
              <a:rPr lang="en-ZA" sz="2000" dirty="0" err="1" smtClean="0"/>
              <a:t>groen</a:t>
            </a:r>
            <a:r>
              <a:rPr lang="en-ZA" sz="2000" dirty="0" smtClean="0"/>
              <a:t>.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2420888"/>
            <a:ext cx="799288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belangrikste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gebeurtenis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verhaal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514350" indent="-514350"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Is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verhaal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chronologies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gestruktureerd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514350" indent="-514350"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Is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verhaal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geloofwaardig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4)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124744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 err="1" smtClean="0">
                <a:latin typeface="Arial" pitchFamily="34" charset="0"/>
                <a:cs typeface="Arial" pitchFamily="34" charset="0"/>
              </a:rPr>
              <a:t>Intrige</a:t>
            </a:r>
            <a:endParaRPr lang="en-Z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772816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Moontlike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vrae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DIE KORTVERHAAL</a:t>
            </a:r>
          </a:p>
          <a:p>
            <a:pPr>
              <a:buNone/>
            </a:pPr>
            <a:endParaRPr lang="en-ZA" dirty="0"/>
          </a:p>
          <a:p>
            <a:pPr lvl="0">
              <a:buNone/>
            </a:pPr>
            <a:endParaRPr lang="en-ZA" dirty="0"/>
          </a:p>
          <a:p>
            <a:pPr lvl="0">
              <a:buNone/>
            </a:pPr>
            <a:endParaRPr lang="en-ZA" dirty="0"/>
          </a:p>
          <a:p>
            <a:endParaRPr lang="af-ZA" dirty="0">
              <a:solidFill>
                <a:schemeClr val="dk1"/>
              </a:solidFill>
            </a:endParaRPr>
          </a:p>
          <a:p>
            <a:pPr>
              <a:buNone/>
            </a:pPr>
            <a:endParaRPr lang="en-ZA" dirty="0">
              <a:solidFill>
                <a:schemeClr val="dk1"/>
              </a:solidFill>
            </a:endParaRPr>
          </a:p>
          <a:p>
            <a:pPr>
              <a:buNone/>
            </a:pP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Selfstudiegids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Z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Letterkunde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f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44824"/>
            <a:ext cx="8712968" cy="3625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is 'n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2420888"/>
            <a:ext cx="6620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ŉ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'n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geskrewe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fiksie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2924944"/>
            <a:ext cx="643317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bevat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gewoonlik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tema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geringe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konflik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botsing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lengte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van die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bring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vertelling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kernagtig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 die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gebeure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milieu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beperk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is.</a:t>
            </a:r>
            <a:endParaRPr lang="en-ZA" sz="14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7544" y="2708920"/>
            <a:ext cx="1440160" cy="172819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6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1560" y="2204864"/>
            <a:ext cx="7992888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Wie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1)</a:t>
            </a:r>
          </a:p>
          <a:p>
            <a:pPr marL="514350" indent="-514350"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Met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watter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soort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ons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doen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514350" indent="-514350"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Tot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watter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voordeel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strek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sodaninge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514350" indent="-514350"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Is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geloofwaardig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4) </a:t>
            </a:r>
          </a:p>
          <a:p>
            <a:r>
              <a:rPr lang="en-ZA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908720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ZA" sz="2800" b="1" dirty="0" err="1" smtClean="0">
                <a:latin typeface="Arial" pitchFamily="34" charset="0"/>
                <a:cs typeface="Arial" pitchFamily="34" charset="0"/>
              </a:rPr>
              <a:t>verteller</a:t>
            </a:r>
            <a:endParaRPr lang="en-Z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556792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Moontlike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vrae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628800"/>
            <a:ext cx="7992888" cy="583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ZA" sz="3300" b="1" dirty="0" err="1" smtClean="0">
                <a:latin typeface="Arial" pitchFamily="34" charset="0"/>
                <a:cs typeface="Arial" pitchFamily="34" charset="0"/>
              </a:rPr>
              <a:t>Moontlike</a:t>
            </a:r>
            <a:r>
              <a:rPr lang="en-ZA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b="1" dirty="0" err="1" smtClean="0">
                <a:latin typeface="Arial" pitchFamily="34" charset="0"/>
                <a:cs typeface="Arial" pitchFamily="34" charset="0"/>
              </a:rPr>
              <a:t>vrae</a:t>
            </a:r>
            <a:r>
              <a:rPr lang="en-ZA" sz="33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ZA" sz="33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Wie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hoofkarakter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(s)? (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1)</a:t>
            </a:r>
          </a:p>
          <a:p>
            <a:pPr marL="514350" indent="-514350">
              <a:buAutoNum type="arabicPeriod"/>
            </a:pP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Waar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woon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hoofkarakter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(s)? (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1)</a:t>
            </a:r>
          </a:p>
          <a:p>
            <a:pPr marL="514350" indent="-514350">
              <a:buAutoNum type="arabicPeriod"/>
            </a:pP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Watter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soort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werk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het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gedoen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1)</a:t>
            </a:r>
          </a:p>
          <a:p>
            <a:pPr marL="514350" indent="-514350">
              <a:buAutoNum type="arabicPeriod"/>
            </a:pPr>
            <a:r>
              <a:rPr lang="en-ZA" sz="3300" dirty="0" smtClean="0">
                <a:latin typeface="Arial" pitchFamily="34" charset="0"/>
                <a:cs typeface="Arial" pitchFamily="34" charset="0"/>
              </a:rPr>
              <a:t>Gee TWEE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karaktereienskappe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van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hoofkarakter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(s) /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noem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naam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1 –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indien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genoem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word/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3 as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leser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handeling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dialoog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moet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aflei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514350" indent="-514350">
              <a:buAutoNum type="arabicPeriod"/>
            </a:pP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verhouding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tussen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(s) en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newekarakter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(s)? (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1 –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indien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genoem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word/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3 as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leser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handeling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dialoog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moet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aflei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514350" indent="-514350">
              <a:buAutoNum type="arabicPeriod"/>
            </a:pP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Watter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soort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konflik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ervaar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hoofkarakter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(s)/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newekarakter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(s). (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1 –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indien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in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genoem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word/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3 as die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leser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handeling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dialoog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moet</a:t>
            </a:r>
            <a:r>
              <a:rPr lang="en-Z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 smtClean="0">
                <a:latin typeface="Arial" pitchFamily="34" charset="0"/>
                <a:cs typeface="Arial" pitchFamily="34" charset="0"/>
              </a:rPr>
              <a:t>aflei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514350" indent="-514350">
              <a:buAutoNum type="arabicPeriod"/>
            </a:pPr>
            <a:r>
              <a:rPr lang="en-ZA" sz="3400" dirty="0" smtClean="0">
                <a:latin typeface="Arial" pitchFamily="34" charset="0"/>
                <a:cs typeface="Arial" pitchFamily="34" charset="0"/>
              </a:rPr>
              <a:t>Met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watter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kan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identifiseer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simpatiseer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Waarom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sê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so?/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4)</a:t>
            </a:r>
          </a:p>
          <a:p>
            <a:pPr marL="514350" indent="-514350">
              <a:buAutoNum type="arabicPeriod"/>
            </a:pP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Hoekom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dink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het die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reg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verkeerd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opgetree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5)</a:t>
            </a:r>
          </a:p>
          <a:p>
            <a:pPr marL="514350" indent="-514350">
              <a:buAutoNum type="arabicPeriod"/>
            </a:pP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Hoekom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gebruik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hierdie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taal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(slang/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Kaaps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)? (</a:t>
            </a: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5)</a:t>
            </a:r>
          </a:p>
          <a:p>
            <a:pPr marL="514350" indent="-514350">
              <a:buAutoNum type="arabicPeriod"/>
            </a:pPr>
            <a:r>
              <a:rPr lang="en-ZA" sz="3400" dirty="0" err="1" smtClean="0">
                <a:latin typeface="Arial" pitchFamily="34" charset="0"/>
                <a:cs typeface="Arial" pitchFamily="34" charset="0"/>
              </a:rPr>
              <a:t>Hoekom</a:t>
            </a:r>
            <a:r>
              <a:rPr lang="en-Z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kan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ons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sê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hierdie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deel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van die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verhaal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vir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ons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wys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wie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500" dirty="0" err="1" smtClean="0">
                <a:latin typeface="Arial" pitchFamily="34" charset="0"/>
                <a:cs typeface="Arial" pitchFamily="34" charset="0"/>
              </a:rPr>
              <a:t>regtig</a:t>
            </a:r>
            <a:r>
              <a:rPr lang="en-ZA" sz="3500" dirty="0" smtClean="0">
                <a:latin typeface="Arial" pitchFamily="34" charset="0"/>
                <a:cs typeface="Arial" pitchFamily="34" charset="0"/>
              </a:rPr>
              <a:t> is?</a:t>
            </a:r>
          </a:p>
          <a:p>
            <a:r>
              <a:rPr lang="en-ZA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48680"/>
            <a:ext cx="2197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POST-LEES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124744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Karakters</a:t>
            </a:r>
            <a:endParaRPr lang="en-ZA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916832"/>
            <a:ext cx="8424936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was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skrywer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doel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met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skryf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hierdie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514350" indent="-514350">
              <a:buAutoNum type="arabicPeriod"/>
            </a:pP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tema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(s) van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hierdie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514350" indent="-514350">
              <a:buAutoNum type="arabicPeriod"/>
            </a:pPr>
            <a:r>
              <a:rPr lang="en-ZA" sz="6000" dirty="0" smtClean="0">
                <a:latin typeface="Arial" pitchFamily="34" charset="0"/>
                <a:cs typeface="Arial" pitchFamily="34" charset="0"/>
              </a:rPr>
              <a:t>Is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tema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eksplisiet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implisiet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. 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514350" indent="-514350">
              <a:buAutoNum type="arabicPeriod"/>
            </a:pPr>
            <a:r>
              <a:rPr lang="en-ZA" sz="6000" dirty="0" smtClean="0">
                <a:latin typeface="Arial" pitchFamily="34" charset="0"/>
                <a:cs typeface="Arial" pitchFamily="34" charset="0"/>
              </a:rPr>
              <a:t>Is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verteller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geloofwaardig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4) </a:t>
            </a:r>
          </a:p>
          <a:p>
            <a:pPr marL="514350" indent="-514350">
              <a:buAutoNum type="arabicPeriod"/>
            </a:pP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Bied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tema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nuwe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perspektief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op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lewe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4)</a:t>
            </a:r>
          </a:p>
          <a:p>
            <a:pPr marL="514350" indent="-514350">
              <a:buAutoNum type="arabicPeriod"/>
            </a:pP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Watter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les leer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kortverhaal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Motiveer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antwoord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4)</a:t>
            </a:r>
          </a:p>
          <a:p>
            <a:pPr marL="514350" indent="-514350">
              <a:buFontTx/>
              <a:buAutoNum type="arabicPeriod"/>
            </a:pP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Watter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boodskap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wil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skrywer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leser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oordra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4)</a:t>
            </a:r>
          </a:p>
          <a:p>
            <a:pPr marL="514350" indent="-514350">
              <a:buFontTx/>
              <a:buAutoNum type="arabicPeriod"/>
            </a:pP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Waarom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, dink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wil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skrywer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boodskap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leser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oordra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/>
            <a:r>
              <a:rPr lang="en-ZA" sz="6000" dirty="0" smtClean="0">
                <a:latin typeface="Arial" pitchFamily="34" charset="0"/>
                <a:cs typeface="Arial" pitchFamily="34" charset="0"/>
              </a:rPr>
              <a:t>        (</a:t>
            </a:r>
            <a:r>
              <a:rPr lang="en-ZA" sz="60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6000" dirty="0" smtClean="0">
                <a:latin typeface="Arial" pitchFamily="34" charset="0"/>
                <a:cs typeface="Arial" pitchFamily="34" charset="0"/>
              </a:rPr>
              <a:t> 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5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92696"/>
            <a:ext cx="3495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smtClean="0">
                <a:latin typeface="Arial" pitchFamily="34" charset="0"/>
                <a:cs typeface="Arial" pitchFamily="34" charset="0"/>
              </a:rPr>
              <a:t>Tema/boodskap/les</a:t>
            </a:r>
            <a:endParaRPr lang="en-Z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268760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Moontlike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vrae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9552" y="2060848"/>
            <a:ext cx="820891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Wat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is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simboliese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rol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van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sinkplate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3)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Waarom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, dink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, is die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getal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40 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gebruik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ZA" sz="2400" dirty="0" err="1" smtClean="0">
                <a:latin typeface="Arial" pitchFamily="34" charset="0"/>
                <a:cs typeface="Arial" pitchFamily="34" charset="0"/>
              </a:rPr>
              <a:t>vlak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3)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92696"/>
            <a:ext cx="4562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 err="1" smtClean="0">
                <a:latin typeface="Arial" pitchFamily="34" charset="0"/>
                <a:cs typeface="Arial" pitchFamily="34" charset="0"/>
              </a:rPr>
              <a:t>Beeldspraak</a:t>
            </a:r>
            <a:r>
              <a:rPr lang="en-ZA" sz="2800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ZA" sz="2800" b="1" dirty="0" err="1" smtClean="0">
                <a:latin typeface="Arial" pitchFamily="34" charset="0"/>
                <a:cs typeface="Arial" pitchFamily="34" charset="0"/>
              </a:rPr>
              <a:t>stylfigure</a:t>
            </a:r>
            <a:endParaRPr lang="en-Z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Moontlike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b="1" dirty="0" err="1" smtClean="0">
                <a:latin typeface="Arial" pitchFamily="34" charset="0"/>
                <a:cs typeface="Arial" pitchFamily="34" charset="0"/>
              </a:rPr>
              <a:t>vrae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628800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Groepwerk</a:t>
            </a:r>
            <a:r>
              <a:rPr kumimoji="0" lang="en-Z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ZA" sz="3200" i="1" dirty="0" smtClean="0"/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Stel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ŉ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taak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volgens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voorgeskrewe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kognitiewe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vlakke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van 17/18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punte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op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gegewe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voorbeeldvrae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32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Jy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kan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eie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vrae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 err="1" smtClean="0">
                <a:latin typeface="Arial" pitchFamily="34" charset="0"/>
                <a:cs typeface="Arial" pitchFamily="34" charset="0"/>
              </a:rPr>
              <a:t>byvoeg</a:t>
            </a:r>
            <a:r>
              <a:rPr lang="en-ZA" sz="3200" dirty="0" smtClean="0">
                <a:latin typeface="Arial" pitchFamily="34" charset="0"/>
                <a:cs typeface="Arial" pitchFamily="34" charset="0"/>
              </a:rPr>
              <a:t>.)</a:t>
            </a:r>
            <a:endParaRPr lang="en-ZA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62068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HOE MOET EK ONDERRIG?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f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95536" y="1772816"/>
          <a:ext cx="864096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720080"/>
          </a:xfrm>
        </p:spPr>
        <p:txBody>
          <a:bodyPr>
            <a:normAutofit/>
          </a:bodyPr>
          <a:lstStyle/>
          <a:p>
            <a:pPr>
              <a:buNone/>
            </a:pPr>
            <a:endParaRPr lang="en-ZA" dirty="0"/>
          </a:p>
          <a:p>
            <a:pPr lvl="0">
              <a:buNone/>
            </a:pPr>
            <a:endParaRPr lang="en-ZA" dirty="0"/>
          </a:p>
          <a:p>
            <a:pPr lvl="0">
              <a:buNone/>
            </a:pPr>
            <a:endParaRPr lang="en-ZA" dirty="0"/>
          </a:p>
          <a:p>
            <a:endParaRPr lang="af-ZA" dirty="0">
              <a:solidFill>
                <a:schemeClr val="dk1"/>
              </a:solidFill>
            </a:endParaRPr>
          </a:p>
          <a:p>
            <a:pPr>
              <a:buNone/>
            </a:pPr>
            <a:endParaRPr lang="en-ZA" dirty="0">
              <a:solidFill>
                <a:schemeClr val="dk1"/>
              </a:solidFill>
            </a:endParaRPr>
          </a:p>
          <a:p>
            <a:pPr>
              <a:buNone/>
            </a:pP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KABV, bl. 32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f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326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WAT MOET EK ONDERRIG?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f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707904" y="3284984"/>
            <a:ext cx="1648470" cy="1492539"/>
            <a:chOff x="3321380" y="1796235"/>
            <a:chExt cx="1648470" cy="1492539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321380" y="1796235"/>
              <a:ext cx="1648470" cy="149253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62793" y="2014812"/>
              <a:ext cx="1165644" cy="10553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>
                  <a:latin typeface="Arial" pitchFamily="34" charset="0"/>
                  <a:cs typeface="Arial" pitchFamily="34" charset="0"/>
                </a:rPr>
                <a:t>Literêre</a:t>
              </a:r>
              <a:r>
                <a:rPr lang="en-US" sz="1800" b="1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kern="1200" dirty="0" err="1">
                  <a:latin typeface="Arial" pitchFamily="34" charset="0"/>
                  <a:cs typeface="Arial" pitchFamily="34" charset="0"/>
                </a:rPr>
                <a:t>kenmerke</a:t>
              </a:r>
              <a:endParaRPr lang="en-US" sz="1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779912" y="1340768"/>
            <a:ext cx="1656184" cy="1195115"/>
            <a:chOff x="3374618" y="16316"/>
            <a:chExt cx="1541993" cy="1051099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3374618" y="16316"/>
              <a:ext cx="1541993" cy="105109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600438" y="170246"/>
              <a:ext cx="1090353" cy="743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Agtergrond</a:t>
              </a:r>
              <a:r>
                <a:rPr lang="en-US" sz="17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en milieu   </a:t>
              </a: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4499992" y="2564904"/>
            <a:ext cx="36440" cy="728819"/>
            <a:chOff x="4127395" y="1067415"/>
            <a:chExt cx="36440" cy="728819"/>
          </a:xfrm>
        </p:grpSpPr>
        <p:sp>
          <p:nvSpPr>
            <p:cNvPr id="15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5292080" y="1988840"/>
            <a:ext cx="1810202" cy="1051099"/>
            <a:chOff x="4680526" y="576058"/>
            <a:chExt cx="1810202" cy="1051099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4680526" y="576058"/>
              <a:ext cx="1810202" cy="105109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4945624" y="729988"/>
              <a:ext cx="1280006" cy="743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Intrige</a:t>
              </a:r>
              <a:r>
                <a:rPr lang="en-US" sz="175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en sub-</a:t>
              </a: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intrige</a:t>
              </a:r>
              <a:endParaRPr lang="en-US" sz="175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9"/>
          <p:cNvGrpSpPr/>
          <p:nvPr/>
        </p:nvGrpSpPr>
        <p:grpSpPr>
          <a:xfrm rot="1886995">
            <a:off x="5144229" y="2925960"/>
            <a:ext cx="367709" cy="640879"/>
            <a:chOff x="4127395" y="1067415"/>
            <a:chExt cx="36440" cy="728819"/>
          </a:xfrm>
        </p:grpSpPr>
        <p:sp>
          <p:nvSpPr>
            <p:cNvPr id="21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4" name="Group 22"/>
          <p:cNvGrpSpPr/>
          <p:nvPr/>
        </p:nvGrpSpPr>
        <p:grpSpPr>
          <a:xfrm>
            <a:off x="2051720" y="1988840"/>
            <a:ext cx="1806124" cy="1051099"/>
            <a:chOff x="1800200" y="541242"/>
            <a:chExt cx="1806124" cy="1051099"/>
          </a:xfrm>
          <a:scene3d>
            <a:camera prst="orthographicFront"/>
            <a:lightRig rig="flat" dir="t"/>
          </a:scene3d>
        </p:grpSpPr>
        <p:sp>
          <p:nvSpPr>
            <p:cNvPr id="24" name="Oval 23"/>
            <p:cNvSpPr/>
            <p:nvPr/>
          </p:nvSpPr>
          <p:spPr>
            <a:xfrm>
              <a:off x="1800200" y="541242"/>
              <a:ext cx="1806124" cy="105109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064701" y="695172"/>
              <a:ext cx="1277122" cy="743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70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ydsverloop</a:t>
              </a:r>
              <a:endParaRPr lang="en-US" sz="17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25"/>
          <p:cNvGrpSpPr/>
          <p:nvPr/>
        </p:nvGrpSpPr>
        <p:grpSpPr>
          <a:xfrm rot="19401774">
            <a:off x="3790793" y="2755325"/>
            <a:ext cx="367709" cy="640879"/>
            <a:chOff x="4127395" y="1067415"/>
            <a:chExt cx="36440" cy="728819"/>
          </a:xfrm>
        </p:grpSpPr>
        <p:sp>
          <p:nvSpPr>
            <p:cNvPr id="27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0" name="Group 28"/>
          <p:cNvGrpSpPr/>
          <p:nvPr/>
        </p:nvGrpSpPr>
        <p:grpSpPr>
          <a:xfrm rot="14575438">
            <a:off x="3244984" y="4066193"/>
            <a:ext cx="367709" cy="640879"/>
            <a:chOff x="4127395" y="1067415"/>
            <a:chExt cx="36440" cy="728819"/>
          </a:xfrm>
        </p:grpSpPr>
        <p:sp>
          <p:nvSpPr>
            <p:cNvPr id="30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3" name="Group 31"/>
          <p:cNvGrpSpPr/>
          <p:nvPr/>
        </p:nvGrpSpPr>
        <p:grpSpPr>
          <a:xfrm rot="16572059">
            <a:off x="3286409" y="3325951"/>
            <a:ext cx="367709" cy="640879"/>
            <a:chOff x="4127395" y="1067415"/>
            <a:chExt cx="36440" cy="728819"/>
          </a:xfrm>
        </p:grpSpPr>
        <p:sp>
          <p:nvSpPr>
            <p:cNvPr id="33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6" name="Group 37"/>
          <p:cNvGrpSpPr/>
          <p:nvPr/>
        </p:nvGrpSpPr>
        <p:grpSpPr>
          <a:xfrm rot="19801493">
            <a:off x="5139555" y="4630124"/>
            <a:ext cx="367709" cy="640879"/>
            <a:chOff x="4127395" y="1067415"/>
            <a:chExt cx="36440" cy="728819"/>
          </a:xfrm>
        </p:grpSpPr>
        <p:sp>
          <p:nvSpPr>
            <p:cNvPr id="39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9" name="Group 43"/>
          <p:cNvGrpSpPr/>
          <p:nvPr/>
        </p:nvGrpSpPr>
        <p:grpSpPr>
          <a:xfrm rot="6806526">
            <a:off x="5331342" y="4268813"/>
            <a:ext cx="367709" cy="640879"/>
            <a:chOff x="4127395" y="1067415"/>
            <a:chExt cx="36440" cy="728819"/>
          </a:xfrm>
        </p:grpSpPr>
        <p:sp>
          <p:nvSpPr>
            <p:cNvPr id="45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2" name="Group 46"/>
          <p:cNvGrpSpPr/>
          <p:nvPr/>
        </p:nvGrpSpPr>
        <p:grpSpPr>
          <a:xfrm rot="4978265">
            <a:off x="5432262" y="3621869"/>
            <a:ext cx="367709" cy="640879"/>
            <a:chOff x="4127395" y="1067415"/>
            <a:chExt cx="36440" cy="728819"/>
          </a:xfrm>
        </p:grpSpPr>
        <p:sp>
          <p:nvSpPr>
            <p:cNvPr id="48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5" name="Group 52"/>
          <p:cNvGrpSpPr/>
          <p:nvPr/>
        </p:nvGrpSpPr>
        <p:grpSpPr>
          <a:xfrm rot="1886995">
            <a:off x="4160442" y="4180047"/>
            <a:ext cx="367709" cy="1391720"/>
            <a:chOff x="4127395" y="1067415"/>
            <a:chExt cx="36440" cy="728819"/>
          </a:xfrm>
        </p:grpSpPr>
        <p:sp>
          <p:nvSpPr>
            <p:cNvPr id="54" name="Straight Connector 3"/>
            <p:cNvSpPr/>
            <p:nvPr/>
          </p:nvSpPr>
          <p:spPr>
            <a:xfrm rot="16200000">
              <a:off x="3781206" y="1420401"/>
              <a:ext cx="728819" cy="22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423"/>
                  </a:moveTo>
                  <a:lnTo>
                    <a:pt x="728819" y="114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Straight Connector 4"/>
            <p:cNvSpPr/>
            <p:nvPr/>
          </p:nvSpPr>
          <p:spPr>
            <a:xfrm rot="16200000">
              <a:off x="4127395" y="1413605"/>
              <a:ext cx="36440" cy="3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683568" y="3068960"/>
            <a:ext cx="2378258" cy="1051099"/>
            <a:chOff x="986241" y="1669548"/>
            <a:chExt cx="2378258" cy="1051099"/>
          </a:xfrm>
          <a:scene3d>
            <a:camera prst="orthographicFront"/>
            <a:lightRig rig="flat" dir="t"/>
          </a:scene3d>
        </p:grpSpPr>
        <p:sp>
          <p:nvSpPr>
            <p:cNvPr id="60" name="Oval 59"/>
            <p:cNvSpPr/>
            <p:nvPr/>
          </p:nvSpPr>
          <p:spPr>
            <a:xfrm>
              <a:off x="986241" y="1669548"/>
              <a:ext cx="2378258" cy="105109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1" name="Oval 4"/>
            <p:cNvSpPr/>
            <p:nvPr/>
          </p:nvSpPr>
          <p:spPr>
            <a:xfrm>
              <a:off x="1334529" y="1823478"/>
              <a:ext cx="1681682" cy="743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Ironiese</a:t>
              </a:r>
              <a:r>
                <a:rPr lang="en-US" sz="175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wending / </a:t>
              </a: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afloop</a:t>
              </a:r>
              <a:endParaRPr lang="en-US" sz="175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61"/>
          <p:cNvGrpSpPr/>
          <p:nvPr/>
        </p:nvGrpSpPr>
        <p:grpSpPr>
          <a:xfrm>
            <a:off x="5940152" y="3140968"/>
            <a:ext cx="2357636" cy="1082411"/>
            <a:chOff x="4937041" y="1653892"/>
            <a:chExt cx="2357636" cy="1082411"/>
          </a:xfrm>
          <a:scene3d>
            <a:camera prst="orthographicFront"/>
            <a:lightRig rig="flat" dir="t"/>
          </a:scene3d>
        </p:grpSpPr>
        <p:sp>
          <p:nvSpPr>
            <p:cNvPr id="63" name="Oval 62"/>
            <p:cNvSpPr/>
            <p:nvPr/>
          </p:nvSpPr>
          <p:spPr>
            <a:xfrm>
              <a:off x="4937041" y="1653892"/>
              <a:ext cx="2357636" cy="1082411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5282309" y="1812407"/>
              <a:ext cx="1667100" cy="765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Karakterisering</a:t>
              </a:r>
              <a:r>
                <a:rPr lang="en-US" sz="175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Group 64"/>
          <p:cNvGrpSpPr/>
          <p:nvPr/>
        </p:nvGrpSpPr>
        <p:grpSpPr>
          <a:xfrm>
            <a:off x="5868144" y="4293096"/>
            <a:ext cx="1512168" cy="1051099"/>
            <a:chOff x="1800206" y="2808313"/>
            <a:chExt cx="1051099" cy="1051099"/>
          </a:xfrm>
          <a:scene3d>
            <a:camera prst="orthographicFront"/>
            <a:lightRig rig="flat" dir="t"/>
          </a:scene3d>
        </p:grpSpPr>
        <p:sp>
          <p:nvSpPr>
            <p:cNvPr id="66" name="Oval 65"/>
            <p:cNvSpPr/>
            <p:nvPr/>
          </p:nvSpPr>
          <p:spPr>
            <a:xfrm>
              <a:off x="1800206" y="2808313"/>
              <a:ext cx="1051099" cy="105109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7" name="Oval 4"/>
            <p:cNvSpPr/>
            <p:nvPr/>
          </p:nvSpPr>
          <p:spPr>
            <a:xfrm>
              <a:off x="1954136" y="2962243"/>
              <a:ext cx="743239" cy="743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750" kern="1200" dirty="0" err="1">
                  <a:latin typeface="Arial" pitchFamily="34" charset="0"/>
                  <a:cs typeface="Arial" pitchFamily="34" charset="0"/>
                </a:rPr>
                <a:t>Konflik</a:t>
              </a:r>
              <a:endParaRPr lang="en-ZA" sz="175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67"/>
          <p:cNvGrpSpPr/>
          <p:nvPr/>
        </p:nvGrpSpPr>
        <p:grpSpPr>
          <a:xfrm>
            <a:off x="1547664" y="4221088"/>
            <a:ext cx="1598669" cy="1123267"/>
            <a:chOff x="5112566" y="2880318"/>
            <a:chExt cx="1598669" cy="1123267"/>
          </a:xfrm>
          <a:scene3d>
            <a:camera prst="orthographicFront"/>
            <a:lightRig rig="flat" dir="t"/>
          </a:scene3d>
        </p:grpSpPr>
        <p:sp>
          <p:nvSpPr>
            <p:cNvPr id="69" name="Oval 68"/>
            <p:cNvSpPr/>
            <p:nvPr/>
          </p:nvSpPr>
          <p:spPr>
            <a:xfrm>
              <a:off x="5112566" y="2880318"/>
              <a:ext cx="1598669" cy="112326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0" name="Oval 4"/>
            <p:cNvSpPr/>
            <p:nvPr/>
          </p:nvSpPr>
          <p:spPr>
            <a:xfrm>
              <a:off x="5346686" y="3044817"/>
              <a:ext cx="1130429" cy="7942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/>
                <a:t/>
              </a:r>
              <a:br>
                <a:rPr lang="en-US" sz="800" kern="1200" dirty="0"/>
              </a:b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Rol</a:t>
              </a:r>
              <a:r>
                <a:rPr lang="en-US" sz="175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van </a:t>
              </a:r>
              <a:r>
                <a:rPr lang="en-US" sz="1750" b="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verteller</a:t>
              </a:r>
              <a:r>
                <a:rPr lang="en-US" sz="175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/ </a:t>
              </a: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perspektief</a:t>
              </a:r>
              <a:endParaRPr lang="en-US" sz="175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70"/>
          <p:cNvGrpSpPr/>
          <p:nvPr/>
        </p:nvGrpSpPr>
        <p:grpSpPr>
          <a:xfrm>
            <a:off x="2915816" y="5301208"/>
            <a:ext cx="1589377" cy="1061809"/>
            <a:chOff x="2304259" y="3744409"/>
            <a:chExt cx="1589377" cy="1061809"/>
          </a:xfrm>
          <a:scene3d>
            <a:camera prst="orthographicFront"/>
            <a:lightRig rig="flat" dir="t"/>
          </a:scene3d>
        </p:grpSpPr>
        <p:sp>
          <p:nvSpPr>
            <p:cNvPr id="72" name="Oval 71"/>
            <p:cNvSpPr/>
            <p:nvPr/>
          </p:nvSpPr>
          <p:spPr>
            <a:xfrm>
              <a:off x="2304259" y="3744409"/>
              <a:ext cx="1589377" cy="106180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3" name="Oval 4"/>
            <p:cNvSpPr/>
            <p:nvPr/>
          </p:nvSpPr>
          <p:spPr>
            <a:xfrm>
              <a:off x="2537018" y="3899907"/>
              <a:ext cx="1123859" cy="7508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50" kern="1200" dirty="0" err="1">
                  <a:latin typeface="Arial" pitchFamily="34" charset="0"/>
                  <a:cs typeface="Arial" pitchFamily="34" charset="0"/>
                </a:rPr>
                <a:t>Toon</a:t>
              </a:r>
              <a:r>
                <a:rPr lang="en-US" sz="1750" kern="1200" dirty="0">
                  <a:latin typeface="Arial" pitchFamily="34" charset="0"/>
                  <a:cs typeface="Arial" pitchFamily="34" charset="0"/>
                </a:rPr>
                <a:t> en stemming</a:t>
              </a:r>
            </a:p>
          </p:txBody>
        </p:sp>
      </p:grpSp>
      <p:grpSp>
        <p:nvGrpSpPr>
          <p:cNvPr id="43" name="Group 73"/>
          <p:cNvGrpSpPr/>
          <p:nvPr/>
        </p:nvGrpSpPr>
        <p:grpSpPr>
          <a:xfrm>
            <a:off x="4644008" y="5229200"/>
            <a:ext cx="1802698" cy="1051099"/>
            <a:chOff x="3888434" y="3816421"/>
            <a:chExt cx="1802698" cy="1051099"/>
          </a:xfrm>
          <a:scene3d>
            <a:camera prst="orthographicFront"/>
            <a:lightRig rig="flat" dir="t"/>
          </a:scene3d>
        </p:grpSpPr>
        <p:sp>
          <p:nvSpPr>
            <p:cNvPr id="75" name="Oval 74"/>
            <p:cNvSpPr/>
            <p:nvPr/>
          </p:nvSpPr>
          <p:spPr>
            <a:xfrm>
              <a:off x="3888434" y="3816421"/>
              <a:ext cx="1802698" cy="105109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6" name="Oval 4"/>
            <p:cNvSpPr/>
            <p:nvPr/>
          </p:nvSpPr>
          <p:spPr>
            <a:xfrm>
              <a:off x="4152433" y="3970351"/>
              <a:ext cx="1274700" cy="743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/>
                <a:t/>
              </a:r>
              <a:br>
                <a:rPr lang="en-US" sz="800" kern="1200" dirty="0"/>
              </a:b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Temas</a:t>
              </a:r>
              <a:r>
                <a:rPr lang="en-US" sz="175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en </a:t>
              </a:r>
              <a:r>
                <a:rPr lang="en-US" sz="1750" kern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boodskappe</a:t>
              </a:r>
              <a:r>
                <a:rPr lang="en-US" sz="175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/les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1733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260648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r>
              <a:rPr lang="en-ZA" sz="8600" b="1" dirty="0" err="1">
                <a:latin typeface="Arial" pitchFamily="34" charset="0"/>
                <a:cs typeface="Arial" pitchFamily="34" charset="0"/>
              </a:rPr>
              <a:t>Agtergrond</a:t>
            </a:r>
            <a:r>
              <a:rPr lang="en-ZA" sz="8600" b="1" dirty="0">
                <a:latin typeface="Arial" pitchFamily="34" charset="0"/>
                <a:cs typeface="Arial" pitchFamily="34" charset="0"/>
              </a:rPr>
              <a:t> van </a:t>
            </a:r>
            <a:r>
              <a:rPr lang="en-ZA" sz="8600" b="1" dirty="0" err="1">
                <a:latin typeface="Arial" pitchFamily="34" charset="0"/>
                <a:cs typeface="Arial" pitchFamily="34" charset="0"/>
              </a:rPr>
              <a:t>Skrywer</a:t>
            </a:r>
            <a:r>
              <a:rPr lang="en-ZA" sz="8600" b="1" dirty="0">
                <a:latin typeface="Arial" pitchFamily="34" charset="0"/>
                <a:cs typeface="Arial" pitchFamily="34" charset="0"/>
              </a:rPr>
              <a:t> - Dana </a:t>
            </a:r>
            <a:r>
              <a:rPr lang="en-ZA" sz="8600" b="1" dirty="0" err="1">
                <a:latin typeface="Arial" pitchFamily="34" charset="0"/>
                <a:cs typeface="Arial" pitchFamily="34" charset="0"/>
              </a:rPr>
              <a:t>Snyman</a:t>
            </a:r>
            <a:endParaRPr lang="en-ZA" sz="8600" b="1" dirty="0">
              <a:latin typeface="Arial" pitchFamily="34" charset="0"/>
              <a:cs typeface="Arial" pitchFamily="34" charset="0"/>
            </a:endParaRPr>
          </a:p>
          <a:p>
            <a:endParaRPr lang="en-ZA" sz="6000" b="1" dirty="0">
              <a:latin typeface="Arial" pitchFamily="34" charset="0"/>
              <a:cs typeface="Arial" pitchFamily="34" charset="0"/>
            </a:endParaRPr>
          </a:p>
          <a:p>
            <a:endParaRPr lang="en-ZA" sz="4000" dirty="0">
              <a:latin typeface="Arial" pitchFamily="34" charset="0"/>
              <a:cs typeface="Arial" pitchFamily="34" charset="0"/>
            </a:endParaRPr>
          </a:p>
          <a:p>
            <a:endParaRPr lang="en-ZA" sz="6000" dirty="0">
              <a:latin typeface="Arial" pitchFamily="34" charset="0"/>
              <a:cs typeface="Arial" pitchFamily="34" charset="0"/>
            </a:endParaRPr>
          </a:p>
          <a:p>
            <a:r>
              <a:rPr lang="en-ZA" sz="32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764704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Dana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Snyman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is in 1963 in Stellenbosch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gebore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.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Hy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het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in 1980 </a:t>
            </a:r>
            <a:r>
              <a:rPr lang="en-ZA" sz="8000" err="1">
                <a:latin typeface="Arial" pitchFamily="34" charset="0"/>
                <a:cs typeface="Arial" pitchFamily="34" charset="0"/>
              </a:rPr>
              <a:t>aan</a:t>
            </a:r>
            <a:r>
              <a:rPr lang="en-ZA" sz="8000">
                <a:latin typeface="Arial" pitchFamily="34" charset="0"/>
                <a:cs typeface="Arial" pitchFamily="34" charset="0"/>
              </a:rPr>
              <a:t> </a:t>
            </a:r>
            <a:r>
              <a:rPr lang="en-ZA" sz="8000" smtClean="0">
                <a:latin typeface="Arial" pitchFamily="34" charset="0"/>
                <a:cs typeface="Arial" pitchFamily="34" charset="0"/>
              </a:rPr>
              <a:t>Hoërskool </a:t>
            </a:r>
            <a:r>
              <a:rPr lang="en-ZA" sz="8000">
                <a:latin typeface="Arial" pitchFamily="34" charset="0"/>
                <a:cs typeface="Arial" pitchFamily="34" charset="0"/>
              </a:rPr>
              <a:t>Nylstroom gematrikuleer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Na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matriek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het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hy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as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sekuriteitswag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in Pretoria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gaan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werk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.; is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weermag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toe; het in ŉ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boekwinkel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gewerk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; het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kaartjies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by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Sterland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Bioskoop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verkoop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(in Pretoria) en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was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skakelbord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operateur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.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Daarna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het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hy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joernalistiek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aan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>
                <a:latin typeface="Arial" pitchFamily="34" charset="0"/>
                <a:cs typeface="Arial" pitchFamily="34" charset="0"/>
              </a:rPr>
              <a:t>Pretoria </a:t>
            </a:r>
            <a:r>
              <a:rPr lang="en-ZA" sz="8000" smtClean="0">
                <a:latin typeface="Arial" pitchFamily="34" charset="0"/>
                <a:cs typeface="Arial" pitchFamily="34" charset="0"/>
              </a:rPr>
              <a:t>Technikon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bestudeer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.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Hy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het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joernalistiekloopbaan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as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misdaadverslaggewer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by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Beeld</a:t>
            </a:r>
            <a:r>
              <a:rPr lang="en-ZA" sz="80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8000" i="1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begin.</a:t>
            </a:r>
            <a:r>
              <a:rPr lang="en-ZA" sz="8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Werk</a:t>
            </a:r>
            <a:r>
              <a:rPr lang="en-ZA" sz="8000" i="1" dirty="0">
                <a:latin typeface="Arial" pitchFamily="34" charset="0"/>
                <a:cs typeface="Arial" pitchFamily="34" charset="0"/>
              </a:rPr>
              <a:t> later by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Huisgenoot</a:t>
            </a:r>
            <a:r>
              <a:rPr lang="en-ZA" sz="8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Weg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breek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/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Weg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.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eerste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boek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,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Uit</a:t>
            </a:r>
            <a:r>
              <a:rPr lang="en-ZA" sz="8000" i="1" dirty="0">
                <a:latin typeface="Arial" pitchFamily="34" charset="0"/>
                <a:cs typeface="Arial" pitchFamily="34" charset="0"/>
              </a:rPr>
              <a:t> die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binneland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,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gepubliseer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in 2005 en </a:t>
            </a:r>
          </a:p>
          <a:p>
            <a:r>
              <a:rPr lang="en-ZA" sz="8000" i="1" dirty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Anderkant</a:t>
            </a:r>
            <a:r>
              <a:rPr lang="en-ZA" sz="8000" i="1" dirty="0">
                <a:latin typeface="Arial" pitchFamily="34" charset="0"/>
                <a:cs typeface="Arial" pitchFamily="34" charset="0"/>
              </a:rPr>
              <a:t> die scrap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 (2006) en </a:t>
            </a:r>
            <a:r>
              <a:rPr lang="en-ZA" sz="8000" i="1" dirty="0">
                <a:latin typeface="Arial" pitchFamily="34" charset="0"/>
                <a:cs typeface="Arial" pitchFamily="34" charset="0"/>
              </a:rPr>
              <a:t>Op die </a:t>
            </a:r>
            <a:r>
              <a:rPr lang="en-ZA" sz="8000" i="1" dirty="0" err="1">
                <a:latin typeface="Arial" pitchFamily="34" charset="0"/>
                <a:cs typeface="Arial" pitchFamily="34" charset="0"/>
              </a:rPr>
              <a:t>agterpaaie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 (2008). </a:t>
            </a:r>
          </a:p>
          <a:p>
            <a:pPr algn="r"/>
            <a:r>
              <a:rPr lang="en-ZA" sz="8000" dirty="0"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n-ZA" sz="4800" dirty="0">
                <a:latin typeface="Arial" pitchFamily="34" charset="0"/>
                <a:cs typeface="Arial" pitchFamily="34" charset="0"/>
              </a:rPr>
              <a:t>(http://www.humanrousseau.com/authors/3099)</a:t>
            </a:r>
          </a:p>
          <a:p>
            <a:endParaRPr lang="en-ZA" sz="8000" dirty="0">
              <a:latin typeface="Arial" pitchFamily="34" charset="0"/>
              <a:cs typeface="Arial" pitchFamily="34" charset="0"/>
            </a:endParaRPr>
          </a:p>
          <a:p>
            <a:r>
              <a:rPr lang="en-ZA" sz="8000" dirty="0" err="1">
                <a:latin typeface="Arial" pitchFamily="34" charset="0"/>
                <a:cs typeface="Arial" pitchFamily="34" charset="0"/>
              </a:rPr>
              <a:t>Hy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skryf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gewoonlik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oor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mense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wat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hy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ontmoet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(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reisverhale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ZA" sz="8000" dirty="0">
              <a:latin typeface="Arial" pitchFamily="34" charset="0"/>
              <a:cs typeface="Arial" pitchFamily="34" charset="0"/>
            </a:endParaRPr>
          </a:p>
          <a:p>
            <a:r>
              <a:rPr lang="en-ZA" sz="8000" dirty="0">
                <a:latin typeface="Arial" pitchFamily="34" charset="0"/>
                <a:cs typeface="Arial" pitchFamily="34" charset="0"/>
              </a:rPr>
              <a:t>In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hierdie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verhaal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skryf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hy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oor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Ventersdorp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–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sy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dirty="0" err="1">
                <a:latin typeface="Arial" pitchFamily="34" charset="0"/>
                <a:cs typeface="Arial" pitchFamily="34" charset="0"/>
              </a:rPr>
              <a:t>tuisdorp</a:t>
            </a:r>
            <a:r>
              <a:rPr lang="en-ZA" sz="8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ZA" sz="8000" dirty="0">
              <a:latin typeface="Arial" pitchFamily="34" charset="0"/>
              <a:cs typeface="Arial" pitchFamily="34" charset="0"/>
            </a:endParaRPr>
          </a:p>
          <a:p>
            <a:r>
              <a:rPr lang="en-ZA" sz="8000" b="1" dirty="0">
                <a:latin typeface="Arial" pitchFamily="34" charset="0"/>
                <a:cs typeface="Arial" pitchFamily="34" charset="0"/>
              </a:rPr>
              <a:t>ŉ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Satiriese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spottende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verhaal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 van hoe wit en swart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Suid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-Afrikaners in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kleiner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dorpies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nog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verwyderd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 van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mekaar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8000" b="1" dirty="0" err="1">
                <a:latin typeface="Arial" pitchFamily="34" charset="0"/>
                <a:cs typeface="Arial" pitchFamily="34" charset="0"/>
              </a:rPr>
              <a:t>lewe</a:t>
            </a:r>
            <a:r>
              <a:rPr lang="en-ZA" sz="8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ZA" sz="8000" dirty="0">
              <a:latin typeface="Arial" pitchFamily="34" charset="0"/>
              <a:cs typeface="Arial" pitchFamily="34" charset="0"/>
            </a:endParaRPr>
          </a:p>
          <a:p>
            <a:endParaRPr lang="en-ZA" sz="8000" dirty="0">
              <a:latin typeface="Arial" pitchFamily="34" charset="0"/>
              <a:cs typeface="Arial" pitchFamily="34" charset="0"/>
            </a:endParaRPr>
          </a:p>
          <a:p>
            <a:endParaRPr lang="en-ZA" sz="5100" dirty="0">
              <a:latin typeface="Arial" pitchFamily="34" charset="0"/>
              <a:cs typeface="Arial" pitchFamily="34" charset="0"/>
            </a:endParaRPr>
          </a:p>
          <a:p>
            <a:endParaRPr lang="en-ZA" sz="4000" dirty="0">
              <a:latin typeface="Arial" pitchFamily="34" charset="0"/>
              <a:cs typeface="Arial" pitchFamily="34" charset="0"/>
            </a:endParaRPr>
          </a:p>
          <a:p>
            <a:endParaRPr lang="en-ZA" sz="6000" dirty="0">
              <a:latin typeface="Arial" pitchFamily="34" charset="0"/>
              <a:cs typeface="Arial" pitchFamily="34" charset="0"/>
            </a:endParaRPr>
          </a:p>
          <a:p>
            <a:r>
              <a:rPr lang="en-ZA" sz="32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1"/>
            <a:ext cx="8640960" cy="5577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b="1" dirty="0" err="1"/>
              <a:t>Vier</a:t>
            </a:r>
            <a:r>
              <a:rPr lang="en-ZA" b="1" dirty="0"/>
              <a:t> </a:t>
            </a:r>
            <a:r>
              <a:rPr lang="en-ZA" b="1" dirty="0" err="1"/>
              <a:t>mure</a:t>
            </a:r>
            <a:r>
              <a:rPr lang="en-ZA" b="1" dirty="0"/>
              <a:t> teen die </a:t>
            </a:r>
            <a:r>
              <a:rPr lang="en-ZA" b="1" dirty="0" err="1"/>
              <a:t>Suidewind</a:t>
            </a:r>
            <a:r>
              <a:rPr lang="en-ZA" dirty="0"/>
              <a:t> –</a:t>
            </a:r>
            <a:br>
              <a:rPr lang="en-ZA" dirty="0"/>
            </a:br>
            <a:endParaRPr lang="en-ZA" dirty="0"/>
          </a:p>
          <a:p>
            <a:pPr marL="0" indent="0">
              <a:buNone/>
            </a:pPr>
            <a:r>
              <a:rPr lang="en-ZA" b="1" dirty="0"/>
              <a:t>my</a:t>
            </a:r>
            <a:r>
              <a:rPr lang="en-ZA" dirty="0"/>
              <a:t> </a:t>
            </a:r>
            <a:r>
              <a:rPr lang="en-ZA" dirty="0" err="1"/>
              <a:t>swartoog</a:t>
            </a:r>
            <a:r>
              <a:rPr lang="en-ZA" b="1" dirty="0" err="1"/>
              <a:t>vrou</a:t>
            </a:r>
            <a:r>
              <a:rPr lang="en-ZA" dirty="0"/>
              <a:t>, </a:t>
            </a:r>
            <a:r>
              <a:rPr lang="en-ZA" b="1" dirty="0"/>
              <a:t>my </a:t>
            </a:r>
            <a:r>
              <a:rPr lang="en-ZA" dirty="0" err="1"/>
              <a:t>blondhaar</a:t>
            </a:r>
            <a:r>
              <a:rPr lang="en-ZA" b="1" dirty="0" err="1"/>
              <a:t>kind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dirty="0" err="1"/>
              <a:t>Kareehoutstompe</a:t>
            </a:r>
            <a:r>
              <a:rPr lang="en-ZA" dirty="0"/>
              <a:t> in die </a:t>
            </a:r>
            <a:r>
              <a:rPr lang="en-ZA" dirty="0" err="1"/>
              <a:t>vuur</a:t>
            </a:r>
            <a:r>
              <a:rPr lang="en-ZA" dirty="0"/>
              <a:t>,</a:t>
            </a:r>
            <a:br>
              <a:rPr lang="en-ZA" dirty="0"/>
            </a:br>
            <a:r>
              <a:rPr lang="en-ZA" dirty="0" err="1">
                <a:solidFill>
                  <a:srgbClr val="FF0000"/>
                </a:solidFill>
              </a:rPr>
              <a:t>ketel</a:t>
            </a:r>
            <a:r>
              <a:rPr lang="en-ZA" dirty="0"/>
              <a:t> en </a:t>
            </a:r>
            <a:r>
              <a:rPr lang="en-ZA" dirty="0" err="1">
                <a:solidFill>
                  <a:srgbClr val="FF0000"/>
                </a:solidFill>
              </a:rPr>
              <a:t>kaggel</a:t>
            </a:r>
            <a:r>
              <a:rPr lang="en-ZA" dirty="0"/>
              <a:t> </a:t>
            </a:r>
            <a:r>
              <a:rPr lang="en-ZA" dirty="0" err="1"/>
              <a:t>brons</a:t>
            </a:r>
            <a:r>
              <a:rPr lang="en-ZA" dirty="0"/>
              <a:t> </a:t>
            </a:r>
            <a:r>
              <a:rPr lang="en-ZA" dirty="0" err="1"/>
              <a:t>geskuur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b="1" dirty="0"/>
              <a:t>My</a:t>
            </a:r>
            <a:r>
              <a:rPr lang="en-ZA" dirty="0"/>
              <a:t> </a:t>
            </a:r>
            <a:r>
              <a:rPr lang="en-ZA" dirty="0" err="1"/>
              <a:t>bont</a:t>
            </a:r>
            <a:r>
              <a:rPr lang="en-ZA" dirty="0"/>
              <a:t> </a:t>
            </a:r>
            <a:r>
              <a:rPr lang="en-ZA" b="1" dirty="0" err="1"/>
              <a:t>koei</a:t>
            </a:r>
            <a:r>
              <a:rPr lang="en-ZA" dirty="0"/>
              <a:t> </a:t>
            </a:r>
            <a:r>
              <a:rPr lang="en-ZA" dirty="0" err="1"/>
              <a:t>lê</a:t>
            </a:r>
            <a:r>
              <a:rPr lang="en-ZA" dirty="0"/>
              <a:t> op </a:t>
            </a:r>
            <a:r>
              <a:rPr lang="en-ZA" dirty="0" err="1"/>
              <a:t>koringstrooi</a:t>
            </a:r>
            <a:r>
              <a:rPr lang="en-ZA" dirty="0"/>
              <a:t/>
            </a:r>
            <a:br>
              <a:rPr lang="en-ZA" dirty="0"/>
            </a:br>
            <a:r>
              <a:rPr lang="en-ZA" b="1" dirty="0"/>
              <a:t>my</a:t>
            </a:r>
            <a:r>
              <a:rPr lang="en-ZA" dirty="0"/>
              <a:t> swart </a:t>
            </a:r>
            <a:r>
              <a:rPr lang="en-ZA" dirty="0" err="1">
                <a:solidFill>
                  <a:srgbClr val="FF0000"/>
                </a:solidFill>
              </a:rPr>
              <a:t>haan</a:t>
            </a:r>
            <a:r>
              <a:rPr lang="en-ZA" dirty="0"/>
              <a:t> </a:t>
            </a:r>
            <a:r>
              <a:rPr lang="en-ZA" dirty="0" err="1"/>
              <a:t>roep</a:t>
            </a:r>
            <a:r>
              <a:rPr lang="en-ZA" dirty="0"/>
              <a:t> die </a:t>
            </a:r>
            <a:r>
              <a:rPr lang="en-ZA" dirty="0" err="1"/>
              <a:t>dagbreek</a:t>
            </a:r>
            <a:r>
              <a:rPr lang="en-ZA" dirty="0"/>
              <a:t> </a:t>
            </a:r>
            <a:r>
              <a:rPr lang="en-ZA" dirty="0" err="1"/>
              <a:t>rooi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dirty="0" err="1"/>
              <a:t>Soet</a:t>
            </a:r>
            <a:r>
              <a:rPr lang="en-ZA" dirty="0"/>
              <a:t> </a:t>
            </a:r>
            <a:r>
              <a:rPr lang="en-ZA" dirty="0" err="1"/>
              <a:t>deur</a:t>
            </a:r>
            <a:r>
              <a:rPr lang="en-ZA" dirty="0"/>
              <a:t> die </a:t>
            </a:r>
            <a:r>
              <a:rPr lang="en-ZA" dirty="0" err="1"/>
              <a:t>lang</a:t>
            </a:r>
            <a:r>
              <a:rPr lang="en-ZA" dirty="0"/>
              <a:t> nag sing die </a:t>
            </a:r>
            <a:r>
              <a:rPr lang="en-ZA" dirty="0" err="1"/>
              <a:t>reën</a:t>
            </a:r>
            <a:r>
              <a:rPr lang="en-ZA" dirty="0"/>
              <a:t>;</a:t>
            </a:r>
            <a:br>
              <a:rPr lang="en-ZA" dirty="0"/>
            </a:br>
            <a:r>
              <a:rPr lang="en-ZA" b="1" dirty="0" err="1"/>
              <a:t>moflammers</a:t>
            </a:r>
            <a:r>
              <a:rPr lang="en-ZA" dirty="0"/>
              <a:t> </a:t>
            </a:r>
            <a:r>
              <a:rPr lang="en-ZA" dirty="0" err="1"/>
              <a:t>sal</a:t>
            </a:r>
            <a:r>
              <a:rPr lang="en-ZA" dirty="0"/>
              <a:t>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vroeg</a:t>
            </a:r>
            <a:r>
              <a:rPr lang="en-ZA" dirty="0"/>
              <a:t>-Mei </a:t>
            </a:r>
            <a:r>
              <a:rPr lang="en-ZA" dirty="0" err="1"/>
              <a:t>speen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dirty="0"/>
              <a:t>Die </a:t>
            </a:r>
            <a:r>
              <a:rPr lang="en-ZA" dirty="0" err="1"/>
              <a:t>wendam</a:t>
            </a:r>
            <a:r>
              <a:rPr lang="en-ZA" dirty="0"/>
              <a:t> </a:t>
            </a:r>
            <a:r>
              <a:rPr lang="en-ZA" dirty="0" err="1"/>
              <a:t>stoot</a:t>
            </a:r>
            <a:r>
              <a:rPr lang="en-ZA" dirty="0"/>
              <a:t> </a:t>
            </a:r>
            <a:r>
              <a:rPr lang="en-ZA" dirty="0" err="1"/>
              <a:t>sy</a:t>
            </a:r>
            <a:r>
              <a:rPr lang="en-ZA" dirty="0"/>
              <a:t> </a:t>
            </a:r>
            <a:r>
              <a:rPr lang="en-ZA" dirty="0" err="1"/>
              <a:t>uitloop</a:t>
            </a:r>
            <a:r>
              <a:rPr lang="en-ZA" dirty="0"/>
              <a:t> </a:t>
            </a:r>
            <a:r>
              <a:rPr lang="en-ZA" dirty="0" err="1"/>
              <a:t>oor</a:t>
            </a:r>
            <a:r>
              <a:rPr lang="en-ZA" dirty="0"/>
              <a:t> –</a:t>
            </a:r>
            <a:br>
              <a:rPr lang="en-ZA" dirty="0"/>
            </a:br>
            <a:r>
              <a:rPr lang="en-ZA" dirty="0"/>
              <a:t>blink </a:t>
            </a:r>
            <a:r>
              <a:rPr lang="en-ZA" dirty="0" err="1"/>
              <a:t>breek</a:t>
            </a:r>
            <a:r>
              <a:rPr lang="en-ZA" dirty="0"/>
              <a:t> </a:t>
            </a:r>
            <a:r>
              <a:rPr lang="en-ZA" b="1" dirty="0"/>
              <a:t>my </a:t>
            </a:r>
            <a:r>
              <a:rPr lang="en-ZA" b="1" dirty="0" err="1"/>
              <a:t>ploeg</a:t>
            </a:r>
            <a:r>
              <a:rPr lang="en-ZA" b="1" dirty="0"/>
              <a:t> </a:t>
            </a:r>
            <a:r>
              <a:rPr lang="en-ZA" dirty="0"/>
              <a:t>die </a:t>
            </a:r>
            <a:r>
              <a:rPr lang="en-ZA" dirty="0" err="1"/>
              <a:t>middelvoor</a:t>
            </a:r>
            <a:r>
              <a:rPr lang="en-ZA" dirty="0"/>
              <a:t> . . .</a:t>
            </a:r>
            <a:br>
              <a:rPr lang="en-ZA" dirty="0"/>
            </a:br>
            <a:endParaRPr lang="en-ZA" dirty="0"/>
          </a:p>
          <a:p>
            <a:pPr marL="0" indent="0">
              <a:buNone/>
            </a:pPr>
            <a:r>
              <a:rPr lang="en-ZA" dirty="0"/>
              <a:t>- G.A. </a:t>
            </a:r>
            <a:r>
              <a:rPr lang="en-ZA" dirty="0" err="1"/>
              <a:t>Watermeyer</a:t>
            </a:r>
            <a:r>
              <a:rPr lang="en-ZA" dirty="0"/>
              <a:t> (</a:t>
            </a:r>
            <a:r>
              <a:rPr lang="en-ZA" dirty="0" err="1"/>
              <a:t>Reën</a:t>
            </a:r>
            <a:r>
              <a:rPr lang="en-ZA" dirty="0"/>
              <a:t> in die </a:t>
            </a:r>
            <a:r>
              <a:rPr lang="en-ZA" dirty="0" err="1"/>
              <a:t>voorwinter</a:t>
            </a:r>
            <a:r>
              <a:rPr lang="en-ZA" dirty="0"/>
              <a:t>)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6336450" y="1793567"/>
            <a:ext cx="2556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rgbClr val="FF0000"/>
                </a:solidFill>
              </a:rPr>
              <a:t>Is </a:t>
            </a:r>
            <a:r>
              <a:rPr lang="en-ZA" sz="2400" dirty="0" err="1" smtClean="0">
                <a:solidFill>
                  <a:srgbClr val="FF0000"/>
                </a:solidFill>
              </a:rPr>
              <a:t>daar</a:t>
            </a:r>
            <a:r>
              <a:rPr lang="en-ZA" sz="2400" dirty="0" smtClean="0">
                <a:solidFill>
                  <a:srgbClr val="FF0000"/>
                </a:solidFill>
              </a:rPr>
              <a:t> ŉ </a:t>
            </a:r>
            <a:r>
              <a:rPr lang="en-ZA" sz="2400" dirty="0" err="1" smtClean="0">
                <a:solidFill>
                  <a:srgbClr val="FF0000"/>
                </a:solidFill>
              </a:rPr>
              <a:t>verband</a:t>
            </a:r>
            <a:r>
              <a:rPr lang="en-ZA" sz="2400" dirty="0" smtClean="0">
                <a:solidFill>
                  <a:srgbClr val="FF0000"/>
                </a:solidFill>
              </a:rPr>
              <a:t> </a:t>
            </a:r>
            <a:r>
              <a:rPr lang="en-ZA" sz="2400" dirty="0" err="1" smtClean="0">
                <a:solidFill>
                  <a:srgbClr val="FF0000"/>
                </a:solidFill>
              </a:rPr>
              <a:t>tussen</a:t>
            </a:r>
            <a:r>
              <a:rPr lang="en-ZA" sz="2400" dirty="0" smtClean="0">
                <a:solidFill>
                  <a:srgbClr val="FF0000"/>
                </a:solidFill>
              </a:rPr>
              <a:t> die </a:t>
            </a:r>
            <a:r>
              <a:rPr lang="en-ZA" sz="2400" dirty="0" err="1" smtClean="0">
                <a:solidFill>
                  <a:srgbClr val="FF0000"/>
                </a:solidFill>
              </a:rPr>
              <a:t>gedig</a:t>
            </a:r>
            <a:r>
              <a:rPr lang="en-ZA" sz="2400" dirty="0" smtClean="0">
                <a:solidFill>
                  <a:srgbClr val="FF0000"/>
                </a:solidFill>
              </a:rPr>
              <a:t> en die </a:t>
            </a:r>
            <a:r>
              <a:rPr lang="en-ZA" sz="2400" dirty="0" err="1" smtClean="0">
                <a:solidFill>
                  <a:srgbClr val="FF0000"/>
                </a:solidFill>
              </a:rPr>
              <a:t>kortverhaal</a:t>
            </a:r>
            <a:r>
              <a:rPr lang="en-ZA" sz="2400" dirty="0" smtClean="0">
                <a:solidFill>
                  <a:srgbClr val="FF0000"/>
                </a:solidFill>
              </a:rPr>
              <a:t>? – (</a:t>
            </a:r>
            <a:r>
              <a:rPr lang="en-ZA" sz="2400" err="1" smtClean="0">
                <a:solidFill>
                  <a:srgbClr val="FF0000"/>
                </a:solidFill>
              </a:rPr>
              <a:t>moenie</a:t>
            </a:r>
            <a:r>
              <a:rPr lang="en-ZA" sz="2400" smtClean="0">
                <a:solidFill>
                  <a:srgbClr val="FF0000"/>
                </a:solidFill>
              </a:rPr>
              <a:t> </a:t>
            </a:r>
            <a:r>
              <a:rPr lang="en-ZA" sz="2400" smtClean="0">
                <a:solidFill>
                  <a:srgbClr val="FF0000"/>
                </a:solidFill>
              </a:rPr>
              <a:t>assesseer nie</a:t>
            </a:r>
            <a:r>
              <a:rPr lang="en-ZA" sz="2400" dirty="0" smtClean="0">
                <a:solidFill>
                  <a:srgbClr val="FF0000"/>
                </a:solidFill>
              </a:rPr>
              <a:t>; </a:t>
            </a:r>
            <a:r>
              <a:rPr lang="en-ZA" sz="2400" dirty="0" err="1" smtClean="0">
                <a:solidFill>
                  <a:srgbClr val="FF0000"/>
                </a:solidFill>
              </a:rPr>
              <a:t>slegs</a:t>
            </a:r>
            <a:r>
              <a:rPr lang="en-ZA" sz="2400" dirty="0" smtClean="0">
                <a:solidFill>
                  <a:srgbClr val="FF0000"/>
                </a:solidFill>
              </a:rPr>
              <a:t> </a:t>
            </a:r>
            <a:r>
              <a:rPr lang="en-ZA" sz="2400" dirty="0" err="1" smtClean="0">
                <a:solidFill>
                  <a:srgbClr val="FF0000"/>
                </a:solidFill>
              </a:rPr>
              <a:t>bespreking</a:t>
            </a:r>
            <a:r>
              <a:rPr lang="en-ZA" sz="2400" dirty="0" smtClean="0">
                <a:solidFill>
                  <a:srgbClr val="FF0000"/>
                </a:solidFill>
              </a:rPr>
              <a:t>)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48064" y="764704"/>
            <a:ext cx="1800200" cy="1028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9"/>
            <a:ext cx="8712968" cy="1080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DIE KORTVERHAAL</a:t>
            </a:r>
          </a:p>
          <a:p>
            <a:pPr>
              <a:buNone/>
            </a:pPr>
            <a:r>
              <a:rPr lang="en-ZA" sz="2800" b="1" dirty="0" err="1">
                <a:latin typeface="Arial" pitchFamily="34" charset="0"/>
                <a:cs typeface="Arial" pitchFamily="34" charset="0"/>
              </a:rPr>
              <a:t>Veertig</a:t>
            </a:r>
            <a:r>
              <a:rPr lang="en-Z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2800" b="1" dirty="0" err="1">
                <a:latin typeface="Arial" pitchFamily="34" charset="0"/>
                <a:cs typeface="Arial" pitchFamily="34" charset="0"/>
              </a:rPr>
              <a:t>sinkplate</a:t>
            </a:r>
            <a:r>
              <a:rPr lang="en-ZA" sz="2800" b="1" dirty="0">
                <a:latin typeface="Arial" pitchFamily="34" charset="0"/>
                <a:cs typeface="Arial" pitchFamily="34" charset="0"/>
              </a:rPr>
              <a:t> teen die </a:t>
            </a:r>
            <a:r>
              <a:rPr lang="en-ZA" sz="2800" b="1" dirty="0" err="1">
                <a:latin typeface="Arial" pitchFamily="34" charset="0"/>
                <a:cs typeface="Arial" pitchFamily="34" charset="0"/>
              </a:rPr>
              <a:t>suidewind</a:t>
            </a:r>
            <a:r>
              <a:rPr lang="en-ZA" sz="2800" b="1" dirty="0">
                <a:latin typeface="Arial" pitchFamily="34" charset="0"/>
                <a:cs typeface="Arial" pitchFamily="34" charset="0"/>
              </a:rPr>
              <a:t>- Dana </a:t>
            </a:r>
            <a:r>
              <a:rPr lang="en-ZA" sz="2800" b="1" dirty="0" err="1">
                <a:latin typeface="Arial" pitchFamily="34" charset="0"/>
                <a:cs typeface="Arial" pitchFamily="34" charset="0"/>
              </a:rPr>
              <a:t>Snyman</a:t>
            </a:r>
            <a:r>
              <a:rPr lang="en-ZA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ZA" sz="2800" b="1" i="1" dirty="0"/>
          </a:p>
          <a:p>
            <a:pPr>
              <a:buNone/>
            </a:pPr>
            <a:endParaRPr lang="en-ZA" dirty="0"/>
          </a:p>
          <a:p>
            <a:pPr lvl="0">
              <a:buNone/>
            </a:pPr>
            <a:endParaRPr lang="en-ZA" b="1" dirty="0">
              <a:solidFill>
                <a:schemeClr val="dk1"/>
              </a:solidFill>
            </a:endParaRPr>
          </a:p>
          <a:p>
            <a:pPr lvl="0">
              <a:buNone/>
            </a:pPr>
            <a:endParaRPr lang="en-ZA" dirty="0"/>
          </a:p>
          <a:p>
            <a:endParaRPr lang="af-ZA" dirty="0">
              <a:solidFill>
                <a:schemeClr val="dk1"/>
              </a:solidFill>
            </a:endParaRPr>
          </a:p>
          <a:p>
            <a:endParaRPr lang="en-ZA" dirty="0">
              <a:solidFill>
                <a:schemeClr val="dk1"/>
              </a:solidFill>
            </a:endParaRPr>
          </a:p>
          <a:p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556792"/>
            <a:ext cx="4104456" cy="5157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ZA" sz="3300" b="1" dirty="0" err="1">
                <a:latin typeface="Arial" pitchFamily="34" charset="0"/>
                <a:cs typeface="Arial" pitchFamily="34" charset="0"/>
              </a:rPr>
              <a:t>Agtergrond</a:t>
            </a:r>
            <a:endParaRPr lang="en-ZA" sz="3300" b="1" dirty="0">
              <a:latin typeface="Arial" pitchFamily="34" charset="0"/>
              <a:cs typeface="Arial" pitchFamily="34" charset="0"/>
            </a:endParaRPr>
          </a:p>
          <a:p>
            <a:endParaRPr lang="en-ZA" sz="3300" b="1" dirty="0">
              <a:latin typeface="Arial" pitchFamily="34" charset="0"/>
              <a:cs typeface="Arial" pitchFamily="34" charset="0"/>
            </a:endParaRPr>
          </a:p>
          <a:p>
            <a:r>
              <a:rPr lang="en-ZA" sz="3300" b="1" dirty="0" err="1">
                <a:latin typeface="Arial" pitchFamily="34" charset="0"/>
                <a:cs typeface="Arial" pitchFamily="34" charset="0"/>
              </a:rPr>
              <a:t>Ventersdorp</a:t>
            </a:r>
            <a:r>
              <a:rPr lang="en-ZA" sz="33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3300" dirty="0">
                <a:latin typeface="Arial" pitchFamily="34" charset="0"/>
                <a:cs typeface="Arial" pitchFamily="34" charset="0"/>
              </a:rPr>
              <a:t>is ŉ </a:t>
            </a:r>
            <a:r>
              <a:rPr lang="en-ZA" sz="3300" dirty="0" err="1">
                <a:latin typeface="Arial" pitchFamily="34" charset="0"/>
                <a:cs typeface="Arial" pitchFamily="34" charset="0"/>
              </a:rPr>
              <a:t>dorp</a:t>
            </a:r>
            <a:r>
              <a:rPr lang="en-ZA" sz="3300" dirty="0">
                <a:latin typeface="Arial" pitchFamily="34" charset="0"/>
                <a:cs typeface="Arial" pitchFamily="34" charset="0"/>
              </a:rPr>
              <a:t> in </a:t>
            </a:r>
          </a:p>
          <a:p>
            <a:r>
              <a:rPr lang="en-ZA" sz="3300" dirty="0">
                <a:latin typeface="Arial" pitchFamily="34" charset="0"/>
                <a:cs typeface="Arial" pitchFamily="34" charset="0"/>
              </a:rPr>
              <a:t>Kenneth Kaunda </a:t>
            </a:r>
            <a:r>
              <a:rPr lang="en-ZA" sz="3300" dirty="0" err="1">
                <a:latin typeface="Arial" pitchFamily="34" charset="0"/>
                <a:cs typeface="Arial" pitchFamily="34" charset="0"/>
              </a:rPr>
              <a:t>Distrik</a:t>
            </a:r>
            <a:r>
              <a:rPr lang="en-ZA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3300" dirty="0" err="1">
                <a:latin typeface="Arial" pitchFamily="34" charset="0"/>
                <a:cs typeface="Arial" pitchFamily="34" charset="0"/>
              </a:rPr>
              <a:t>Munisipaliteit</a:t>
            </a:r>
            <a:r>
              <a:rPr lang="en-ZA" sz="33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3300" dirty="0">
                <a:latin typeface="Arial" pitchFamily="34" charset="0"/>
                <a:cs typeface="Arial" pitchFamily="34" charset="0"/>
              </a:rPr>
              <a:t>in die </a:t>
            </a:r>
            <a:r>
              <a:rPr lang="en-ZA" sz="3300" dirty="0" err="1">
                <a:latin typeface="Arial" pitchFamily="34" charset="0"/>
                <a:cs typeface="Arial" pitchFamily="34" charset="0"/>
              </a:rPr>
              <a:t>Noordwes-provinsie</a:t>
            </a:r>
            <a:r>
              <a:rPr lang="en-ZA" sz="40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ZA" sz="6000" dirty="0">
              <a:latin typeface="Arial" pitchFamily="34" charset="0"/>
              <a:cs typeface="Arial" pitchFamily="34" charset="0"/>
            </a:endParaRPr>
          </a:p>
          <a:p>
            <a:r>
              <a:rPr lang="en-ZA" sz="32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897" y="1556792"/>
            <a:ext cx="523510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780928"/>
            <a:ext cx="504056" cy="5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2060848"/>
            <a:ext cx="5040560" cy="37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ZA" sz="3100" b="1" dirty="0" err="1">
                <a:latin typeface="Arial" pitchFamily="34" charset="0"/>
                <a:cs typeface="Arial" pitchFamily="34" charset="0"/>
              </a:rPr>
              <a:t>Tshing</a:t>
            </a:r>
            <a:r>
              <a:rPr lang="en-ZA" sz="3100" dirty="0">
                <a:latin typeface="Arial" pitchFamily="34" charset="0"/>
                <a:cs typeface="Arial" pitchFamily="34" charset="0"/>
              </a:rPr>
              <a:t> is ŉ </a:t>
            </a:r>
            <a:r>
              <a:rPr lang="en-ZA" sz="3100" dirty="0" err="1">
                <a:latin typeface="Arial" pitchFamily="34" charset="0"/>
                <a:cs typeface="Arial" pitchFamily="34" charset="0"/>
              </a:rPr>
              <a:t>woonbuurt</a:t>
            </a:r>
            <a:r>
              <a:rPr lang="en-ZA" sz="3100" dirty="0">
                <a:latin typeface="Arial" pitchFamily="34" charset="0"/>
                <a:cs typeface="Arial" pitchFamily="34" charset="0"/>
              </a:rPr>
              <a:t> van </a:t>
            </a:r>
            <a:r>
              <a:rPr lang="en-ZA" sz="3100" dirty="0" err="1">
                <a:latin typeface="Arial" pitchFamily="34" charset="0"/>
                <a:cs typeface="Arial" pitchFamily="34" charset="0"/>
              </a:rPr>
              <a:t>Venterdorp</a:t>
            </a:r>
            <a:r>
              <a:rPr lang="en-ZA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3100" dirty="0" err="1">
                <a:latin typeface="Arial" pitchFamily="34" charset="0"/>
                <a:cs typeface="Arial" pitchFamily="34" charset="0"/>
              </a:rPr>
              <a:t>wat</a:t>
            </a:r>
            <a:r>
              <a:rPr lang="en-ZA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3100" dirty="0" err="1">
                <a:latin typeface="Arial" pitchFamily="34" charset="0"/>
                <a:cs typeface="Arial" pitchFamily="34" charset="0"/>
              </a:rPr>
              <a:t>hoofsaaklik</a:t>
            </a:r>
            <a:r>
              <a:rPr lang="en-ZA" sz="3100" dirty="0">
                <a:latin typeface="Arial" pitchFamily="34" charset="0"/>
                <a:cs typeface="Arial" pitchFamily="34" charset="0"/>
              </a:rPr>
              <a:t> die swart- en </a:t>
            </a:r>
            <a:r>
              <a:rPr lang="en-ZA" sz="3100" dirty="0" err="1">
                <a:latin typeface="Arial" pitchFamily="34" charset="0"/>
                <a:cs typeface="Arial" pitchFamily="34" charset="0"/>
              </a:rPr>
              <a:t>bruingemeenskap</a:t>
            </a:r>
            <a:r>
              <a:rPr lang="en-ZA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3100" dirty="0" err="1">
                <a:latin typeface="Arial" pitchFamily="34" charset="0"/>
                <a:cs typeface="Arial" pitchFamily="34" charset="0"/>
              </a:rPr>
              <a:t>huisves</a:t>
            </a:r>
            <a:r>
              <a:rPr lang="en-ZA" sz="3100" dirty="0">
                <a:latin typeface="Arial" pitchFamily="34" charset="0"/>
                <a:cs typeface="Arial" pitchFamily="34" charset="0"/>
              </a:rPr>
              <a:t>.</a:t>
            </a:r>
            <a:r>
              <a:rPr lang="en-ZA" sz="5900" dirty="0">
                <a:latin typeface="Arial" pitchFamily="34" charset="0"/>
                <a:cs typeface="Arial" pitchFamily="34" charset="0"/>
              </a:rPr>
              <a:t/>
            </a:r>
            <a:br>
              <a:rPr lang="en-ZA" sz="5900" dirty="0">
                <a:latin typeface="Arial" pitchFamily="34" charset="0"/>
                <a:cs typeface="Arial" pitchFamily="34" charset="0"/>
              </a:rPr>
            </a:br>
            <a:r>
              <a:rPr lang="en-ZA" sz="5900" dirty="0">
                <a:latin typeface="Arial" pitchFamily="34" charset="0"/>
                <a:cs typeface="Arial" pitchFamily="34" charset="0"/>
              </a:rPr>
              <a:t/>
            </a:r>
            <a:br>
              <a:rPr lang="en-ZA" sz="5900" dirty="0">
                <a:latin typeface="Arial" pitchFamily="34" charset="0"/>
                <a:cs typeface="Arial" pitchFamily="34" charset="0"/>
              </a:rPr>
            </a:br>
            <a:r>
              <a:rPr lang="en-ZA" sz="32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258" y="1988840"/>
            <a:ext cx="37717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916832"/>
            <a:ext cx="504056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ZA" sz="3200" dirty="0">
                <a:latin typeface="Arial" pitchFamily="34" charset="0"/>
                <a:cs typeface="Arial" pitchFamily="34" charset="0"/>
              </a:rPr>
              <a:t>ŉ </a:t>
            </a:r>
            <a:r>
              <a:rPr lang="en-ZA" sz="3200" dirty="0" err="1">
                <a:latin typeface="Arial" pitchFamily="34" charset="0"/>
                <a:cs typeface="Arial" pitchFamily="34" charset="0"/>
              </a:rPr>
              <a:t>deel</a:t>
            </a:r>
            <a:r>
              <a:rPr lang="en-ZA" sz="3200" dirty="0">
                <a:latin typeface="Arial" pitchFamily="34" charset="0"/>
                <a:cs typeface="Arial" pitchFamily="34" charset="0"/>
              </a:rPr>
              <a:t> van </a:t>
            </a:r>
            <a:r>
              <a:rPr lang="en-ZA" sz="3200" dirty="0" err="1">
                <a:latin typeface="Arial" pitchFamily="34" charset="0"/>
                <a:cs typeface="Arial" pitchFamily="34" charset="0"/>
              </a:rPr>
              <a:t>Tshing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799" y="1412776"/>
            <a:ext cx="45406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s-media-cache-ak0.pinimg.com/originals/b4/fe/6d/b4fe6d6afddbe4210b268c83b66832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70938"/>
            <a:ext cx="4104456" cy="313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948</TotalTime>
  <Words>1695</Words>
  <Application>Microsoft Office PowerPoint</Application>
  <PresentationFormat>On-screen Show (4:3)</PresentationFormat>
  <Paragraphs>408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New DBE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Hubert Krynauw</cp:lastModifiedBy>
  <cp:revision>157</cp:revision>
  <cp:lastPrinted>2016-07-29T10:58:50Z</cp:lastPrinted>
  <dcterms:created xsi:type="dcterms:W3CDTF">2016-04-18T12:36:04Z</dcterms:created>
  <dcterms:modified xsi:type="dcterms:W3CDTF">2017-06-12T07:17:07Z</dcterms:modified>
</cp:coreProperties>
</file>