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2" r:id="rId4"/>
    <p:sldId id="263" r:id="rId5"/>
    <p:sldId id="261" r:id="rId6"/>
    <p:sldId id="257" r:id="rId7"/>
    <p:sldId id="258" r:id="rId8"/>
    <p:sldId id="259" r:id="rId9"/>
    <p:sldId id="260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mtClean="0"/>
              <a:t>Afrika, my Afrika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smtClean="0"/>
              <a:t>Daniel Hugo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68" y="333375"/>
            <a:ext cx="4174437" cy="31267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191" y="333375"/>
            <a:ext cx="3979718" cy="23578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073" y="3822555"/>
            <a:ext cx="3505632" cy="28072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5899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2740" y="396206"/>
            <a:ext cx="6669014" cy="17339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Gedig is ‘n </a:t>
            </a:r>
            <a:r>
              <a:rPr lang="en-ZA" b="1" smtClean="0"/>
              <a:t>satiriese belydenisvers</a:t>
            </a:r>
            <a:r>
              <a:rPr lang="en-ZA" smtClean="0"/>
              <a:t>.  Wat bely die digter oor sy eie houding oor Afrika? Kan die digter van “Afrika-pessimisme” beskuldig word? Of wys die selfspot en humor van die grootste deel van die gedig ‘n sagter oordeel?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12741" y="2514602"/>
            <a:ext cx="6669014" cy="1517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Die digter gebruik selfspot, intertekstuele verwysings en beelding soos hiperbool en klimaks in die slot om die leser te lei van ‘n aanvang wat </a:t>
            </a:r>
            <a:r>
              <a:rPr lang="en-ZA" b="1" smtClean="0"/>
              <a:t>humoristies</a:t>
            </a:r>
            <a:r>
              <a:rPr lang="en-ZA" smtClean="0"/>
              <a:t> lyk na ‘n </a:t>
            </a:r>
            <a:r>
              <a:rPr lang="en-ZA" b="1" smtClean="0"/>
              <a:t>skokkende</a:t>
            </a:r>
            <a:r>
              <a:rPr lang="en-ZA" smtClean="0"/>
              <a:t> slot.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12740" y="4416139"/>
            <a:ext cx="6669015" cy="16638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Die digter bind die gedig deur van </a:t>
            </a:r>
            <a:r>
              <a:rPr lang="en-ZA" b="1" smtClean="0"/>
              <a:t>rym</a:t>
            </a:r>
            <a:r>
              <a:rPr lang="en-ZA" smtClean="0"/>
              <a:t> en </a:t>
            </a:r>
            <a:r>
              <a:rPr lang="en-ZA" b="1" smtClean="0"/>
              <a:t>alliterasie</a:t>
            </a:r>
            <a:r>
              <a:rPr lang="en-ZA" smtClean="0"/>
              <a:t> gebruik te maak (“meteoriete” – “muskiete”), </a:t>
            </a:r>
            <a:r>
              <a:rPr lang="en-ZA" b="1" smtClean="0"/>
              <a:t>enjambemente</a:t>
            </a:r>
            <a:r>
              <a:rPr lang="en-ZA" smtClean="0"/>
              <a:t> (“boor-/stellasie” en “spring-/haas”) en talle </a:t>
            </a:r>
            <a:r>
              <a:rPr lang="en-ZA" b="1" smtClean="0"/>
              <a:t>metafore</a:t>
            </a:r>
            <a:r>
              <a:rPr lang="en-ZA" smtClean="0"/>
              <a:t> (“die vlakte van my vel” en die “vlooi is ‘n springhaas”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736" y="768927"/>
            <a:ext cx="147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Bespreking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80255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727" y="1059872"/>
            <a:ext cx="7713971" cy="313932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ZA" b="1" smtClean="0"/>
              <a:t>OPSTELVRAAG</a:t>
            </a:r>
          </a:p>
          <a:p>
            <a:endParaRPr lang="en-ZA" smtClean="0"/>
          </a:p>
          <a:p>
            <a:r>
              <a:rPr lang="en-ZA" smtClean="0"/>
              <a:t>Daniel Hugo gebruik metafore treffend in “Afrika, my Afrika”. </a:t>
            </a:r>
          </a:p>
          <a:p>
            <a:r>
              <a:rPr lang="en-ZA" smtClean="0"/>
              <a:t>Verduidelik sy gebruik van </a:t>
            </a:r>
            <a:r>
              <a:rPr lang="en-ZA" b="1" smtClean="0"/>
              <a:t>metafore</a:t>
            </a:r>
            <a:r>
              <a:rPr lang="en-ZA" smtClean="0"/>
              <a:t> deur te verwys na die </a:t>
            </a:r>
            <a:r>
              <a:rPr lang="en-ZA" b="1" smtClean="0"/>
              <a:t>muskiet</a:t>
            </a:r>
            <a:r>
              <a:rPr lang="en-ZA" smtClean="0"/>
              <a:t>, </a:t>
            </a:r>
          </a:p>
          <a:p>
            <a:r>
              <a:rPr lang="en-ZA" smtClean="0"/>
              <a:t>die </a:t>
            </a:r>
            <a:r>
              <a:rPr lang="en-ZA" b="1" smtClean="0"/>
              <a:t>vlooi</a:t>
            </a:r>
            <a:r>
              <a:rPr lang="en-ZA" smtClean="0"/>
              <a:t> en die </a:t>
            </a:r>
            <a:r>
              <a:rPr lang="en-ZA" b="1" smtClean="0"/>
              <a:t>vlieg</a:t>
            </a:r>
            <a:r>
              <a:rPr lang="en-ZA" smtClean="0"/>
              <a:t>.  </a:t>
            </a:r>
          </a:p>
          <a:p>
            <a:endParaRPr lang="en-ZA"/>
          </a:p>
          <a:p>
            <a:r>
              <a:rPr lang="en-ZA" smtClean="0"/>
              <a:t>Verduidelik by elkeen op grond van watter ooreenstemmende </a:t>
            </a:r>
          </a:p>
          <a:p>
            <a:r>
              <a:rPr lang="en-ZA" b="1" smtClean="0"/>
              <a:t>kenmerke</a:t>
            </a:r>
            <a:r>
              <a:rPr lang="en-ZA" smtClean="0"/>
              <a:t> die beeldspraak berus en gee ten slotte jou </a:t>
            </a:r>
            <a:r>
              <a:rPr lang="en-ZA" b="1" smtClean="0"/>
              <a:t>mening </a:t>
            </a:r>
          </a:p>
          <a:p>
            <a:r>
              <a:rPr lang="en-ZA" smtClean="0"/>
              <a:t>oor die </a:t>
            </a:r>
            <a:r>
              <a:rPr lang="en-ZA" b="1" smtClean="0"/>
              <a:t>geslaagdheid</a:t>
            </a:r>
            <a:r>
              <a:rPr lang="en-ZA" smtClean="0"/>
              <a:t> daarvan.  </a:t>
            </a:r>
          </a:p>
          <a:p>
            <a:r>
              <a:rPr lang="en-ZA" b="1"/>
              <a:t>	</a:t>
            </a:r>
            <a:r>
              <a:rPr lang="en-ZA" b="1" smtClean="0"/>
              <a:t>										(200-250 woorde)</a:t>
            </a:r>
          </a:p>
          <a:p>
            <a:r>
              <a:rPr lang="en-ZA"/>
              <a:t>	</a:t>
            </a:r>
            <a:r>
              <a:rPr lang="en-ZA" smtClean="0"/>
              <a:t>														</a:t>
            </a:r>
            <a:r>
              <a:rPr lang="en-ZA" b="1" smtClean="0"/>
              <a:t>[10]</a:t>
            </a:r>
            <a:endParaRPr lang="en-US" b="1"/>
          </a:p>
        </p:txBody>
      </p:sp>
      <p:sp>
        <p:nvSpPr>
          <p:cNvPr id="3" name="TextBox 2"/>
          <p:cNvSpPr txBox="1"/>
          <p:nvPr/>
        </p:nvSpPr>
        <p:spPr>
          <a:xfrm>
            <a:off x="114300" y="779319"/>
            <a:ext cx="119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VRAAG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5630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4202" y="475082"/>
            <a:ext cx="8521885" cy="5632311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ZA" b="1" smtClean="0"/>
              <a:t>MOONTLIKE ANTWOORD</a:t>
            </a:r>
          </a:p>
          <a:p>
            <a:endParaRPr lang="en-ZA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metafore pas goed in die Afrika-konteks.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muskiet word metafories aan prospekteerders gelykgestel.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ooreenkoms is dat albei delf.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muskiet se monddele is soos die boorstellasie van ‘n prospekteerder.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Sowel die monddele as die boorstellasie het ingewikkelde werkinge.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spreker vergelyk sy vel met ‘n vlakte.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muskiet delf soos ‘n prospekteerder op die vlakte.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Sy bloed is soos die minerale waarna die prospekteerders soek.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vlooi word aan ‘n springhaas gelykgestel.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Albei maak uiters ratse spronge.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spreker se bed word metafories aan ‘n “karooveld” gelykgestel.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Springhase kom in die Karoo voor.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Die vlieg word metafories ‘n sensasiesoeker.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Soos ‘n sensasiesoeker is die vlooi ook eerste op die toneel waar trane </a:t>
            </a:r>
          </a:p>
          <a:p>
            <a:r>
              <a:rPr lang="en-ZA" smtClean="0"/>
              <a:t>     of bloed loop.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mtClean="0"/>
              <a:t>Leerders gee hul eie mening oor die gelsaagdheid van die metafore.</a:t>
            </a:r>
          </a:p>
          <a:p>
            <a:r>
              <a:rPr lang="en-ZA" b="1" smtClean="0"/>
              <a:t>    [7 feite + 3 aanbieding) 									</a:t>
            </a:r>
            <a:r>
              <a:rPr lang="en-ZA" b="1"/>
              <a:t>[10]</a:t>
            </a:r>
            <a:endParaRPr lang="en-US" b="1"/>
          </a:p>
          <a:p>
            <a:r>
              <a:rPr lang="en-ZA" b="1" smtClean="0"/>
              <a:t>	</a:t>
            </a:r>
            <a:r>
              <a:rPr lang="en-ZA"/>
              <a:t>	</a:t>
            </a:r>
            <a:r>
              <a:rPr lang="en-ZA" smtClean="0"/>
              <a:t>														</a:t>
            </a:r>
            <a:endParaRPr lang="en-US" b="1"/>
          </a:p>
        </p:txBody>
      </p:sp>
      <p:sp>
        <p:nvSpPr>
          <p:cNvPr id="3" name="TextBox 2"/>
          <p:cNvSpPr txBox="1"/>
          <p:nvPr/>
        </p:nvSpPr>
        <p:spPr>
          <a:xfrm>
            <a:off x="166255" y="779318"/>
            <a:ext cx="142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Antwoord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5020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24" y="72736"/>
            <a:ext cx="10058400" cy="6709094"/>
          </a:xfrm>
          <a:prstGeom prst="rect">
            <a:avLst/>
          </a:prstGeom>
        </p:spPr>
      </p:pic>
      <p:sp>
        <p:nvSpPr>
          <p:cNvPr id="3" name="Trapezoid 2"/>
          <p:cNvSpPr/>
          <p:nvPr/>
        </p:nvSpPr>
        <p:spPr>
          <a:xfrm>
            <a:off x="5673437" y="4946073"/>
            <a:ext cx="3979718" cy="1835757"/>
          </a:xfrm>
          <a:prstGeom prst="trapezoid">
            <a:avLst>
              <a:gd name="adj" fmla="val 59056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smtClean="0">
                <a:solidFill>
                  <a:schemeClr val="bg1"/>
                </a:solidFill>
              </a:rPr>
              <a:t>Wat is jou gevoelens oor die </a:t>
            </a:r>
            <a:r>
              <a:rPr lang="en-ZA" b="1">
                <a:solidFill>
                  <a:schemeClr val="bg1"/>
                </a:solidFill>
              </a:rPr>
              <a:t>k</a:t>
            </a:r>
            <a:r>
              <a:rPr lang="en-ZA" b="1" smtClean="0">
                <a:solidFill>
                  <a:schemeClr val="bg1"/>
                </a:solidFill>
              </a:rPr>
              <a:t>ontinent waarop </a:t>
            </a:r>
            <a:r>
              <a:rPr lang="en-ZA" b="1" smtClean="0">
                <a:solidFill>
                  <a:schemeClr val="bg1"/>
                </a:solidFill>
              </a:rPr>
              <a:t>ons woon?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68927"/>
            <a:ext cx="147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Pre Lees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621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67" y="322118"/>
            <a:ext cx="8893674" cy="61825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028113" y="550718"/>
            <a:ext cx="4769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b="1" smtClean="0">
                <a:solidFill>
                  <a:schemeClr val="bg1"/>
                </a:solidFill>
              </a:rPr>
              <a:t>Die arme boer</a:t>
            </a:r>
          </a:p>
          <a:p>
            <a:endParaRPr lang="en-ZA" sz="2400" b="1" smtClean="0">
              <a:solidFill>
                <a:schemeClr val="bg1"/>
              </a:solidFill>
            </a:endParaRPr>
          </a:p>
          <a:p>
            <a:r>
              <a:rPr lang="en-ZA" sz="2400" b="1" smtClean="0">
                <a:solidFill>
                  <a:schemeClr val="bg1"/>
                </a:solidFill>
              </a:rPr>
              <a:t>Die springkaan en die droogte</a:t>
            </a:r>
          </a:p>
          <a:p>
            <a:r>
              <a:rPr lang="en-ZA" sz="2400" b="1" smtClean="0">
                <a:solidFill>
                  <a:schemeClr val="bg1"/>
                </a:solidFill>
              </a:rPr>
              <a:t>Is swaar op onse land</a:t>
            </a:r>
          </a:p>
          <a:p>
            <a:r>
              <a:rPr lang="en-ZA" sz="2400" b="1" smtClean="0">
                <a:solidFill>
                  <a:schemeClr val="bg1"/>
                </a:solidFill>
              </a:rPr>
              <a:t>En wat van ons moet worde</a:t>
            </a:r>
          </a:p>
          <a:p>
            <a:r>
              <a:rPr lang="en-ZA" sz="2400" b="1" smtClean="0">
                <a:solidFill>
                  <a:schemeClr val="bg1"/>
                </a:solidFill>
              </a:rPr>
              <a:t>Is bowe myn verstand</a:t>
            </a:r>
            <a:endParaRPr lang="en-US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7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8119" y="526103"/>
            <a:ext cx="7782792" cy="120534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/>
              <a:t>In “</a:t>
            </a:r>
            <a:r>
              <a:rPr lang="en-ZA" b="1" i="1"/>
              <a:t>Die Noordwaartse beweging van die Boere voor die </a:t>
            </a:r>
          </a:p>
          <a:p>
            <a:r>
              <a:rPr lang="en-ZA" b="1" i="1"/>
              <a:t>Goot Trek</a:t>
            </a:r>
            <a:r>
              <a:rPr lang="en-ZA"/>
              <a:t>” word die droogtetoestande en springkaanplae </a:t>
            </a:r>
          </a:p>
          <a:p>
            <a:r>
              <a:rPr lang="en-ZA"/>
              <a:t>in die  Karoo in die 9de eeu beskryf</a:t>
            </a:r>
            <a:r>
              <a:rPr lang="en-ZA" smtClean="0"/>
              <a:t>.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2534" y="1994845"/>
            <a:ext cx="7782792" cy="18218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/>
              <a:t>Die Bybelboek </a:t>
            </a:r>
            <a:r>
              <a:rPr lang="en-ZA" b="1" i="1"/>
              <a:t>Joel</a:t>
            </a:r>
            <a:r>
              <a:rPr lang="en-ZA"/>
              <a:t> (1:4-14) verwys na die verwoesting wat </a:t>
            </a:r>
          </a:p>
          <a:p>
            <a:r>
              <a:rPr lang="en-ZA" smtClean="0"/>
              <a:t>sprinkane </a:t>
            </a:r>
            <a:r>
              <a:rPr lang="en-ZA"/>
              <a:t>en droogte aanrig.</a:t>
            </a:r>
            <a:endParaRPr lang="en-US"/>
          </a:p>
          <a:p>
            <a:r>
              <a:rPr lang="en-ZA"/>
              <a:t>Die anonieme teks is spottend, die Bybelteks doodernstig.</a:t>
            </a:r>
            <a:endParaRPr lang="en-US"/>
          </a:p>
          <a:p>
            <a:r>
              <a:rPr lang="en-ZA"/>
              <a:t>Die titel van die bundel, </a:t>
            </a:r>
            <a:r>
              <a:rPr lang="en-ZA" b="1" i="1"/>
              <a:t>Hanekraai</a:t>
            </a:r>
            <a:r>
              <a:rPr lang="en-ZA"/>
              <a:t>, betrek  ook die Bybel </a:t>
            </a:r>
          </a:p>
          <a:p>
            <a:r>
              <a:rPr lang="en-ZA"/>
              <a:t>as interteks</a:t>
            </a:r>
            <a:r>
              <a:rPr lang="en-ZA" smtClean="0"/>
              <a:t>.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2534" y="4080115"/>
            <a:ext cx="7782792" cy="12053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mtClean="0"/>
              <a:t>Dit </a:t>
            </a:r>
            <a:r>
              <a:rPr lang="en-ZA"/>
              <a:t>dui op verraad en verloëning; die leser moet dus </a:t>
            </a:r>
            <a:r>
              <a:rPr lang="en-ZA" smtClean="0"/>
              <a:t>bedag wees </a:t>
            </a:r>
            <a:r>
              <a:rPr lang="en-ZA"/>
              <a:t>daarop dat die digter miskien met verskillende </a:t>
            </a:r>
            <a:r>
              <a:rPr lang="en-ZA" smtClean="0"/>
              <a:t>verwysings </a:t>
            </a:r>
            <a:r>
              <a:rPr lang="en-ZA"/>
              <a:t>en betekenisse in die gedig gaan </a:t>
            </a:r>
            <a:r>
              <a:rPr lang="en-ZA" smtClean="0"/>
              <a:t>werk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3518" y="831273"/>
            <a:ext cx="119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Konteks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6503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8391" y="188620"/>
            <a:ext cx="6096000" cy="64350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b="1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Afrika</a:t>
            </a: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my Afrika – Daniel Hugo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>
              <a:lnSpc>
                <a:spcPct val="107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vergeet van springkane en droogte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haelstorms en meteoriete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dit is die klein irritasies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wat my radeloos maak: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vlieë, vlooie, muskiete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die muskiet prospekteer met sy boor – 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stellasie op die vlakte van my vel: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hy soek die minerale in my are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III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die vervlakste, ratse vlooi is ‘n spring-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haas op die karooveld van my kooi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IV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die vlieg is ‘n voorste sensasiesoeker: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 hierdie droë land is hy eerste by – geboei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deur trane wat loop, bloed wat vloei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701" y="31173"/>
            <a:ext cx="235519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Satiriese </a:t>
            </a:r>
            <a:r>
              <a:rPr lang="en-ZA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belydenisvers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6485" y="780954"/>
            <a:ext cx="65594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19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908" y="67583"/>
            <a:ext cx="4129337" cy="2385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448" y="2646991"/>
            <a:ext cx="2625561" cy="18824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802" y="4723347"/>
            <a:ext cx="2952860" cy="19649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8017421" y="1806781"/>
            <a:ext cx="406630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mtClean="0"/>
              <a:t>“droogte // haelstorms en meteoriete”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8682" y="390515"/>
            <a:ext cx="6096000" cy="22860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Afrika, my Afrika – Daniel Hugo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>
              <a:lnSpc>
                <a:spcPct val="107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vergeet van springkane en droogte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haelstorms en meteoriete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dit is die klein irritasies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wat my radeloos maak: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vlieë, vlooie, muskiete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813" y="390515"/>
            <a:ext cx="260985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660" y="2406365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713" y="4903644"/>
            <a:ext cx="3028950" cy="1514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49199" y="2800350"/>
            <a:ext cx="2005446" cy="19794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“meteoriete: steenagtige, meestal ysterryke massas wat uit die hemelruim op die aarde val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02111" y="3521228"/>
            <a:ext cx="2005446" cy="140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Wat die digter “radeloos” maak, is vlieë, vlooie en muskiete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02111" y="2169109"/>
            <a:ext cx="2005446" cy="12624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“haelstorms” is nie so erg nie; “meteoriete” is nie so erg nie.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02111" y="354592"/>
            <a:ext cx="2005446" cy="17248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Eerste reël verras die leser: wat kan erger wees as “springkane en droogte”?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99" y="4903644"/>
            <a:ext cx="2895600" cy="1581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4375655" y="2800350"/>
            <a:ext cx="2005446" cy="13040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Let op die nommering van strofes: formele Romeinse syfers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12579" y="5180735"/>
            <a:ext cx="3094977" cy="13040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Muskiete veroorsaak jaarliks die dood van ongeveer ‘n miljoen mense in Afrika!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518" y="831273"/>
            <a:ext cx="119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Strofe 1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21979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9025" y="1636167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die muskiet prospekteer met sy </a:t>
            </a:r>
            <a:r>
              <a:rPr lang="en-GB" u="sng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boor</a:t>
            </a: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u="sng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stellasie</a:t>
            </a: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op die </a:t>
            </a:r>
            <a:r>
              <a:rPr lang="en-GB" u="sng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vlakte van my vel:</a:t>
            </a:r>
            <a:endParaRPr lang="en-US" sz="1600" u="sng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hy soek die minerale in my are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39506" y="4265330"/>
            <a:ext cx="3819091" cy="21716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smtClean="0"/>
              <a:t>TITEL</a:t>
            </a:r>
            <a:r>
              <a:rPr lang="en-ZA" smtClean="0"/>
              <a:t>:</a:t>
            </a:r>
          </a:p>
          <a:p>
            <a:pPr algn="ctr"/>
            <a:r>
              <a:rPr lang="en-ZA"/>
              <a:t>Digter skep ‘n band met die land en betrek die gedigtitel. </a:t>
            </a:r>
            <a:endParaRPr lang="en-ZA" smtClean="0"/>
          </a:p>
          <a:p>
            <a:pPr algn="ctr"/>
            <a:r>
              <a:rPr lang="en-ZA" smtClean="0"/>
              <a:t>Die titel het ‘n suggestie van liefde en wanhoop.</a:t>
            </a:r>
          </a:p>
          <a:p>
            <a:pPr algn="ctr"/>
            <a:r>
              <a:rPr lang="en-ZA" smtClean="0"/>
              <a:t>Die digter assosieer himself met Afrika 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839506" y="2485810"/>
            <a:ext cx="3257983" cy="16159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Daar is ook erns teenwoordig in die beelde wat eie is aan Afrika: “minerale”, “karooveld” en “hierdie droe land”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7839507" y="250172"/>
            <a:ext cx="3257983" cy="207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/>
              <a:t>Digter skryf in spottende </a:t>
            </a:r>
            <a:r>
              <a:rPr lang="en-ZA" smtClean="0"/>
              <a:t>toon, wat veral in sy hiperbole na vore kom: “die muskiet prospekteer”; dit het ‘n “boorstellasie”; die vlooi is ‘n “springhaas”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66171" y="3251959"/>
            <a:ext cx="3819091" cy="1065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“</a:t>
            </a:r>
            <a:r>
              <a:rPr lang="en-ZA" b="1" smtClean="0"/>
              <a:t>boorstellasie</a:t>
            </a:r>
            <a:r>
              <a:rPr lang="en-ZA" smtClean="0"/>
              <a:t>”: die toring van die boormasjien waaraan die boorgereedskap hang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66172" y="4543184"/>
            <a:ext cx="3819091" cy="1065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“</a:t>
            </a:r>
            <a:r>
              <a:rPr lang="en-ZA" b="1" smtClean="0"/>
              <a:t>minerale</a:t>
            </a:r>
            <a:r>
              <a:rPr lang="en-ZA" smtClean="0"/>
              <a:t>”: bruikbare stowwe wat verkry word deur delwing, delfstowwe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171" y="5685493"/>
            <a:ext cx="1969511" cy="98475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88098" y="250172"/>
            <a:ext cx="3819091" cy="1065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“</a:t>
            </a:r>
            <a:r>
              <a:rPr lang="en-ZA" b="1" smtClean="0"/>
              <a:t>prospekteer</a:t>
            </a:r>
            <a:r>
              <a:rPr lang="en-ZA" smtClean="0"/>
              <a:t>”: ‘n terrein ondersoek om te kyk of daar erts, olie, ens. ontgin kan word.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06954" y="2275060"/>
            <a:ext cx="1266393" cy="426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metafoor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73436" y="1522571"/>
            <a:ext cx="1899911" cy="426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enjambement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518" y="831273"/>
            <a:ext cx="119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Strofe 2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24788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1191" y="489502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III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die vervlakste, ratse vlooi is ‘n </a:t>
            </a:r>
            <a:r>
              <a:rPr lang="en-GB" u="sng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spring-</a:t>
            </a:r>
            <a:endParaRPr lang="en-US" sz="1600" u="sng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u="sng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haas</a:t>
            </a: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op die karooveld van my kooi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00900" y="1532662"/>
            <a:ext cx="2005446" cy="561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/>
              <a:t>k</a:t>
            </a:r>
            <a:r>
              <a:rPr lang="en-ZA" b="1" smtClean="0"/>
              <a:t>ooi</a:t>
            </a:r>
            <a:r>
              <a:rPr lang="en-ZA" smtClean="0"/>
              <a:t>: bed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99714" y="2815774"/>
            <a:ext cx="3465368" cy="13854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/>
              <a:t>k</a:t>
            </a:r>
            <a:r>
              <a:rPr lang="en-ZA" b="1" smtClean="0"/>
              <a:t>arooveld</a:t>
            </a:r>
            <a:r>
              <a:rPr lang="en-ZA" smtClean="0"/>
              <a:t>: die uitgestrekte, plat, droe vlaktes in die binneland met hoofsaaklik lae plantegroei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559636" y="806941"/>
            <a:ext cx="2005446" cy="17248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smtClean="0"/>
              <a:t>HIPERBOOL</a:t>
            </a:r>
            <a:r>
              <a:rPr lang="en-ZA" smtClean="0"/>
              <a:t>:</a:t>
            </a:r>
          </a:p>
          <a:p>
            <a:pPr algn="ctr"/>
            <a:r>
              <a:rPr lang="en-ZA" smtClean="0"/>
              <a:t>Oordrywing ter wille van effek: “die karooveld van my kooi”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94810" y="1532662"/>
            <a:ext cx="3508663" cy="1103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/>
              <a:t>s</a:t>
            </a:r>
            <a:r>
              <a:rPr lang="en-ZA" b="1" smtClean="0"/>
              <a:t>pringhaas</a:t>
            </a:r>
            <a:r>
              <a:rPr lang="en-ZA" smtClean="0"/>
              <a:t>: Suid-Afrikaanse knaagdier wat snags uitkom en springende beweeg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857" y="4765950"/>
            <a:ext cx="2562225" cy="1781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754" y="2815774"/>
            <a:ext cx="5847484" cy="39003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1333501" y="1532662"/>
            <a:ext cx="2005446" cy="9244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/>
              <a:t>v</a:t>
            </a:r>
            <a:r>
              <a:rPr lang="en-ZA" b="1" smtClean="0"/>
              <a:t>ervlakste: </a:t>
            </a:r>
            <a:r>
              <a:rPr lang="en-ZA" smtClean="0"/>
              <a:t>verduiwelde, vervloekte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00900" y="862309"/>
            <a:ext cx="1899911" cy="426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enjambement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3518" y="831273"/>
            <a:ext cx="119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Strofe 3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6381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3975" y="436900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6695">
              <a:lnSpc>
                <a:spcPct val="107000"/>
              </a:lnSpc>
              <a:spcAft>
                <a:spcPts val="0"/>
              </a:spcAft>
            </a:pPr>
            <a:r>
              <a:rPr lang="en-GB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IV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die vlieg is ‘n voorste sensasiesoeker: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 hierdie droë land is hy eerste by – geboei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deur trane wat loop, bloed wat vloei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4718" y="1871683"/>
            <a:ext cx="2168669" cy="14431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154" y="3471832"/>
            <a:ext cx="4228233" cy="31670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8398019" y="329233"/>
            <a:ext cx="3465368" cy="13854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smtClean="0"/>
              <a:t>Sensasiesoeker: </a:t>
            </a:r>
            <a:r>
              <a:rPr lang="en-ZA" smtClean="0"/>
              <a:t>iemand wat die opskudding van ‘n ongewone voorval najaag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13975" y="2001506"/>
            <a:ext cx="4587370" cy="21499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smtClean="0"/>
              <a:t>WENDING</a:t>
            </a:r>
            <a:r>
              <a:rPr lang="en-ZA" smtClean="0"/>
              <a:t> in laaste 3 reels:</a:t>
            </a:r>
          </a:p>
          <a:p>
            <a:pPr algn="ctr"/>
            <a:r>
              <a:rPr lang="en-ZA" smtClean="0"/>
              <a:t>die “klein irritasie” van die vlieg word vereenselwig met “trane” en “bloed”; digter roep eeue se Afrika-geskiedenis op: koloniale uitbuiting, slawerny, oorloe, siektes, springkane en droogtes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13975" y="4438270"/>
            <a:ext cx="4587370" cy="21499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mtClean="0"/>
              <a:t>“geboei” in prominente rymposisie saam met “geboei”: Waarom sou die vliee “geboei” wees? Moontlik omdat die vliee vloeistof in die droe land soek </a:t>
            </a:r>
            <a:r>
              <a:rPr lang="en-ZA" b="1" smtClean="0"/>
              <a:t>OF</a:t>
            </a:r>
            <a:r>
              <a:rPr lang="en-ZA" smtClean="0"/>
              <a:t> die gruwel van trane en bloed selfs vliee deur die oorvloed van Afrika se trane en bloed boei.  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518" y="831273"/>
            <a:ext cx="119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smtClean="0"/>
              <a:t>Strofe 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754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341</TotalTime>
  <Words>1023</Words>
  <Application>Microsoft Office PowerPoint</Application>
  <PresentationFormat>Widescreen</PresentationFormat>
  <Paragraphs>131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SimSun</vt:lpstr>
      <vt:lpstr>Arial</vt:lpstr>
      <vt:lpstr>Calibri</vt:lpstr>
      <vt:lpstr>Century Gothic</vt:lpstr>
      <vt:lpstr>Times New Roman</vt:lpstr>
      <vt:lpstr>Wingdings 3</vt:lpstr>
      <vt:lpstr>Wisp</vt:lpstr>
      <vt:lpstr>Afrika, my Afrika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Afrika, my Afrika</dc:title>
  <dc:creator>Hubert Krynauw</dc:creator>
  <cp:lastModifiedBy>Hubert Krynauw</cp:lastModifiedBy>
  <cp:revision>33</cp:revision>
  <dcterms:created xsi:type="dcterms:W3CDTF">2016-01-20T08:20:07Z</dcterms:created>
  <dcterms:modified xsi:type="dcterms:W3CDTF">2016-01-26T14:14:52Z</dcterms:modified>
</cp:coreProperties>
</file>