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319" r:id="rId2"/>
    <p:sldId id="353" r:id="rId3"/>
    <p:sldId id="263" r:id="rId4"/>
    <p:sldId id="264" r:id="rId5"/>
    <p:sldId id="258" r:id="rId6"/>
    <p:sldId id="356" r:id="rId7"/>
    <p:sldId id="361" r:id="rId8"/>
    <p:sldId id="354" r:id="rId9"/>
    <p:sldId id="357" r:id="rId10"/>
    <p:sldId id="351" r:id="rId11"/>
    <p:sldId id="305" r:id="rId12"/>
    <p:sldId id="320" r:id="rId13"/>
    <p:sldId id="293" r:id="rId14"/>
    <p:sldId id="325" r:id="rId15"/>
    <p:sldId id="270" r:id="rId16"/>
    <p:sldId id="294" r:id="rId17"/>
    <p:sldId id="326" r:id="rId18"/>
    <p:sldId id="327" r:id="rId19"/>
    <p:sldId id="328" r:id="rId20"/>
    <p:sldId id="329" r:id="rId21"/>
    <p:sldId id="352" r:id="rId22"/>
    <p:sldId id="358" r:id="rId23"/>
    <p:sldId id="337" r:id="rId24"/>
    <p:sldId id="338" r:id="rId25"/>
    <p:sldId id="340" r:id="rId26"/>
    <p:sldId id="341" r:id="rId27"/>
    <p:sldId id="349" r:id="rId28"/>
    <p:sldId id="343" r:id="rId29"/>
    <p:sldId id="342" r:id="rId30"/>
    <p:sldId id="347" r:id="rId31"/>
    <p:sldId id="359" r:id="rId32"/>
    <p:sldId id="344" r:id="rId33"/>
    <p:sldId id="360"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238" autoAdjust="0"/>
    <p:restoredTop sz="93916" autoAdjust="0"/>
  </p:normalViewPr>
  <p:slideViewPr>
    <p:cSldViewPr>
      <p:cViewPr>
        <p:scale>
          <a:sx n="56" d="100"/>
          <a:sy n="56" d="100"/>
        </p:scale>
        <p:origin x="120" y="-8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6960"/>
    </p:cViewPr>
  </p:sorterViewPr>
  <p:notesViewPr>
    <p:cSldViewPr>
      <p:cViewPr varScale="1">
        <p:scale>
          <a:sx n="70" d="100"/>
          <a:sy n="70" d="100"/>
        </p:scale>
        <p:origin x="-221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ZA"/>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pitchFamily="34" charset="-128"/>
                <a:cs typeface="Arial" pitchFamily="34" charset="0"/>
              </a:defRPr>
            </a:lvl1pPr>
          </a:lstStyle>
          <a:p>
            <a:pPr>
              <a:defRPr/>
            </a:pPr>
            <a:fld id="{89336E16-BC5B-4A3B-BD70-446C4EE9BC8E}" type="datetimeFigureOut">
              <a:rPr lang="en-US"/>
              <a:pPr>
                <a:defRPr/>
              </a:pPr>
              <a:t>5/2/2013</a:t>
            </a:fld>
            <a:endParaRPr lang="en-Z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Z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ＭＳ Ｐゴシック" pitchFamily="34" charset="-128"/>
                <a:cs typeface="Arial" pitchFamily="34" charset="0"/>
              </a:defRPr>
            </a:lvl1pPr>
          </a:lstStyle>
          <a:p>
            <a:pPr>
              <a:defRPr/>
            </a:pPr>
            <a:fld id="{47B020B3-C13E-4CA2-A238-9F07719B15EB}" type="slidenum">
              <a:rPr lang="en-ZA"/>
              <a:pPr>
                <a:defRPr/>
              </a:pPr>
              <a:t>‹#›</a:t>
            </a:fld>
            <a:endParaRPr lang="en-Z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pitchFamily="34" charset="-128"/>
                <a:cs typeface="Arial" pitchFamily="34" charset="0"/>
              </a:defRPr>
            </a:lvl1pPr>
          </a:lstStyle>
          <a:p>
            <a:pPr>
              <a:defRPr/>
            </a:pPr>
            <a:fld id="{7B5728AD-7786-4DBB-A7A6-2D80B4F2780E}" type="datetimeFigureOut">
              <a:rPr lang="en-US"/>
              <a:pPr>
                <a:defRPr/>
              </a:pPr>
              <a:t>5/2/2013</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ＭＳ Ｐゴシック" pitchFamily="34" charset="-128"/>
                <a:cs typeface="Arial" pitchFamily="34" charset="0"/>
              </a:defRPr>
            </a:lvl1pPr>
          </a:lstStyle>
          <a:p>
            <a:pPr>
              <a:defRPr/>
            </a:pPr>
            <a:fld id="{FEA00647-E0F5-422B-BAFF-F0B3E88DE435}"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ln>
            <a:miter lim="800000"/>
            <a:headEnd/>
            <a:tailEnd/>
          </a:ln>
        </p:spPr>
        <p:txBody>
          <a:bodyPr/>
          <a:lstStyle/>
          <a:p>
            <a:fld id="{A57DCBC2-923C-4364-BA9A-4ED50957C362}" type="slidenum">
              <a:rPr lang="en-ZA" smtClean="0">
                <a:cs typeface="Arial" charset="0"/>
              </a:rPr>
              <a:pPr/>
              <a:t>19</a:t>
            </a:fld>
            <a:endParaRPr lang="en-ZA"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4C3E6C3D-DFEF-49B9-8899-9B659FD1ACFE}" type="slidenum">
              <a:rPr lang="en-ZA"/>
              <a:pPr>
                <a:defRPr/>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8" descr="Untitled-1.gif"/>
          <p:cNvPicPr>
            <a:picLocks noChangeAspect="1"/>
          </p:cNvPicPr>
          <p:nvPr userDrawn="1"/>
        </p:nvPicPr>
        <p:blipFill>
          <a:blip r:embed="rId3"/>
          <a:srcRect/>
          <a:stretch>
            <a:fillRect/>
          </a:stretch>
        </p:blipFill>
        <p:spPr bwMode="auto">
          <a:xfrm>
            <a:off x="6410325" y="5610225"/>
            <a:ext cx="2733675" cy="124777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5" name="Date Placeholder 3"/>
          <p:cNvSpPr>
            <a:spLocks noGrp="1"/>
          </p:cNvSpPr>
          <p:nvPr>
            <p:ph type="dt" sz="half" idx="10"/>
          </p:nvPr>
        </p:nvSpPr>
        <p:spPr/>
        <p:txBody>
          <a:bodyPr/>
          <a:lstStyle>
            <a:lvl1pPr>
              <a:defRPr/>
            </a:lvl1pPr>
          </a:lstStyle>
          <a:p>
            <a:pPr>
              <a:defRPr/>
            </a:pPr>
            <a:fld id="{F94FE18E-7014-4DC5-8753-304E97E51461}" type="datetime1">
              <a:rPr lang="en-US"/>
              <a:pPr>
                <a:defRPr/>
              </a:pPr>
              <a:t>5/2/2013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9BBB4FCD-C896-41CB-9443-698AF48BCA21}" type="slidenum">
              <a:rPr lang="en-ZA"/>
              <a:pPr>
                <a:defRPr/>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1026" name="Picture 11" descr="Untitled-1.gif"/>
          <p:cNvPicPr>
            <a:picLocks noChangeAspect="1"/>
          </p:cNvPicPr>
          <p:nvPr userDrawn="1"/>
        </p:nvPicPr>
        <p:blipFill>
          <a:blip r:embed="rId5"/>
          <a:srcRect/>
          <a:stretch>
            <a:fillRect/>
          </a:stretch>
        </p:blipFill>
        <p:spPr bwMode="auto">
          <a:xfrm>
            <a:off x="6410325" y="5610225"/>
            <a:ext cx="2733675" cy="1247775"/>
          </a:xfrm>
          <a:prstGeom prst="rect">
            <a:avLst/>
          </a:prstGeom>
          <a:noFill/>
          <a:ln w="9525">
            <a:noFill/>
            <a:miter lim="800000"/>
            <a:headEnd/>
            <a:tailEnd/>
          </a:ln>
        </p:spPr>
      </p:pic>
      <p:pic>
        <p:nvPicPr>
          <p:cNvPr id="1027" name="Picture 10" descr="basic-education.gif"/>
          <p:cNvPicPr>
            <a:picLocks noChangeAspect="1"/>
          </p:cNvPicPr>
          <p:nvPr userDrawn="1"/>
        </p:nvPicPr>
        <p:blipFill>
          <a:blip r:embed="rId6"/>
          <a:srcRect/>
          <a:stretch>
            <a:fillRect/>
          </a:stretch>
        </p:blipFill>
        <p:spPr bwMode="auto">
          <a:xfrm>
            <a:off x="0" y="5924550"/>
            <a:ext cx="2590800" cy="933450"/>
          </a:xfrm>
          <a:prstGeom prst="rect">
            <a:avLst/>
          </a:prstGeom>
          <a:noFill/>
          <a:ln w="9525">
            <a:noFill/>
            <a:miter lim="800000"/>
            <a:headEnd/>
            <a:tailEnd/>
          </a:ln>
        </p:spPr>
      </p:pic>
      <p:sp>
        <p:nvSpPr>
          <p:cNvPr id="102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102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34" charset="-128"/>
                <a:cs typeface="Arial" pitchFamily="34" charset="0"/>
              </a:defRPr>
            </a:lvl1pPr>
          </a:lstStyle>
          <a:p>
            <a:pPr>
              <a:defRPr/>
            </a:pPr>
            <a:fld id="{1FE8A64E-CAE6-4E47-B5C1-C9ECBAECF4AC}" type="datetime1">
              <a:rPr lang="en-US"/>
              <a:pPr>
                <a:defRPr/>
              </a:pPr>
              <a:t>5/2/2013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34" charset="-128"/>
                <a:cs typeface="Arial" pitchFamily="34" charset="0"/>
              </a:defRPr>
            </a:lvl1pPr>
          </a:lstStyle>
          <a:p>
            <a:pPr>
              <a:defRPr/>
            </a:pPr>
            <a:fld id="{07D76C09-398D-4F80-9064-B5A3E4F9E2B6}"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Lst>
  <p:hf hdr="0" dt="0"/>
  <p:txStyles>
    <p:titleStyle>
      <a:lvl1pPr algn="ctr" rtl="0" eaLnBrk="0" fontAlgn="base" hangingPunct="0">
        <a:spcBef>
          <a:spcPct val="0"/>
        </a:spcBef>
        <a:spcAft>
          <a:spcPct val="0"/>
        </a:spcAft>
        <a:defRPr sz="4400" kern="1200">
          <a:solidFill>
            <a:schemeClr val="tx1"/>
          </a:solidFill>
          <a:latin typeface="+mj-lt"/>
          <a:ea typeface="ＭＳ Ｐゴシック"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85793"/>
          </a:xfrm>
        </p:spPr>
        <p:txBody>
          <a:bodyPr/>
          <a:lstStyle/>
          <a:p>
            <a:pPr>
              <a:defRPr/>
            </a:pPr>
            <a:r>
              <a:rPr lang="af-ZA" sz="3200" b="1" dirty="0" smtClean="0">
                <a:effectLst>
                  <a:outerShdw blurRad="38100" dist="38100" dir="2700000" algn="tl">
                    <a:srgbClr val="000000">
                      <a:alpha val="43137"/>
                    </a:srgbClr>
                  </a:outerShdw>
                </a:effectLst>
                <a:ea typeface="ＭＳ Ｐゴシック" charset="0"/>
              </a:rPr>
              <a:t>Kurrikulum- en Assesseringsbeleidsverklaring</a:t>
            </a:r>
            <a:endParaRPr lang="af-ZA" sz="3200" dirty="0">
              <a:ea typeface="ＭＳ Ｐゴシック" charset="0"/>
            </a:endParaRPr>
          </a:p>
        </p:txBody>
      </p:sp>
      <p:sp>
        <p:nvSpPr>
          <p:cNvPr id="5123" name="Content Placeholder 2"/>
          <p:cNvSpPr>
            <a:spLocks noGrp="1"/>
          </p:cNvSpPr>
          <p:nvPr>
            <p:ph idx="1"/>
          </p:nvPr>
        </p:nvSpPr>
        <p:spPr>
          <a:xfrm>
            <a:off x="457200" y="2143116"/>
            <a:ext cx="8229600" cy="3214710"/>
          </a:xfrm>
        </p:spPr>
        <p:txBody>
          <a:bodyPr/>
          <a:lstStyle/>
          <a:p>
            <a:pPr marL="0" indent="0" algn="ctr" eaLnBrk="1" hangingPunct="1">
              <a:lnSpc>
                <a:spcPct val="80000"/>
              </a:lnSpc>
              <a:buFont typeface="Arial" pitchFamily="34" charset="0"/>
              <a:buNone/>
              <a:defRPr/>
            </a:pPr>
            <a:r>
              <a:rPr lang="af-ZA" b="1" dirty="0" smtClean="0">
                <a:solidFill>
                  <a:srgbClr val="000000"/>
                </a:solidFill>
              </a:rPr>
              <a:t>Nasionale Oriënteringswerkswinkel</a:t>
            </a:r>
          </a:p>
          <a:p>
            <a:pPr marL="0" indent="0" algn="ctr" eaLnBrk="1" hangingPunct="1">
              <a:lnSpc>
                <a:spcPct val="80000"/>
              </a:lnSpc>
              <a:buFont typeface="Arial" pitchFamily="34" charset="0"/>
              <a:buNone/>
              <a:defRPr/>
            </a:pPr>
            <a:r>
              <a:rPr lang="af-ZA" b="1" dirty="0" smtClean="0">
                <a:solidFill>
                  <a:srgbClr val="000000"/>
                </a:solidFill>
              </a:rPr>
              <a:t>Tale</a:t>
            </a:r>
          </a:p>
          <a:p>
            <a:pPr marL="0" indent="0" algn="ctr" eaLnBrk="1" hangingPunct="1">
              <a:lnSpc>
                <a:spcPct val="80000"/>
              </a:lnSpc>
              <a:buFont typeface="Arial" pitchFamily="34" charset="0"/>
              <a:buNone/>
              <a:defRPr/>
            </a:pPr>
            <a:r>
              <a:rPr lang="af-ZA" b="1" dirty="0" smtClean="0">
                <a:solidFill>
                  <a:srgbClr val="000000"/>
                </a:solidFill>
              </a:rPr>
              <a:t>Assessering en moderering </a:t>
            </a:r>
          </a:p>
          <a:p>
            <a:pPr marL="0" indent="0" algn="ctr" eaLnBrk="1" hangingPunct="1">
              <a:lnSpc>
                <a:spcPct val="80000"/>
              </a:lnSpc>
              <a:buFont typeface="Arial" pitchFamily="34" charset="0"/>
              <a:buNone/>
              <a:defRPr/>
            </a:pPr>
            <a:r>
              <a:rPr lang="af-ZA" b="1" dirty="0" smtClean="0">
                <a:solidFill>
                  <a:srgbClr val="000000"/>
                </a:solidFill>
              </a:rPr>
              <a:t>Sessie 3.1– 3.2</a:t>
            </a:r>
          </a:p>
          <a:p>
            <a:pPr marL="0" indent="0" algn="ctr" eaLnBrk="1" hangingPunct="1">
              <a:lnSpc>
                <a:spcPct val="80000"/>
              </a:lnSpc>
              <a:buFont typeface="Arial" pitchFamily="34" charset="0"/>
              <a:buNone/>
              <a:defRPr/>
            </a:pPr>
            <a:endParaRPr lang="af-ZA" b="1" dirty="0" smtClean="0">
              <a:solidFill>
                <a:srgbClr val="000000"/>
              </a:solidFill>
            </a:endParaRPr>
          </a:p>
          <a:p>
            <a:pPr marL="0" indent="0" algn="ctr" eaLnBrk="1" hangingPunct="1">
              <a:lnSpc>
                <a:spcPct val="80000"/>
              </a:lnSpc>
              <a:buFont typeface="Arial" pitchFamily="34" charset="0"/>
              <a:buNone/>
              <a:defRPr/>
            </a:pPr>
            <a:r>
              <a:rPr lang="af-ZA" b="1" dirty="0" smtClean="0">
                <a:solidFill>
                  <a:srgbClr val="000000"/>
                </a:solidFill>
              </a:rPr>
              <a:t>Graad 12</a:t>
            </a:r>
          </a:p>
          <a:p>
            <a:pPr marL="0" indent="0" algn="ctr" eaLnBrk="1" hangingPunct="1">
              <a:lnSpc>
                <a:spcPct val="80000"/>
              </a:lnSpc>
              <a:buFont typeface="Arial" pitchFamily="34" charset="0"/>
              <a:buNone/>
              <a:defRPr/>
            </a:pPr>
            <a:r>
              <a:rPr lang="af-ZA" b="1" dirty="0" smtClean="0">
                <a:solidFill>
                  <a:srgbClr val="000000"/>
                </a:solidFill>
              </a:rPr>
              <a:t>2013</a:t>
            </a:r>
          </a:p>
          <a:p>
            <a:pPr algn="ctr">
              <a:buFont typeface="Arial" pitchFamily="34" charset="0"/>
              <a:buNone/>
              <a:defRPr/>
            </a:pPr>
            <a:endParaRPr lang="af-ZA"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a:spLocks noGrp="1"/>
          </p:cNvSpPr>
          <p:nvPr>
            <p:ph type="subTitle" idx="1"/>
          </p:nvPr>
        </p:nvSpPr>
        <p:spPr>
          <a:xfrm>
            <a:off x="428625" y="1785926"/>
            <a:ext cx="8072438" cy="2500330"/>
          </a:xfrm>
        </p:spPr>
        <p:txBody>
          <a:bodyPr/>
          <a:lstStyle/>
          <a:p>
            <a:pPr algn="l">
              <a:buFont typeface="Arial" pitchFamily="34" charset="0"/>
              <a:buNone/>
              <a:defRPr/>
            </a:pPr>
            <a:endParaRPr lang="en-US" sz="2200" b="1" dirty="0" smtClean="0">
              <a:solidFill>
                <a:schemeClr val="tx1"/>
              </a:solidFill>
            </a:endParaRPr>
          </a:p>
          <a:p>
            <a:pPr marL="457200" indent="-457200" algn="l">
              <a:tabLst>
                <a:tab pos="465138" algn="l"/>
                <a:tab pos="1379538" algn="l"/>
              </a:tabLst>
              <a:defRPr/>
            </a:pPr>
            <a:r>
              <a:rPr lang="af-ZA" sz="2800" dirty="0" smtClean="0">
                <a:solidFill>
                  <a:schemeClr val="tx1"/>
                </a:solidFill>
              </a:rPr>
              <a:t>Bestudeer die voorgestelde formaat vir reflektiewe </a:t>
            </a:r>
          </a:p>
          <a:p>
            <a:pPr marL="457200" indent="-457200" algn="l">
              <a:tabLst>
                <a:tab pos="465138" algn="l"/>
                <a:tab pos="1379538" algn="l"/>
              </a:tabLst>
              <a:defRPr/>
            </a:pPr>
            <a:r>
              <a:rPr lang="af-ZA" sz="2800" dirty="0" smtClean="0">
                <a:solidFill>
                  <a:schemeClr val="tx1"/>
                </a:solidFill>
              </a:rPr>
              <a:t>onderrig in Bylaag E van die BRONMATERIAAL en  </a:t>
            </a:r>
          </a:p>
          <a:p>
            <a:pPr marL="457200" indent="-457200" algn="l">
              <a:tabLst>
                <a:tab pos="465138" algn="l"/>
                <a:tab pos="1379538" algn="l"/>
              </a:tabLst>
              <a:defRPr/>
            </a:pPr>
            <a:r>
              <a:rPr lang="af-ZA" sz="2800" dirty="0" smtClean="0">
                <a:solidFill>
                  <a:schemeClr val="tx1"/>
                </a:solidFill>
              </a:rPr>
              <a:t>maak gepaste aanbevelings</a:t>
            </a:r>
            <a:r>
              <a:rPr lang="en-US" sz="2800" dirty="0" smtClean="0">
                <a:solidFill>
                  <a:schemeClr val="tx1"/>
                </a:solidFill>
              </a:rPr>
              <a:t>. </a:t>
            </a:r>
            <a:endParaRPr lang="en-ZA" sz="2800" dirty="0" smtClean="0">
              <a:solidFill>
                <a:schemeClr val="tx1"/>
              </a:solidFill>
            </a:endParaRPr>
          </a:p>
          <a:p>
            <a:pPr algn="l">
              <a:buFont typeface="Arial" pitchFamily="34" charset="0"/>
              <a:buNone/>
              <a:defRPr/>
            </a:pPr>
            <a:endParaRPr lang="en-ZA" sz="2200" dirty="0" smtClean="0">
              <a:solidFill>
                <a:schemeClr val="tx1"/>
              </a:solidFill>
            </a:endParaRPr>
          </a:p>
          <a:p>
            <a:pPr>
              <a:buFont typeface="Arial" pitchFamily="34" charset="0"/>
              <a:buNone/>
              <a:defRPr/>
            </a:pPr>
            <a:endParaRPr lang="en-ZA" dirty="0" smtClean="0"/>
          </a:p>
          <a:p>
            <a:pPr lvl="1" algn="l">
              <a:buFont typeface="Arial" pitchFamily="34" charset="0"/>
              <a:buNone/>
              <a:defRPr/>
            </a:pPr>
            <a:endParaRPr lang="en-ZA" sz="2200" dirty="0" smtClean="0"/>
          </a:p>
          <a:p>
            <a:pPr>
              <a:buFont typeface="Arial" pitchFamily="34" charset="0"/>
              <a:buNone/>
              <a:defRPr/>
            </a:pPr>
            <a:r>
              <a:rPr lang="en-US" sz="2000" dirty="0" smtClean="0"/>
              <a:t> </a:t>
            </a:r>
            <a:endParaRPr lang="en-ZA" sz="2000" dirty="0" smtClean="0"/>
          </a:p>
          <a:p>
            <a:pPr algn="l">
              <a:buFont typeface="Arial" pitchFamily="34" charset="0"/>
              <a:buChar char="•"/>
              <a:defRPr/>
            </a:pPr>
            <a:endParaRPr lang="en-ZA" dirty="0" smtClean="0">
              <a:solidFill>
                <a:schemeClr val="tx1"/>
              </a:solidFill>
            </a:endParaRPr>
          </a:p>
        </p:txBody>
      </p:sp>
      <p:sp>
        <p:nvSpPr>
          <p:cNvPr id="4" name="Footer Placeholder 3"/>
          <p:cNvSpPr>
            <a:spLocks noGrp="1"/>
          </p:cNvSpPr>
          <p:nvPr>
            <p:ph type="ftr" sz="quarter" idx="11"/>
          </p:nvPr>
        </p:nvSpPr>
        <p:spPr/>
        <p:txBody>
          <a:bodyPr/>
          <a:lstStyle/>
          <a:p>
            <a:pPr>
              <a:defRPr/>
            </a:pPr>
            <a:endParaRPr lang="en-ZA"/>
          </a:p>
        </p:txBody>
      </p:sp>
      <p:sp>
        <p:nvSpPr>
          <p:cNvPr id="12292" name="Slide Number Placeholder 4"/>
          <p:cNvSpPr>
            <a:spLocks noGrp="1"/>
          </p:cNvSpPr>
          <p:nvPr>
            <p:ph type="sldNum" sz="quarter" idx="12"/>
          </p:nvPr>
        </p:nvSpPr>
        <p:spPr bwMode="auto">
          <a:noFill/>
          <a:ln>
            <a:miter lim="800000"/>
            <a:headEnd/>
            <a:tailEnd/>
          </a:ln>
        </p:spPr>
        <p:txBody>
          <a:bodyPr/>
          <a:lstStyle/>
          <a:p>
            <a:fld id="{75AF7672-F897-4A6F-9654-551180AE4C7C}" type="slidenum">
              <a:rPr lang="en-ZA" smtClean="0">
                <a:cs typeface="Arial" charset="0"/>
              </a:rPr>
              <a:pPr/>
              <a:t>10</a:t>
            </a:fld>
            <a:endParaRPr lang="en-ZA" smtClean="0">
              <a:cs typeface="Arial" charset="0"/>
            </a:endParaRPr>
          </a:p>
        </p:txBody>
      </p:sp>
      <p:sp>
        <p:nvSpPr>
          <p:cNvPr id="6" name="Title 1"/>
          <p:cNvSpPr txBox="1">
            <a:spLocks/>
          </p:cNvSpPr>
          <p:nvPr/>
        </p:nvSpPr>
        <p:spPr bwMode="auto">
          <a:xfrm>
            <a:off x="457200" y="0"/>
            <a:ext cx="8229600" cy="765175"/>
          </a:xfrm>
          <a:prstGeom prst="rect">
            <a:avLst/>
          </a:prstGeom>
          <a:noFill/>
          <a:ln w="9525">
            <a:noFill/>
            <a:miter lim="800000"/>
            <a:headEnd/>
            <a:tailEnd/>
          </a:ln>
        </p:spPr>
        <p:txBody>
          <a:bodyPr anchor="ctr"/>
          <a:lstStyle/>
          <a:p>
            <a:pPr algn="ctr">
              <a:defRPr/>
            </a:pPr>
            <a:r>
              <a:rPr lang="af-ZA" sz="3600" b="1" dirty="0">
                <a:latin typeface="+mj-lt"/>
                <a:ea typeface="MS PGothic" pitchFamily="34" charset="-128"/>
                <a:cs typeface="ＭＳ Ｐゴシック" charset="0"/>
              </a:rPr>
              <a:t>Aktiwiteit 1: Reflektiewe onderrigpraktyk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0" y="0"/>
            <a:ext cx="9144000" cy="620713"/>
          </a:xfrm>
        </p:spPr>
        <p:txBody>
          <a:bodyPr/>
          <a:lstStyle/>
          <a:p>
            <a:r>
              <a:rPr lang="en-ZA" b="1" dirty="0" smtClean="0"/>
              <a:t/>
            </a:r>
            <a:br>
              <a:rPr lang="en-ZA" b="1" dirty="0" smtClean="0"/>
            </a:br>
            <a:r>
              <a:rPr lang="af-ZA" sz="3200" b="1" dirty="0" smtClean="0"/>
              <a:t>Assesseringsprogram: Jaarlikse Assesseringsplan</a:t>
            </a:r>
            <a:r>
              <a:rPr lang="en-ZA" b="1" dirty="0" smtClean="0"/>
              <a:t/>
            </a:r>
            <a:br>
              <a:rPr lang="en-ZA" b="1" dirty="0" smtClean="0"/>
            </a:br>
            <a:endParaRPr lang="en-ZA" b="1" dirty="0" smtClean="0"/>
          </a:p>
        </p:txBody>
      </p:sp>
      <p:sp>
        <p:nvSpPr>
          <p:cNvPr id="13315" name="Subtitle 2"/>
          <p:cNvSpPr>
            <a:spLocks noGrp="1"/>
          </p:cNvSpPr>
          <p:nvPr>
            <p:ph type="subTitle" idx="1"/>
          </p:nvPr>
        </p:nvSpPr>
        <p:spPr>
          <a:xfrm>
            <a:off x="642938" y="1214422"/>
            <a:ext cx="7929590" cy="4429156"/>
          </a:xfrm>
        </p:spPr>
        <p:txBody>
          <a:bodyPr/>
          <a:lstStyle/>
          <a:p>
            <a:pPr algn="l" eaLnBrk="1" hangingPunct="1">
              <a:buFont typeface="Arial" charset="0"/>
              <a:buChar char="•"/>
            </a:pPr>
            <a:r>
              <a:rPr lang="en-ZA" sz="2400" b="1" dirty="0" smtClean="0">
                <a:solidFill>
                  <a:srgbClr val="000000"/>
                </a:solidFill>
              </a:rPr>
              <a:t> </a:t>
            </a:r>
            <a:r>
              <a:rPr lang="af-ZA" sz="2400" dirty="0" smtClean="0">
                <a:solidFill>
                  <a:srgbClr val="000000"/>
                </a:solidFill>
              </a:rPr>
              <a:t>Die ASSESSERINGSPROGRAM dui al die formele take</a:t>
            </a:r>
          </a:p>
          <a:p>
            <a:pPr algn="l" eaLnBrk="1" hangingPunct="1"/>
            <a:r>
              <a:rPr lang="af-ZA" sz="2400" dirty="0" smtClean="0">
                <a:solidFill>
                  <a:srgbClr val="000000"/>
                </a:solidFill>
              </a:rPr>
              <a:t>   aan wat deur die jaar per graad voltooi moet word.</a:t>
            </a:r>
          </a:p>
          <a:p>
            <a:pPr algn="l" eaLnBrk="1" hangingPunct="1">
              <a:buFont typeface="Arial" charset="0"/>
              <a:buChar char="•"/>
            </a:pPr>
            <a:r>
              <a:rPr lang="af-ZA" sz="2400" dirty="0" smtClean="0">
                <a:solidFill>
                  <a:srgbClr val="000000"/>
                </a:solidFill>
              </a:rPr>
              <a:t> Die JAARLIKSE ASSESSERINGSPLAN spruit voort uit die </a:t>
            </a:r>
          </a:p>
          <a:p>
            <a:pPr algn="l" eaLnBrk="1" hangingPunct="1"/>
            <a:r>
              <a:rPr lang="af-ZA" sz="2400" dirty="0" smtClean="0">
                <a:solidFill>
                  <a:srgbClr val="000000"/>
                </a:solidFill>
              </a:rPr>
              <a:t>   assesseringsprogram en spesifiseer die take wat </a:t>
            </a:r>
          </a:p>
          <a:p>
            <a:pPr algn="l" eaLnBrk="1" hangingPunct="1"/>
            <a:r>
              <a:rPr lang="af-ZA" sz="2400" dirty="0" smtClean="0">
                <a:solidFill>
                  <a:srgbClr val="000000"/>
                </a:solidFill>
              </a:rPr>
              <a:t>   voltooi moet word.</a:t>
            </a:r>
            <a:r>
              <a:rPr lang="en-ZA" sz="2400" b="1" dirty="0" smtClean="0">
                <a:solidFill>
                  <a:srgbClr val="000000"/>
                </a:solidFill>
              </a:rPr>
              <a:t> </a:t>
            </a:r>
            <a:endParaRPr lang="en-US" sz="2400" dirty="0" smtClean="0">
              <a:solidFill>
                <a:srgbClr val="000000"/>
              </a:solidFill>
            </a:endParaRPr>
          </a:p>
          <a:p>
            <a:pPr algn="l" eaLnBrk="1" hangingPunct="1">
              <a:buFont typeface="Arial" charset="0"/>
              <a:buChar char="•"/>
            </a:pPr>
            <a:r>
              <a:rPr lang="en-US" sz="2400" dirty="0" smtClean="0">
                <a:solidFill>
                  <a:schemeClr val="tx1"/>
                </a:solidFill>
              </a:rPr>
              <a:t>  </a:t>
            </a:r>
            <a:r>
              <a:rPr lang="af-ZA" sz="2400" dirty="0" smtClean="0">
                <a:solidFill>
                  <a:schemeClr val="tx1"/>
                </a:solidFill>
              </a:rPr>
              <a:t>Dit sluit datums, take en die maksimum punte in</a:t>
            </a:r>
            <a:r>
              <a:rPr lang="en-US" sz="2400" dirty="0" smtClean="0">
                <a:solidFill>
                  <a:schemeClr val="tx1"/>
                </a:solidFill>
              </a:rPr>
              <a:t>. </a:t>
            </a:r>
          </a:p>
          <a:p>
            <a:pPr algn="l" eaLnBrk="1" hangingPunct="1">
              <a:buFont typeface="Arial" charset="0"/>
              <a:buChar char="•"/>
            </a:pPr>
            <a:r>
              <a:rPr lang="en-US" sz="2400" dirty="0" smtClean="0">
                <a:solidFill>
                  <a:schemeClr val="tx1"/>
                </a:solidFill>
              </a:rPr>
              <a:t>  </a:t>
            </a:r>
            <a:r>
              <a:rPr lang="af-ZA" sz="2400" dirty="0" smtClean="0">
                <a:solidFill>
                  <a:schemeClr val="tx1"/>
                </a:solidFill>
              </a:rPr>
              <a:t>ŉ Jaarlikse ASSESSERINGSPLAN behoort aan die begin</a:t>
            </a:r>
          </a:p>
          <a:p>
            <a:pPr algn="l" eaLnBrk="1" hangingPunct="1"/>
            <a:r>
              <a:rPr lang="af-ZA" sz="2400" dirty="0" smtClean="0">
                <a:solidFill>
                  <a:schemeClr val="tx1"/>
                </a:solidFill>
              </a:rPr>
              <a:t>    van die jaar vir die leerders gegee te word. Dit vorm</a:t>
            </a:r>
          </a:p>
          <a:p>
            <a:pPr algn="l" eaLnBrk="1" hangingPunct="1"/>
            <a:r>
              <a:rPr lang="af-ZA" sz="2400" dirty="0" smtClean="0">
                <a:solidFill>
                  <a:schemeClr val="tx1"/>
                </a:solidFill>
              </a:rPr>
              <a:t>    deel van die groter plan van die hele skool en </a:t>
            </a:r>
          </a:p>
          <a:p>
            <a:pPr algn="l" eaLnBrk="1" hangingPunct="1"/>
            <a:r>
              <a:rPr lang="af-ZA" sz="2400" dirty="0" smtClean="0">
                <a:solidFill>
                  <a:schemeClr val="tx1"/>
                </a:solidFill>
              </a:rPr>
              <a:t>    voorkom dat leerders op sekere tye oorlaai word</a:t>
            </a:r>
            <a:r>
              <a:rPr lang="en-US" sz="2400" dirty="0" smtClean="0">
                <a:solidFill>
                  <a:schemeClr val="tx1"/>
                </a:solidFill>
              </a:rPr>
              <a:t>. </a:t>
            </a:r>
          </a:p>
          <a:p>
            <a:pPr algn="l" eaLnBrk="1" hangingPunct="1"/>
            <a:endParaRPr lang="en-US" sz="2800" dirty="0" smtClean="0">
              <a:solidFill>
                <a:schemeClr val="tx1"/>
              </a:solidFill>
            </a:endParaRPr>
          </a:p>
          <a:p>
            <a:pPr algn="l"/>
            <a:endParaRPr lang="en-ZA" dirty="0" smtClean="0">
              <a:solidFill>
                <a:srgbClr val="898989"/>
              </a:solidFill>
            </a:endParaRPr>
          </a:p>
          <a:p>
            <a:endParaRPr lang="en-ZA" dirty="0" smtClean="0">
              <a:solidFill>
                <a:srgbClr val="898989"/>
              </a:solidFill>
            </a:endParaRPr>
          </a:p>
        </p:txBody>
      </p:sp>
      <p:sp>
        <p:nvSpPr>
          <p:cNvPr id="13317" name="Slide Number Placeholder 4"/>
          <p:cNvSpPr>
            <a:spLocks noGrp="1"/>
          </p:cNvSpPr>
          <p:nvPr>
            <p:ph type="sldNum" sz="quarter" idx="12"/>
          </p:nvPr>
        </p:nvSpPr>
        <p:spPr bwMode="auto">
          <a:noFill/>
          <a:ln>
            <a:miter lim="800000"/>
            <a:headEnd/>
            <a:tailEnd/>
          </a:ln>
        </p:spPr>
        <p:txBody>
          <a:bodyPr/>
          <a:lstStyle/>
          <a:p>
            <a:fld id="{455933DB-FD18-4B19-BBDE-5989DAF45628}" type="slidenum">
              <a:rPr lang="en-ZA" smtClean="0">
                <a:cs typeface="Arial" charset="0"/>
              </a:rPr>
              <a:pPr/>
              <a:t>11</a:t>
            </a:fld>
            <a:endParaRPr lang="en-ZA" smtClean="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8"/>
          <p:cNvSpPr>
            <a:spLocks noGrp="1"/>
          </p:cNvSpPr>
          <p:nvPr>
            <p:ph type="title"/>
          </p:nvPr>
        </p:nvSpPr>
        <p:spPr>
          <a:xfrm>
            <a:off x="0" y="14288"/>
            <a:ext cx="9144000" cy="750887"/>
          </a:xfrm>
        </p:spPr>
        <p:txBody>
          <a:bodyPr/>
          <a:lstStyle/>
          <a:p>
            <a:r>
              <a:rPr lang="af-ZA" sz="3200" b="1" dirty="0" smtClean="0"/>
              <a:t>Assesseringsprogram: Graad 12 HT </a:t>
            </a:r>
          </a:p>
        </p:txBody>
      </p:sp>
      <p:graphicFrame>
        <p:nvGraphicFramePr>
          <p:cNvPr id="8" name="Content Placeholder 7"/>
          <p:cNvGraphicFramePr>
            <a:graphicFrameLocks noGrp="1"/>
          </p:cNvGraphicFramePr>
          <p:nvPr>
            <p:ph idx="1"/>
          </p:nvPr>
        </p:nvGraphicFramePr>
        <p:xfrm>
          <a:off x="0" y="857232"/>
          <a:ext cx="9144004" cy="5134225"/>
        </p:xfrm>
        <a:graphic>
          <a:graphicData uri="http://schemas.openxmlformats.org/drawingml/2006/table">
            <a:tbl>
              <a:tblPr firstRow="1" bandRow="1">
                <a:tableStyleId>{5C22544A-7EE6-4342-B048-85BDC9FD1C3A}</a:tableStyleId>
              </a:tblPr>
              <a:tblGrid>
                <a:gridCol w="1214414"/>
                <a:gridCol w="625609"/>
                <a:gridCol w="803151"/>
                <a:gridCol w="214314"/>
                <a:gridCol w="674400"/>
                <a:gridCol w="1254426"/>
                <a:gridCol w="1785950"/>
                <a:gridCol w="2571740"/>
              </a:tblGrid>
              <a:tr h="370988">
                <a:tc gridSpan="8">
                  <a:txBody>
                    <a:bodyPr/>
                    <a:lstStyle/>
                    <a:p>
                      <a:pPr algn="ctr"/>
                      <a:r>
                        <a:rPr lang="af-ZA" sz="1800" noProof="0" dirty="0" smtClean="0">
                          <a:solidFill>
                            <a:schemeClr val="tx1"/>
                          </a:solidFill>
                          <a:latin typeface="Arial Narrow" pitchFamily="34" charset="0"/>
                        </a:rPr>
                        <a:t>KWARTAAL 1</a:t>
                      </a:r>
                      <a:endParaRPr lang="af-ZA" sz="1800" noProof="0" dirty="0">
                        <a:solidFill>
                          <a:schemeClr val="tx1"/>
                        </a:solidFill>
                        <a:latin typeface="Arial Narrow" pitchFamily="34" charset="0"/>
                      </a:endParaRPr>
                    </a:p>
                  </a:txBody>
                  <a:tcPr marL="84278" marR="84278" marT="45717" marB="45717"/>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164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1</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3209" marR="63209" marT="0" marB="0" horzOverflow="overflow"/>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2</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3209" marR="63209" marT="0" marB="0" horzOverflow="overflow"/>
                </a:tc>
                <a:tc hMerge="1">
                  <a:txBody>
                    <a:bodyPr/>
                    <a:lstStyle/>
                    <a:p>
                      <a:endParaRPr lang="en-US"/>
                    </a:p>
                  </a:txBody>
                  <a:tcPr/>
                </a:tc>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3</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3209" marR="63209" marT="0" marB="0" horzOverflow="overflow"/>
                </a:tc>
                <a:tc hMerge="1">
                  <a:txBody>
                    <a:bodyPr/>
                    <a:lstStyle/>
                    <a:p>
                      <a:endParaRPr lang="en-US"/>
                    </a:p>
                  </a:txBody>
                  <a:tcPr/>
                </a:tc>
                <a:tc hMerge="1">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Arial Narrow" pitchFamily="34" charset="0"/>
                        <a:ea typeface="Calibri" pitchFamily="34" charset="0"/>
                      </a:endParaRPr>
                    </a:p>
                  </a:txBody>
                  <a:tcPr marL="63209" marR="63209" marT="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4</a:t>
                      </a:r>
                    </a:p>
                  </a:txBody>
                  <a:tcPr marL="63209" marR="63209" marT="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5</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3209" marR="63209" marT="0" marB="0" horzOverflow="overflow"/>
                </a:tc>
              </a:tr>
              <a:tr h="834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Mondeling</a:t>
                      </a:r>
                    </a:p>
                  </a:txBody>
                  <a:tcPr marL="63209" marR="63209" marT="0" marB="0" horzOverflow="overflow"/>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Skryf:</a:t>
                      </a:r>
                    </a:p>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Opstel</a:t>
                      </a:r>
                    </a:p>
                  </a:txBody>
                  <a:tcPr marL="63209" marR="63209" marT="0" marB="0" horzOverflow="overflow"/>
                </a:tc>
                <a:tc hMerge="1">
                  <a:txBody>
                    <a:bodyPr/>
                    <a:lstStyle/>
                    <a:p>
                      <a:endParaRPr lang="en-US"/>
                    </a:p>
                  </a:txBody>
                  <a:tcPr/>
                </a:tc>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Skryf: </a:t>
                      </a:r>
                    </a:p>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Transaksionele teks</a:t>
                      </a:r>
                    </a:p>
                  </a:txBody>
                  <a:tcPr marL="63209" marR="63209" marT="0" marB="0" horzOverflow="overflow"/>
                </a:tc>
                <a:tc hMerge="1">
                  <a:txBody>
                    <a:bodyPr/>
                    <a:lstStyle/>
                    <a:p>
                      <a:endParaRPr lang="en-US"/>
                    </a:p>
                  </a:txBody>
                  <a:tcPr/>
                </a:tc>
                <a:tc hMerge="1">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Arial Narrow" pitchFamily="34" charset="0"/>
                        <a:ea typeface="Calibri" pitchFamily="34" charset="0"/>
                      </a:endParaRPr>
                    </a:p>
                  </a:txBody>
                  <a:tcPr marL="63209" marR="63209" marT="0" marB="0" horzOverflow="overflow"/>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Mondeling</a:t>
                      </a:r>
                    </a:p>
                  </a:txBody>
                  <a:tcPr marL="63209" marR="63209"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Toets 1: Leesbegrip, opsomming en taalstrukture en -konvensies</a:t>
                      </a:r>
                    </a:p>
                  </a:txBody>
                  <a:tcPr marL="63209" marR="63209" marT="0" marB="0" horzOverflow="overflow"/>
                </a:tc>
              </a:tr>
              <a:tr h="370988">
                <a:tc gridSpan="8">
                  <a:txBody>
                    <a:bodyPr/>
                    <a:lstStyle/>
                    <a:p>
                      <a:pPr algn="ctr"/>
                      <a:r>
                        <a:rPr lang="af-ZA" sz="1800" b="1" noProof="0" dirty="0" smtClean="0">
                          <a:latin typeface="Arial Narrow" pitchFamily="34" charset="0"/>
                        </a:rPr>
                        <a:t>KWARTAAL 2</a:t>
                      </a:r>
                      <a:endParaRPr lang="af-ZA" sz="1800" b="1" noProof="0" dirty="0">
                        <a:latin typeface="Arial Narrow" pitchFamily="34" charset="0"/>
                      </a:endParaRPr>
                    </a:p>
                  </a:txBody>
                  <a:tcPr marL="84278" marR="84278" marT="45717" marB="45717"/>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1643">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6</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3209" marR="63209" marT="0" marB="0" horzOverflow="overflow"/>
                </a:tc>
                <a:tc hMerge="1">
                  <a:txBody>
                    <a:bodyPr/>
                    <a:lstStyle/>
                    <a:p>
                      <a:endParaRPr lang="af-ZA"/>
                    </a:p>
                  </a:txBody>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7</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3209" marR="63209" marT="0" marB="0" horzOverflow="overflow"/>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8</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3209" marR="63209" marT="0" marB="0" horzOverflow="overflow"/>
                </a:tc>
                <a:tc hMerge="1">
                  <a:txBody>
                    <a:bodyPr/>
                    <a:lstStyle/>
                    <a:p>
                      <a:endParaRPr lang="en-US"/>
                    </a:p>
                  </a:txBody>
                  <a:tcPr/>
                </a:tc>
                <a:tc hMerge="1">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Arial Narrow" pitchFamily="34" charset="0"/>
                        <a:ea typeface="Calibri" pitchFamily="34" charset="0"/>
                      </a:endParaRPr>
                    </a:p>
                  </a:txBody>
                  <a:tcPr marL="63215" marR="63215" marT="0" marB="0" horzOverflow="overflow"/>
                </a:tc>
              </a:tr>
              <a:tr h="931609">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Letterkunde</a:t>
                      </a:r>
                    </a:p>
                  </a:txBody>
                  <a:tcPr marL="63209" marR="63209" marT="0" marB="0" horzOverflow="overflow"/>
                </a:tc>
                <a:tc hMerge="1">
                  <a:txBody>
                    <a:bodyPr/>
                    <a:lstStyle/>
                    <a:p>
                      <a:endParaRPr lang="af-ZA"/>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af-ZA" sz="1800" b="0" i="0" u="none" strike="noStrike" cap="none" normalizeH="0" baseline="0" noProof="0" smtClean="0">
                          <a:ln>
                            <a:noFill/>
                          </a:ln>
                          <a:solidFill>
                            <a:srgbClr val="000000"/>
                          </a:solidFill>
                          <a:effectLst/>
                          <a:latin typeface="Arial Narrow" pitchFamily="34" charset="0"/>
                          <a:ea typeface="ＭＳ Ｐゴシック" pitchFamily="34" charset="-128"/>
                          <a:cs typeface="Arial" pitchFamily="34" charset="0"/>
                        </a:rPr>
                        <a:t>Mondeling</a:t>
                      </a:r>
                    </a:p>
                  </a:txBody>
                  <a:tcPr marL="63209" marR="63209" marT="0" marB="0" horzOverflow="overflow"/>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defRPr/>
                      </a:pP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Halfjaareksamen:</a:t>
                      </a:r>
                      <a:r>
                        <a:rPr kumimoji="0" lang="af-ZA" sz="1800" b="0" i="0" u="none" strike="noStrike" cap="none" normalizeH="0" baseline="0" noProof="0" dirty="0" smtClean="0">
                          <a:ln>
                            <a:noFill/>
                          </a:ln>
                          <a:solidFill>
                            <a:srgbClr val="000000"/>
                          </a:solidFill>
                          <a:effectLst/>
                          <a:latin typeface="Arial Narrow" pitchFamily="34" charset="0"/>
                          <a:ea typeface="Arial Narrow" pitchFamily="34" charset="0"/>
                        </a:rPr>
                        <a:t> </a:t>
                      </a: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Vraestel 1 – Taal  in konteks + Vraestel 2 – Letterkunde  + Vraestel 3 – Skryf (kan in Mei/Junie geskryf word)</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af-ZA" sz="1800" b="1"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OF</a:t>
                      </a: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 ŉ Geskrewe toets</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txBody>
                  <a:tcPr marL="63209" marR="63209" marT="0" marB="0" horzOverflow="overflow"/>
                </a:tc>
                <a:tc hMerge="1">
                  <a:txBody>
                    <a:bodyPr/>
                    <a:lstStyle/>
                    <a:p>
                      <a:endParaRPr lang="en-US"/>
                    </a:p>
                  </a:txBody>
                  <a:tcPr/>
                </a:tc>
                <a:tc hMerge="1">
                  <a:txBody>
                    <a:bodyPr/>
                    <a:lstStyle/>
                    <a:p>
                      <a:pPr marL="0" marR="0" lvl="0" indent="0" algn="l" defTabSz="914400" rtl="0" eaLnBrk="1" fontAlgn="base" latinLnBrk="0" hangingPunct="1">
                        <a:lnSpc>
                          <a:spcPct val="115000"/>
                        </a:lnSpc>
                        <a:spcBef>
                          <a:spcPct val="0"/>
                        </a:spcBef>
                        <a:spcAft>
                          <a:spcPct val="0"/>
                        </a:spcAft>
                        <a:buClrTx/>
                        <a:buSzTx/>
                        <a:buFontTx/>
                        <a:buNone/>
                        <a:tabLst/>
                        <a:defRPr/>
                      </a:pPr>
                      <a:endParaRPr kumimoji="0" lang="en-ZA" sz="1800" b="0" i="0" u="none" strike="noStrike" cap="none" normalizeH="0" baseline="0" smtClean="0">
                        <a:ln>
                          <a:noFill/>
                        </a:ln>
                        <a:solidFill>
                          <a:srgbClr val="000000"/>
                        </a:solidFill>
                        <a:effectLst/>
                        <a:latin typeface="Arial Narrow" pitchFamily="34" charset="0"/>
                        <a:ea typeface="Calibri" pitchFamily="34" charset="0"/>
                      </a:endParaRPr>
                    </a:p>
                  </a:txBody>
                  <a:tcPr marL="63215" marR="63215" marT="0" marB="0" horzOverflow="overflow"/>
                </a:tc>
              </a:tr>
              <a:tr h="370988">
                <a:tc gridSpan="8">
                  <a:txBody>
                    <a:bodyPr/>
                    <a:lstStyle/>
                    <a:p>
                      <a:pPr algn="ctr"/>
                      <a:r>
                        <a:rPr lang="af-ZA" sz="1800" b="1" noProof="0" dirty="0" smtClean="0">
                          <a:latin typeface="Arial Narrow" pitchFamily="34" charset="0"/>
                        </a:rPr>
                        <a:t>KWARTAAL 3</a:t>
                      </a:r>
                      <a:endParaRPr lang="af-ZA" sz="1800" b="1" noProof="0" dirty="0">
                        <a:latin typeface="Arial Narrow" pitchFamily="34" charset="0"/>
                      </a:endParaRPr>
                    </a:p>
                  </a:txBody>
                  <a:tcPr marL="84278" marR="84278" marT="45717" marB="45717"/>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988">
                <a:tc gridSpan="4">
                  <a:txBody>
                    <a:bodyPr/>
                    <a:lstStyle/>
                    <a:p>
                      <a:pPr algn="l"/>
                      <a:r>
                        <a:rPr lang="af-ZA" sz="1800" b="1" noProof="0" dirty="0" smtClean="0">
                          <a:latin typeface="Arial Narrow" pitchFamily="34" charset="0"/>
                        </a:rPr>
                        <a:t>Taak</a:t>
                      </a:r>
                      <a:r>
                        <a:rPr lang="af-ZA" sz="1800" b="1" baseline="0" noProof="0" dirty="0" smtClean="0">
                          <a:latin typeface="Arial Narrow" pitchFamily="34" charset="0"/>
                        </a:rPr>
                        <a:t> 9</a:t>
                      </a:r>
                      <a:endParaRPr lang="af-ZA" sz="1800" b="1" noProof="0" dirty="0">
                        <a:latin typeface="Arial Narrow" pitchFamily="34" charset="0"/>
                      </a:endParaRPr>
                    </a:p>
                  </a:txBody>
                  <a:tcPr marL="84278" marR="84278" marT="45717" marB="45717"/>
                </a:tc>
                <a:tc hMerge="1">
                  <a:txBody>
                    <a:bodyPr/>
                    <a:lstStyle/>
                    <a:p>
                      <a:endParaRPr lang="en-US" sz="1600"/>
                    </a:p>
                  </a:txBody>
                  <a:tcPr/>
                </a:tc>
                <a:tc hMerge="1">
                  <a:txBody>
                    <a:bodyPr/>
                    <a:lstStyle/>
                    <a:p>
                      <a:endParaRPr lang="en-US"/>
                    </a:p>
                  </a:txBody>
                  <a:tcPr/>
                </a:tc>
                <a:tc hMerge="1">
                  <a:txBody>
                    <a:bodyPr/>
                    <a:lstStyle/>
                    <a:p>
                      <a:endParaRPr lang="en-US"/>
                    </a:p>
                  </a:txBody>
                  <a:tcPr/>
                </a:tc>
                <a:tc gridSpan="4">
                  <a:txBody>
                    <a:bodyPr/>
                    <a:lstStyle/>
                    <a:p>
                      <a:pPr algn="ctr"/>
                      <a:r>
                        <a:rPr lang="af-ZA" sz="1800" b="1" noProof="0" dirty="0" smtClean="0">
                          <a:latin typeface="Arial Narrow" pitchFamily="34" charset="0"/>
                        </a:rPr>
                        <a:t>Taak 10</a:t>
                      </a:r>
                      <a:endParaRPr lang="af-ZA" sz="1800" b="1" noProof="0" dirty="0">
                        <a:latin typeface="Arial Narrow" pitchFamily="34" charset="0"/>
                      </a:endParaRPr>
                    </a:p>
                  </a:txBody>
                  <a:tcPr marL="84278" marR="84278" marT="45717" marB="45717"/>
                </a:tc>
                <a:tc hMerge="1">
                  <a:txBody>
                    <a:bodyPr/>
                    <a:lstStyle/>
                    <a:p>
                      <a:endParaRPr lang="en-US"/>
                    </a:p>
                  </a:txBody>
                  <a:tcPr/>
                </a:tc>
                <a:tc hMerge="1">
                  <a:txBody>
                    <a:bodyPr/>
                    <a:lstStyle/>
                    <a:p>
                      <a:endParaRPr lang="en-US"/>
                    </a:p>
                  </a:txBody>
                  <a:tcPr/>
                </a:tc>
                <a:tc hMerge="1">
                  <a:txBody>
                    <a:bodyPr/>
                    <a:lstStyle/>
                    <a:p>
                      <a:endParaRPr lang="en-US" sz="1600"/>
                    </a:p>
                  </a:txBody>
                  <a:tcPr/>
                </a:tc>
              </a:tr>
              <a:tr h="1238195">
                <a:tc gridSpan="4">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Mondeling</a:t>
                      </a:r>
                    </a:p>
                  </a:txBody>
                  <a:tcPr marL="63209" marR="63209" marT="0" marB="0" horzOverflow="overflow"/>
                </a:tc>
                <a:tc hMerge="1">
                  <a:txBody>
                    <a:bodyPr/>
                    <a:lstStyle/>
                    <a:p>
                      <a:endParaRPr lang="af-ZA"/>
                    </a:p>
                  </a:txBody>
                  <a:tcPr/>
                </a:tc>
                <a:tc hMerge="1">
                  <a:txBody>
                    <a:bodyPr/>
                    <a:lstStyle/>
                    <a:p>
                      <a:endParaRPr lang="en-US"/>
                    </a:p>
                  </a:txBody>
                  <a:tcPr/>
                </a:tc>
                <a:tc hMerge="1">
                  <a:txBody>
                    <a:bodyPr/>
                    <a:lstStyle/>
                    <a:p>
                      <a:endParaRPr lang="en-US"/>
                    </a:p>
                  </a:txBody>
                  <a:tcPr/>
                </a:tc>
                <a:tc gridSpan="4">
                  <a:txBody>
                    <a:bodyPr/>
                    <a:lstStyle/>
                    <a:p>
                      <a:pPr marL="0" marR="0" lvl="0" indent="0" algn="l" defTabSz="914400" rtl="0" eaLnBrk="1" fontAlgn="base" latinLnBrk="0" hangingPunct="1">
                        <a:lnSpc>
                          <a:spcPct val="115000"/>
                        </a:lnSpc>
                        <a:spcBef>
                          <a:spcPct val="0"/>
                        </a:spcBef>
                        <a:spcAft>
                          <a:spcPct val="0"/>
                        </a:spcAft>
                        <a:buClrTx/>
                        <a:buSzTx/>
                        <a:buFontTx/>
                        <a:buNone/>
                        <a:tabLst/>
                        <a:defRPr/>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Voorbereidende Eksamen : </a:t>
                      </a: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Vraestel 1 – Taal  in konteks + Vraestel 2 – Letterkunde  + Vraestel 3 – Skryf</a:t>
                      </a: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af-ZA" sz="1800" b="1"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OF</a:t>
                      </a: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 ŉ Geskrewe toets</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Arial Narrow" pitchFamily="34" charset="0"/>
                        <a:ea typeface="Calibri" pitchFamily="34" charset="0"/>
                      </a:endParaRPr>
                    </a:p>
                  </a:txBody>
                  <a:tcPr marL="63209" marR="63209" marT="0" marB="0" horzOverflow="overflow"/>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Arial Narrow" pitchFamily="34" charset="0"/>
                        <a:ea typeface="Calibri" pitchFamily="34" charset="0"/>
                      </a:endParaRPr>
                    </a:p>
                  </a:txBody>
                  <a:tcPr marL="63209" marR="63209" marT="0" marB="0" horzOverflow="overflow"/>
                </a:tc>
                <a:tc hMerge="1">
                  <a:txBody>
                    <a:bodyPr/>
                    <a:lstStyle/>
                    <a:p>
                      <a:endParaRPr lang="en-US"/>
                    </a:p>
                  </a:txBody>
                  <a:tcPr/>
                </a:tc>
                <a:tc hMerge="1">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ZA" sz="1800" b="0" i="0" u="none" strike="noStrike" cap="none" normalizeH="0" baseline="0" smtClean="0">
                        <a:ln>
                          <a:noFill/>
                        </a:ln>
                        <a:solidFill>
                          <a:srgbClr val="000000"/>
                        </a:solidFill>
                        <a:effectLst/>
                        <a:latin typeface="Calibri" pitchFamily="34" charset="0"/>
                        <a:ea typeface="Calibri" pitchFamily="34" charset="0"/>
                      </a:endParaRPr>
                    </a:p>
                  </a:txBody>
                  <a:tcPr marL="68580" marR="68580" marT="0" marB="0" horzOverflow="overflow"/>
                </a:tc>
              </a:tr>
            </a:tbl>
          </a:graphicData>
        </a:graphic>
      </p:graphicFrame>
      <p:sp>
        <p:nvSpPr>
          <p:cNvPr id="20526" name="Slide Number Placeholder 4"/>
          <p:cNvSpPr>
            <a:spLocks noGrp="1"/>
          </p:cNvSpPr>
          <p:nvPr>
            <p:ph type="sldNum" sz="quarter" idx="11"/>
          </p:nvPr>
        </p:nvSpPr>
        <p:spPr bwMode="auto">
          <a:noFill/>
          <a:ln>
            <a:miter lim="800000"/>
            <a:headEnd/>
            <a:tailEnd/>
          </a:ln>
        </p:spPr>
        <p:txBody>
          <a:bodyPr/>
          <a:lstStyle/>
          <a:p>
            <a:fld id="{AB461DFA-230F-46EF-A4C4-41431FCAC440}" type="slidenum">
              <a:rPr lang="en-ZA" smtClean="0">
                <a:cs typeface="Arial" charset="0"/>
              </a:rPr>
              <a:pPr/>
              <a:t>12</a:t>
            </a:fld>
            <a:endParaRPr lang="en-ZA" smtClean="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685800" y="0"/>
            <a:ext cx="7772400" cy="928688"/>
          </a:xfrm>
        </p:spPr>
        <p:txBody>
          <a:bodyPr/>
          <a:lstStyle/>
          <a:p>
            <a:pPr eaLnBrk="1" hangingPunct="1"/>
            <a:r>
              <a:rPr lang="af-ZA" sz="2800" b="1" dirty="0" smtClean="0"/>
              <a:t>Assesseringsprogram: Graad 12 EAT </a:t>
            </a:r>
          </a:p>
        </p:txBody>
      </p:sp>
      <p:sp>
        <p:nvSpPr>
          <p:cNvPr id="3" name="Subtitle 2"/>
          <p:cNvSpPr>
            <a:spLocks noGrp="1"/>
          </p:cNvSpPr>
          <p:nvPr>
            <p:ph type="subTitle" idx="1"/>
          </p:nvPr>
        </p:nvSpPr>
        <p:spPr>
          <a:xfrm>
            <a:off x="142875" y="857250"/>
            <a:ext cx="8858250" cy="6000750"/>
          </a:xfrm>
        </p:spPr>
        <p:txBody>
          <a:bodyPr/>
          <a:lstStyle/>
          <a:p>
            <a:pPr eaLnBrk="1" hangingPunct="1">
              <a:defRPr/>
            </a:pPr>
            <a:endParaRPr lang="en-ZA" dirty="0">
              <a:ea typeface="+mn-ea"/>
              <a:cs typeface="+mn-cs"/>
            </a:endParaRPr>
          </a:p>
        </p:txBody>
      </p:sp>
      <p:sp>
        <p:nvSpPr>
          <p:cNvPr id="4" name="Footer Placeholder 3"/>
          <p:cNvSpPr>
            <a:spLocks noGrp="1"/>
          </p:cNvSpPr>
          <p:nvPr>
            <p:ph type="ftr" sz="quarter" idx="11"/>
          </p:nvPr>
        </p:nvSpPr>
        <p:spPr/>
        <p:txBody>
          <a:bodyPr/>
          <a:lstStyle/>
          <a:p>
            <a:pPr>
              <a:defRPr/>
            </a:pPr>
            <a:endParaRPr lang="en-ZA" dirty="0"/>
          </a:p>
        </p:txBody>
      </p:sp>
      <p:sp>
        <p:nvSpPr>
          <p:cNvPr id="22533" name="Slide Number Placeholder 4"/>
          <p:cNvSpPr>
            <a:spLocks noGrp="1"/>
          </p:cNvSpPr>
          <p:nvPr>
            <p:ph type="sldNum" sz="quarter" idx="12"/>
          </p:nvPr>
        </p:nvSpPr>
        <p:spPr bwMode="auto">
          <a:noFill/>
          <a:ln>
            <a:miter lim="800000"/>
            <a:headEnd/>
            <a:tailEnd/>
          </a:ln>
        </p:spPr>
        <p:txBody>
          <a:bodyPr/>
          <a:lstStyle/>
          <a:p>
            <a:fld id="{572938F3-17BE-4CF0-A3D4-289B0AF50A45}" type="slidenum">
              <a:rPr lang="en-ZA" smtClean="0">
                <a:cs typeface="Arial" charset="0"/>
              </a:rPr>
              <a:pPr/>
              <a:t>13</a:t>
            </a:fld>
            <a:endParaRPr lang="en-ZA" smtClean="0">
              <a:cs typeface="Arial" charset="0"/>
            </a:endParaRPr>
          </a:p>
        </p:txBody>
      </p:sp>
      <p:graphicFrame>
        <p:nvGraphicFramePr>
          <p:cNvPr id="27725" name="Group 77"/>
          <p:cNvGraphicFramePr>
            <a:graphicFrameLocks noGrp="1"/>
          </p:cNvGraphicFramePr>
          <p:nvPr/>
        </p:nvGraphicFramePr>
        <p:xfrm>
          <a:off x="214313" y="857250"/>
          <a:ext cx="8501090" cy="5778756"/>
        </p:xfrm>
        <a:graphic>
          <a:graphicData uri="http://schemas.openxmlformats.org/drawingml/2006/table">
            <a:tbl>
              <a:tblPr/>
              <a:tblGrid>
                <a:gridCol w="1092009"/>
                <a:gridCol w="152031"/>
                <a:gridCol w="824788"/>
                <a:gridCol w="1421446"/>
                <a:gridCol w="833225"/>
                <a:gridCol w="1413009"/>
                <a:gridCol w="2764582"/>
              </a:tblGrid>
              <a:tr h="309851">
                <a:tc gridSpan="7">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dirty="0" smtClean="0">
                          <a:ln>
                            <a:noFill/>
                          </a:ln>
                          <a:solidFill>
                            <a:schemeClr val="tx1"/>
                          </a:solidFill>
                          <a:effectLst/>
                          <a:latin typeface="Arial Narrow" pitchFamily="34" charset="0"/>
                          <a:ea typeface="Calibri" pitchFamily="34" charset="0"/>
                        </a:rPr>
                        <a:t>Kwartaal 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af-ZA"/>
                    </a:p>
                  </a:txBody>
                  <a:tcPr/>
                </a:tc>
                <a:tc hMerge="1">
                  <a:txBody>
                    <a:bodyPr/>
                    <a:lstStyle/>
                    <a:p>
                      <a:endParaRPr lang="en-US"/>
                    </a:p>
                  </a:txBody>
                  <a:tcPr/>
                </a:tc>
                <a:tc hMerge="1">
                  <a:txBody>
                    <a:bodyPr/>
                    <a:lstStyle/>
                    <a:p>
                      <a:endParaRPr lang="af-ZA"/>
                    </a:p>
                  </a:txBody>
                  <a:tcPr/>
                </a:tc>
                <a:tc hMerge="1">
                  <a:txBody>
                    <a:bodyPr/>
                    <a:lstStyle/>
                    <a:p>
                      <a:endParaRPr lang="en-US"/>
                    </a:p>
                  </a:txBody>
                  <a:tcPr/>
                </a:tc>
                <a:tc hMerge="1">
                  <a:txBody>
                    <a:bodyPr/>
                    <a:lstStyle/>
                    <a:p>
                      <a:endParaRPr lang="af-ZA"/>
                    </a:p>
                  </a:txBody>
                  <a:tcPr/>
                </a:tc>
                <a:tc hMerge="1">
                  <a:txBody>
                    <a:bodyPr/>
                    <a:lstStyle/>
                    <a:p>
                      <a:endParaRPr lang="af-ZA"/>
                    </a:p>
                  </a:txBody>
                  <a:tcPr/>
                </a:tc>
              </a:tr>
              <a:tr h="30985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1</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2</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3</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4</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r>
              <a:tr h="61970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Mondeling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Skryf:</a:t>
                      </a:r>
                    </a:p>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Opstel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Skryf: Lang transaksionele teks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ＭＳ Ｐゴシック" pitchFamily="34" charset="-128"/>
                          <a:cs typeface="Arial" pitchFamily="34" charset="0"/>
                        </a:rPr>
                        <a:t>Toets 1: Leesbegrip, opsomming en taalstrukture en -konvensies</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r>
              <a:tr h="309851">
                <a:tc gridSpan="7">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Kwartaal 2</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c hMerge="1">
                  <a:txBody>
                    <a:bodyPr/>
                    <a:lstStyle/>
                    <a:p>
                      <a:endParaRPr lang="en-US"/>
                    </a:p>
                  </a:txBody>
                  <a:tcPr/>
                </a:tc>
                <a:tc hMerge="1">
                  <a:txBody>
                    <a:bodyPr/>
                    <a:lstStyle/>
                    <a:p>
                      <a:endParaRPr lang="af-ZA"/>
                    </a:p>
                  </a:txBody>
                  <a:tcPr/>
                </a:tc>
                <a:tc hMerge="1">
                  <a:txBody>
                    <a:bodyPr/>
                    <a:lstStyle/>
                    <a:p>
                      <a:endParaRPr lang="en-US"/>
                    </a:p>
                  </a:txBody>
                  <a:tcPr/>
                </a:tc>
                <a:tc hMerge="1">
                  <a:txBody>
                    <a:bodyPr/>
                    <a:lstStyle/>
                    <a:p>
                      <a:endParaRPr lang="af-ZA"/>
                    </a:p>
                  </a:txBody>
                  <a:tcPr/>
                </a:tc>
                <a:tc hMerge="1">
                  <a:txBody>
                    <a:bodyPr/>
                    <a:lstStyle/>
                    <a:p>
                      <a:endParaRPr lang="af-ZA"/>
                    </a:p>
                  </a:txBody>
                  <a:tcPr/>
                </a:tc>
              </a:tr>
              <a:tr h="309851">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5</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8</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347180">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Mondeling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Mondeling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Letterkunde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Halfjaareksamen:</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Vraestel 1 – Taal in konteks + Vraestel 2 – Letterkunde + Vraestel 3 – Skryf (kan in Mei / Junie geskryf word)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09851">
                <a:tc gridSpan="7">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Arial Narrow" pitchFamily="34" charset="0"/>
                          <a:ea typeface="Calibri" pitchFamily="34" charset="0"/>
                        </a:rPr>
                        <a:t>Kwartaal 3</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c hMerge="1">
                  <a:txBody>
                    <a:bodyPr/>
                    <a:lstStyle/>
                    <a:p>
                      <a:endParaRPr lang="en-US"/>
                    </a:p>
                  </a:txBody>
                  <a:tcPr/>
                </a:tc>
                <a:tc hMerge="1">
                  <a:txBody>
                    <a:bodyPr/>
                    <a:lstStyle/>
                    <a:p>
                      <a:endParaRPr lang="af-ZA"/>
                    </a:p>
                  </a:txBody>
                  <a:tcPr/>
                </a:tc>
                <a:tc hMerge="1">
                  <a:txBody>
                    <a:bodyPr/>
                    <a:lstStyle/>
                    <a:p>
                      <a:endParaRPr lang="en-US"/>
                    </a:p>
                  </a:txBody>
                  <a:tcPr/>
                </a:tc>
                <a:tc hMerge="1">
                  <a:txBody>
                    <a:bodyPr/>
                    <a:lstStyle/>
                    <a:p>
                      <a:endParaRPr lang="af-ZA"/>
                    </a:p>
                  </a:txBody>
                  <a:tcPr/>
                </a:tc>
                <a:tc hMerge="1">
                  <a:txBody>
                    <a:bodyPr/>
                    <a:lstStyle/>
                    <a:p>
                      <a:endParaRPr lang="af-ZA"/>
                    </a:p>
                  </a:txBody>
                  <a:tcPr/>
                </a:tc>
              </a:tr>
              <a:tr h="2198880">
                <a:tc gridSpan="7">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Arial Narrow" pitchFamily="34" charset="0"/>
                          <a:ea typeface="Calibri" pitchFamily="34" charset="0"/>
                        </a:rPr>
                        <a:t>Taak 9</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defRPr/>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Skryf: Kort transaksionele teks</a:t>
                      </a:r>
                    </a:p>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Arial Narrow" pitchFamily="34" charset="0"/>
                          <a:ea typeface="Calibri" pitchFamily="34" charset="0"/>
                        </a:rPr>
                        <a:t>Taak 10</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p>
                      <a:r>
                        <a:rPr lang="af-ZA" sz="1600" b="1" kern="1200" baseline="0" dirty="0" smtClean="0">
                          <a:solidFill>
                            <a:schemeClr val="tx1"/>
                          </a:solidFill>
                          <a:latin typeface="Arial Narrow" pitchFamily="34" charset="0"/>
                          <a:ea typeface="+mn-ea"/>
                          <a:cs typeface="+mn-cs"/>
                        </a:rPr>
                        <a:t>***Voorbereidende eksamen: (250 punte)</a:t>
                      </a:r>
                    </a:p>
                    <a:p>
                      <a:r>
                        <a:rPr lang="af-ZA" sz="1600" kern="1200" baseline="0" noProof="0" dirty="0" smtClean="0">
                          <a:solidFill>
                            <a:schemeClr val="tx1"/>
                          </a:solidFill>
                          <a:latin typeface="Arial Narrow" pitchFamily="34" charset="0"/>
                          <a:ea typeface="+mn-ea"/>
                          <a:cs typeface="+mn-cs"/>
                        </a:rPr>
                        <a:t>Vraestel 1 – Taal in konteks (80 punte)</a:t>
                      </a:r>
                    </a:p>
                    <a:p>
                      <a:r>
                        <a:rPr lang="af-ZA" sz="1600" kern="1200" baseline="0" dirty="0" smtClean="0">
                          <a:solidFill>
                            <a:schemeClr val="tx1"/>
                          </a:solidFill>
                          <a:latin typeface="Arial Narrow" pitchFamily="34" charset="0"/>
                          <a:ea typeface="+mn-ea"/>
                          <a:cs typeface="+mn-cs"/>
                        </a:rPr>
                        <a:t>Vraestel 2 – Letterkunde (70 punte)</a:t>
                      </a:r>
                    </a:p>
                    <a:p>
                      <a:r>
                        <a:rPr lang="af-ZA" sz="1600" kern="1200" baseline="0" dirty="0" smtClean="0">
                          <a:solidFill>
                            <a:schemeClr val="tx1"/>
                          </a:solidFill>
                          <a:latin typeface="Arial Narrow" pitchFamily="34" charset="0"/>
                          <a:ea typeface="+mn-ea"/>
                          <a:cs typeface="+mn-cs"/>
                        </a:rPr>
                        <a:t>Vraestel 3 – Skryf (Kan gedurende Aug. </a:t>
                      </a:r>
                      <a:r>
                        <a:rPr lang="af-ZA" sz="1600" i="0" kern="1200" baseline="0" dirty="0" smtClean="0">
                          <a:solidFill>
                            <a:schemeClr val="tx1"/>
                          </a:solidFill>
                          <a:latin typeface="Arial Narrow" pitchFamily="34" charset="0"/>
                          <a:ea typeface="+mn-ea"/>
                          <a:cs typeface="+mn-cs"/>
                        </a:rPr>
                        <a:t>/ Sep. geskryf </a:t>
                      </a:r>
                      <a:r>
                        <a:rPr lang="af-ZA" sz="1600" kern="1200" baseline="0" dirty="0" smtClean="0">
                          <a:solidFill>
                            <a:schemeClr val="tx1"/>
                          </a:solidFill>
                          <a:latin typeface="Arial Narrow" pitchFamily="34" charset="0"/>
                          <a:ea typeface="+mn-ea"/>
                          <a:cs typeface="+mn-cs"/>
                        </a:rPr>
                        <a:t>word.) (100 punte) OF ’n Geskrewe toets</a:t>
                      </a:r>
                      <a:endParaRPr kumimoji="0" lang="en-ZA" sz="1600" b="0" i="0" u="none" strike="noStrike" cap="none" normalizeH="0" baseline="0" dirty="0" smtClean="0">
                        <a:ln>
                          <a:noFill/>
                        </a:ln>
                        <a:solidFill>
                          <a:srgbClr val="000000"/>
                        </a:solidFill>
                        <a:effectLst/>
                        <a:latin typeface="Arial Narrow" pitchFamily="34" charset="0"/>
                        <a:ea typeface="ＭＳ Ｐゴシック" pitchFamily="34" charset="-128"/>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hMerge="1">
                  <a:txBody>
                    <a:bodyPr/>
                    <a:lstStyle/>
                    <a:p>
                      <a:endParaRPr lang="af-ZA"/>
                    </a:p>
                  </a:txBody>
                  <a:tcPr/>
                </a:tc>
                <a:tc hMerge="1">
                  <a:txBody>
                    <a:bodyPr/>
                    <a:lstStyle/>
                    <a:p>
                      <a:endParaRPr lang="en-US"/>
                    </a:p>
                  </a:txBody>
                  <a:tcPr/>
                </a:tc>
                <a:tc hMerge="1">
                  <a:txBody>
                    <a:bodyPr/>
                    <a:lstStyle/>
                    <a:p>
                      <a:endParaRPr lang="af-ZA"/>
                    </a:p>
                  </a:txBody>
                  <a:tcPr/>
                </a:tc>
                <a:tc hMerge="1">
                  <a:txBody>
                    <a:bodyPr/>
                    <a:lstStyle/>
                    <a:p>
                      <a:endParaRPr lang="af-ZA"/>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685800" y="0"/>
            <a:ext cx="7772400" cy="928688"/>
          </a:xfrm>
        </p:spPr>
        <p:txBody>
          <a:bodyPr/>
          <a:lstStyle/>
          <a:p>
            <a:pPr eaLnBrk="1" hangingPunct="1"/>
            <a:r>
              <a:rPr lang="af-ZA" sz="2800" b="1" dirty="0" smtClean="0"/>
              <a:t>Assesseringsprogram: Graad 12 TAT </a:t>
            </a:r>
          </a:p>
        </p:txBody>
      </p:sp>
      <p:sp>
        <p:nvSpPr>
          <p:cNvPr id="3" name="Subtitle 2"/>
          <p:cNvSpPr>
            <a:spLocks noGrp="1"/>
          </p:cNvSpPr>
          <p:nvPr>
            <p:ph type="subTitle" idx="1"/>
          </p:nvPr>
        </p:nvSpPr>
        <p:spPr>
          <a:xfrm>
            <a:off x="142875" y="857250"/>
            <a:ext cx="8858250" cy="6000750"/>
          </a:xfrm>
        </p:spPr>
        <p:txBody>
          <a:bodyPr/>
          <a:lstStyle/>
          <a:p>
            <a:pPr eaLnBrk="1" hangingPunct="1">
              <a:defRPr/>
            </a:pPr>
            <a:endParaRPr lang="en-ZA" dirty="0">
              <a:ea typeface="+mn-ea"/>
              <a:cs typeface="+mn-cs"/>
            </a:endParaRPr>
          </a:p>
        </p:txBody>
      </p:sp>
      <p:sp>
        <p:nvSpPr>
          <p:cNvPr id="4" name="Footer Placeholder 3"/>
          <p:cNvSpPr>
            <a:spLocks noGrp="1"/>
          </p:cNvSpPr>
          <p:nvPr>
            <p:ph type="ftr" sz="quarter" idx="11"/>
          </p:nvPr>
        </p:nvSpPr>
        <p:spPr/>
        <p:txBody>
          <a:bodyPr/>
          <a:lstStyle/>
          <a:p>
            <a:pPr>
              <a:defRPr/>
            </a:pPr>
            <a:endParaRPr lang="en-ZA" dirty="0"/>
          </a:p>
        </p:txBody>
      </p:sp>
      <p:sp>
        <p:nvSpPr>
          <p:cNvPr id="24581" name="Slide Number Placeholder 4"/>
          <p:cNvSpPr>
            <a:spLocks noGrp="1"/>
          </p:cNvSpPr>
          <p:nvPr>
            <p:ph type="sldNum" sz="quarter" idx="12"/>
          </p:nvPr>
        </p:nvSpPr>
        <p:spPr bwMode="auto">
          <a:noFill/>
          <a:ln>
            <a:miter lim="800000"/>
            <a:headEnd/>
            <a:tailEnd/>
          </a:ln>
        </p:spPr>
        <p:txBody>
          <a:bodyPr/>
          <a:lstStyle/>
          <a:p>
            <a:fld id="{2186B788-5BED-4FD3-B38D-006669AF927A}" type="slidenum">
              <a:rPr lang="en-ZA" smtClean="0">
                <a:cs typeface="Arial" charset="0"/>
              </a:rPr>
              <a:pPr/>
              <a:t>14</a:t>
            </a:fld>
            <a:endParaRPr lang="en-ZA" smtClean="0">
              <a:cs typeface="Arial" charset="0"/>
            </a:endParaRPr>
          </a:p>
        </p:txBody>
      </p:sp>
      <p:graphicFrame>
        <p:nvGraphicFramePr>
          <p:cNvPr id="27725" name="Group 77"/>
          <p:cNvGraphicFramePr>
            <a:graphicFrameLocks noGrp="1"/>
          </p:cNvGraphicFramePr>
          <p:nvPr/>
        </p:nvGraphicFramePr>
        <p:xfrm>
          <a:off x="214313" y="857250"/>
          <a:ext cx="8786812" cy="5544022"/>
        </p:xfrm>
        <a:graphic>
          <a:graphicData uri="http://schemas.openxmlformats.org/drawingml/2006/table">
            <a:tbl>
              <a:tblPr/>
              <a:tblGrid>
                <a:gridCol w="1128712"/>
                <a:gridCol w="1009650"/>
                <a:gridCol w="862003"/>
                <a:gridCol w="714380"/>
                <a:gridCol w="754067"/>
                <a:gridCol w="1031883"/>
                <a:gridCol w="3286117"/>
              </a:tblGrid>
              <a:tr h="315924">
                <a:tc gridSpan="7">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chemeClr val="tx1"/>
                          </a:solidFill>
                          <a:effectLst/>
                          <a:latin typeface="Arial Narrow" pitchFamily="34" charset="0"/>
                          <a:ea typeface="Calibri" pitchFamily="34" charset="0"/>
                        </a:rPr>
                        <a:t>Kwartaal 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af-ZA"/>
                    </a:p>
                  </a:txBody>
                  <a:tcPr/>
                </a:tc>
                <a:tc hMerge="1">
                  <a:txBody>
                    <a:bodyPr/>
                    <a:lstStyle/>
                    <a:p>
                      <a:endParaRPr lang="af-ZA"/>
                    </a:p>
                  </a:txBody>
                  <a:tcPr/>
                </a:tc>
                <a:tc hMerge="1">
                  <a:txBody>
                    <a:bodyPr/>
                    <a:lstStyle/>
                    <a:p>
                      <a:endParaRPr lang="af-ZA"/>
                    </a:p>
                  </a:txBody>
                  <a:tcPr/>
                </a:tc>
                <a:tc hMerge="1">
                  <a:txBody>
                    <a:bodyPr/>
                    <a:lstStyle/>
                    <a:p>
                      <a:endParaRPr lang="af-ZA"/>
                    </a:p>
                  </a:txBody>
                  <a:tcPr/>
                </a:tc>
                <a:tc hMerge="1">
                  <a:txBody>
                    <a:bodyPr/>
                    <a:lstStyle/>
                    <a:p>
                      <a:endParaRPr lang="af-ZA"/>
                    </a:p>
                  </a:txBody>
                  <a:tcPr/>
                </a:tc>
                <a:tc hMerge="1">
                  <a:txBody>
                    <a:bodyPr/>
                    <a:lstStyle/>
                    <a:p>
                      <a:endParaRPr lang="af-ZA"/>
                    </a:p>
                  </a:txBody>
                  <a:tcPr/>
                </a:tc>
              </a:tr>
              <a:tr h="31592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sz="1800" b="1" i="0" u="none" strike="noStrike" cap="none" normalizeH="0" baseline="0" smtClean="0">
                          <a:ln>
                            <a:noFill/>
                          </a:ln>
                          <a:solidFill>
                            <a:srgbClr val="000000"/>
                          </a:solidFill>
                          <a:effectLst/>
                          <a:latin typeface="Arial Narrow" pitchFamily="34" charset="0"/>
                          <a:ea typeface="Calibri" pitchFamily="34" charset="0"/>
                        </a:rPr>
                        <a:t>Taak 1</a:t>
                      </a:r>
                      <a:endParaRPr kumimoji="0" lang="en-ZA" sz="1800" b="0" i="0" u="none" strike="noStrike" cap="none" normalizeH="0" baseline="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ZA" sz="1800" b="1" i="0" u="none" strike="noStrike" cap="none" normalizeH="0" baseline="0" smtClean="0">
                          <a:ln>
                            <a:noFill/>
                          </a:ln>
                          <a:solidFill>
                            <a:srgbClr val="000000"/>
                          </a:solidFill>
                          <a:effectLst/>
                          <a:latin typeface="Arial Narrow" pitchFamily="34" charset="0"/>
                          <a:ea typeface="Calibri" pitchFamily="34" charset="0"/>
                        </a:rPr>
                        <a:t>Taak 2</a:t>
                      </a:r>
                      <a:endParaRPr kumimoji="0" lang="en-ZA" sz="1800" b="0" i="0" u="none" strike="noStrike" cap="none" normalizeH="0" baseline="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Arial Narrow" pitchFamily="34" charset="0"/>
                          <a:ea typeface="Calibri" pitchFamily="34" charset="0"/>
                        </a:rPr>
                        <a:t>Taak 3</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c hMerge="1">
                  <a:txBody>
                    <a:bodyPr/>
                    <a:lstStyle/>
                    <a:p>
                      <a:endParaRPr lang="af-ZA"/>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4</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r>
              <a:tr h="63095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ZA" sz="1800" b="0" i="0" u="none" strike="noStrike" cap="none" normalizeH="0" baseline="0" smtClean="0">
                          <a:ln>
                            <a:noFill/>
                          </a:ln>
                          <a:solidFill>
                            <a:srgbClr val="000000"/>
                          </a:solidFill>
                          <a:effectLst/>
                          <a:latin typeface="Arial Narrow" pitchFamily="34" charset="0"/>
                          <a:ea typeface="Calibri" pitchFamily="34" charset="0"/>
                        </a:rPr>
                        <a:t>Mondeling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Mondeling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Skryf: Lang /kort transaksionele teks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c hMerge="1">
                  <a:txBody>
                    <a:bodyPr/>
                    <a:lstStyle/>
                    <a:p>
                      <a:endParaRPr lang="af-ZA"/>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ＭＳ Ｐゴシック" pitchFamily="34" charset="-128"/>
                          <a:cs typeface="Arial" pitchFamily="34" charset="0"/>
                        </a:rPr>
                        <a:t>Toets 1: Leesbegrip, opsomming en taalstrukture en -konvensies</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r>
              <a:tr h="315924">
                <a:tc gridSpan="7">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Arial Narrow" pitchFamily="34" charset="0"/>
                          <a:ea typeface="Calibri" pitchFamily="34" charset="0"/>
                        </a:rPr>
                        <a:t>Kwartaal 2</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c hMerge="1">
                  <a:txBody>
                    <a:bodyPr/>
                    <a:lstStyle/>
                    <a:p>
                      <a:endParaRPr lang="af-ZA"/>
                    </a:p>
                  </a:txBody>
                  <a:tcPr/>
                </a:tc>
                <a:tc hMerge="1">
                  <a:txBody>
                    <a:bodyPr/>
                    <a:lstStyle/>
                    <a:p>
                      <a:endParaRPr lang="af-ZA"/>
                    </a:p>
                  </a:txBody>
                  <a:tcPr/>
                </a:tc>
                <a:tc hMerge="1">
                  <a:txBody>
                    <a:bodyPr/>
                    <a:lstStyle/>
                    <a:p>
                      <a:endParaRPr lang="af-ZA"/>
                    </a:p>
                  </a:txBody>
                  <a:tcPr/>
                </a:tc>
                <a:tc hMerge="1">
                  <a:txBody>
                    <a:bodyPr/>
                    <a:lstStyle/>
                    <a:p>
                      <a:endParaRPr lang="af-ZA"/>
                    </a:p>
                  </a:txBody>
                  <a:tcPr/>
                </a:tc>
                <a:tc hMerge="1">
                  <a:txBody>
                    <a:bodyPr/>
                    <a:lstStyle/>
                    <a:p>
                      <a:endParaRPr lang="af-ZA"/>
                    </a:p>
                  </a:txBody>
                  <a:tcPr/>
                </a:tc>
              </a:tr>
              <a:tr h="315924">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5</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c hMerge="1">
                  <a:txBody>
                    <a:bodyPr/>
                    <a:lstStyle/>
                    <a:p>
                      <a:endParaRPr lang="af-ZA"/>
                    </a:p>
                  </a:txBody>
                  <a:tcPr/>
                </a:tc>
                <a:tc hMerge="1">
                  <a:txBody>
                    <a:bodyPr/>
                    <a:lstStyle/>
                    <a:p>
                      <a:endParaRPr lang="af-ZA"/>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6</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Arial Narrow" pitchFamily="34" charset="0"/>
                          <a:ea typeface="Calibri" pitchFamily="34" charset="0"/>
                        </a:rPr>
                        <a:t>Taak 7</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371647">
                <a:tc gridSpan="4">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Mondeling:</a:t>
                      </a:r>
                      <a:r>
                        <a:rPr kumimoji="0" lang="en-ZA" sz="1800" b="0" i="0" u="none" strike="noStrike" cap="none" normalizeH="0" baseline="0" dirty="0" smtClean="0">
                          <a:ln>
                            <a:noFill/>
                          </a:ln>
                          <a:solidFill>
                            <a:srgbClr val="000000"/>
                          </a:solidFill>
                          <a:effectLst/>
                          <a:latin typeface="Arial Narrow" pitchFamily="34" charset="0"/>
                          <a:ea typeface="Calibri" pitchFamily="34" charset="0"/>
                        </a:rPr>
                        <a:t> </a:t>
                      </a:r>
                      <a:r>
                        <a:rPr kumimoji="0" lang="af-ZA" sz="18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Luisterbegrip / gesprekvoering / </a:t>
                      </a:r>
                      <a:r>
                        <a:rPr kumimoji="0" lang="af-ZA" sz="1800" b="0" i="0" u="none" strike="noStrike" cap="none" normalizeH="0" baseline="0" dirty="0" err="1" smtClean="0">
                          <a:ln>
                            <a:noFill/>
                          </a:ln>
                          <a:solidFill>
                            <a:schemeClr val="tx1"/>
                          </a:solidFill>
                          <a:effectLst/>
                          <a:latin typeface="Arial Narrow" pitchFamily="34" charset="0"/>
                          <a:ea typeface="Calibri" pitchFamily="34" charset="0"/>
                          <a:cs typeface="Arial" pitchFamily="34" charset="0"/>
                        </a:rPr>
                        <a:t>voorbereide</a:t>
                      </a:r>
                      <a:r>
                        <a:rPr kumimoji="0" lang="af-ZA" sz="18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toespraak / </a:t>
                      </a:r>
                      <a:r>
                        <a:rPr kumimoji="0" lang="af-ZA" sz="1800" b="0" i="0" u="none" strike="noStrike" cap="none" normalizeH="0" baseline="0" dirty="0" err="1" smtClean="0">
                          <a:ln>
                            <a:noFill/>
                          </a:ln>
                          <a:solidFill>
                            <a:schemeClr val="tx1"/>
                          </a:solidFill>
                          <a:effectLst/>
                          <a:latin typeface="Arial Narrow" pitchFamily="34" charset="0"/>
                          <a:ea typeface="Calibri" pitchFamily="34" charset="0"/>
                          <a:cs typeface="Arial" pitchFamily="34" charset="0"/>
                        </a:rPr>
                        <a:t>voorbereide</a:t>
                      </a:r>
                      <a:r>
                        <a:rPr kumimoji="0" lang="af-ZA" sz="1800" b="0" i="0" u="none" strike="noStrike" cap="none" normalizeH="0" baseline="0" dirty="0" smtClean="0">
                          <a:ln>
                            <a:noFill/>
                          </a:ln>
                          <a:solidFill>
                            <a:schemeClr val="tx1"/>
                          </a:solidFill>
                          <a:effectLst/>
                          <a:latin typeface="Arial Narrow" pitchFamily="34" charset="0"/>
                          <a:ea typeface="Calibri" pitchFamily="34" charset="0"/>
                          <a:cs typeface="Arial" pitchFamily="34" charset="0"/>
                        </a:rPr>
                        <a:t> hardoplees </a:t>
                      </a:r>
                      <a:endParaRPr kumimoji="0" lang="en-ZA" sz="1800" b="0" i="0" u="none" strike="noStrike" cap="none" normalizeH="0" baseline="0" dirty="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c hMerge="1">
                  <a:txBody>
                    <a:bodyPr/>
                    <a:lstStyle/>
                    <a:p>
                      <a:endParaRPr lang="af-ZA"/>
                    </a:p>
                  </a:txBody>
                  <a:tcPr/>
                </a:tc>
                <a:tc hMerge="1">
                  <a:txBody>
                    <a:bodyPr/>
                    <a:lstStyle/>
                    <a:p>
                      <a:endParaRPr lang="af-ZA"/>
                    </a:p>
                  </a:txBody>
                  <a:tcPr/>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defRPr/>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Letterkunde: Kontekstuele vrae</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Halfjaareksamen:</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Vraestel 1 – Taal in konteks + Letterkunde + </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Arial Narrow" pitchFamily="34" charset="0"/>
                          <a:ea typeface="ＭＳ Ｐゴシック" pitchFamily="34" charset="-128"/>
                          <a:cs typeface="Arial" pitchFamily="34" charset="0"/>
                        </a:rPr>
                        <a:t>Vraestel 2– Skryf (kan in Mei / Junie geskryf wo</a:t>
                      </a:r>
                      <a:r>
                        <a:rPr kumimoji="0" lang="en-ZA" sz="1800" b="0" i="0" u="none" strike="noStrike" cap="none" normalizeH="0" baseline="0" dirty="0" smtClean="0">
                          <a:ln>
                            <a:noFill/>
                          </a:ln>
                          <a:solidFill>
                            <a:srgbClr val="000000"/>
                          </a:solidFill>
                          <a:effectLst/>
                          <a:latin typeface="Arial Narrow" pitchFamily="34" charset="0"/>
                          <a:ea typeface="ＭＳ Ｐゴシック" pitchFamily="34" charset="-128"/>
                          <a:cs typeface="Arial" pitchFamily="34" charset="0"/>
                        </a:rPr>
                        <a:t>rd) </a:t>
                      </a:r>
                      <a:r>
                        <a:rPr lang="af-ZA" sz="1800" kern="1200" baseline="0" dirty="0" smtClean="0">
                          <a:solidFill>
                            <a:schemeClr val="tx1"/>
                          </a:solidFill>
                          <a:latin typeface="Arial Narrow" pitchFamily="34" charset="0"/>
                          <a:ea typeface="+mn-ea"/>
                          <a:cs typeface="+mn-cs"/>
                        </a:rPr>
                        <a:t>OF</a:t>
                      </a:r>
                    </a:p>
                    <a:p>
                      <a:r>
                        <a:rPr lang="af-ZA" sz="1800" kern="1200" baseline="0" dirty="0" smtClean="0">
                          <a:solidFill>
                            <a:schemeClr val="tx1"/>
                          </a:solidFill>
                          <a:latin typeface="Arial Narrow" pitchFamily="34" charset="0"/>
                          <a:ea typeface="+mn-ea"/>
                          <a:cs typeface="+mn-cs"/>
                        </a:rPr>
                        <a:t>’n Geskrewe toets</a:t>
                      </a:r>
                      <a:endParaRPr kumimoji="0" lang="en-ZA" sz="1800" b="0" i="0" u="none" strike="noStrike" cap="none" normalizeH="0" baseline="0" dirty="0" smtClean="0">
                        <a:ln>
                          <a:noFill/>
                        </a:ln>
                        <a:solidFill>
                          <a:srgbClr val="000000"/>
                        </a:solidFill>
                        <a:effectLst/>
                        <a:latin typeface="Arial Narrow" pitchFamily="34" charset="0"/>
                        <a:ea typeface="ＭＳ Ｐゴシック" pitchFamily="34" charset="-128"/>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15924">
                <a:tc gridSpan="7">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Kwartaal 3</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c hMerge="1">
                  <a:txBody>
                    <a:bodyPr/>
                    <a:lstStyle/>
                    <a:p>
                      <a:endParaRPr lang="af-ZA"/>
                    </a:p>
                  </a:txBody>
                  <a:tcPr/>
                </a:tc>
                <a:tc hMerge="1">
                  <a:txBody>
                    <a:bodyPr/>
                    <a:lstStyle/>
                    <a:p>
                      <a:endParaRPr lang="af-ZA"/>
                    </a:p>
                  </a:txBody>
                  <a:tcPr/>
                </a:tc>
                <a:tc hMerge="1">
                  <a:txBody>
                    <a:bodyPr/>
                    <a:lstStyle/>
                    <a:p>
                      <a:endParaRPr lang="af-ZA"/>
                    </a:p>
                  </a:txBody>
                  <a:tcPr/>
                </a:tc>
                <a:tc hMerge="1">
                  <a:txBody>
                    <a:bodyPr/>
                    <a:lstStyle/>
                    <a:p>
                      <a:endParaRPr lang="af-ZA"/>
                    </a:p>
                  </a:txBody>
                  <a:tcPr/>
                </a:tc>
                <a:tc hMerge="1">
                  <a:txBody>
                    <a:bodyPr/>
                    <a:lstStyle/>
                    <a:p>
                      <a:endParaRPr lang="af-ZA"/>
                    </a:p>
                  </a:txBody>
                  <a:tcPr/>
                </a:tc>
              </a:tr>
              <a:tr h="31592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8</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Arial Narrow" pitchFamily="34" charset="0"/>
                          <a:ea typeface="Calibri" pitchFamily="34" charset="0"/>
                        </a:rPr>
                        <a:t>Taak 9</a:t>
                      </a: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Arial Narrow" pitchFamily="34" charset="0"/>
                          <a:ea typeface="Calibri" pitchFamily="34" charset="0"/>
                        </a:rPr>
                        <a:t>Taak 10</a:t>
                      </a:r>
                      <a:endParaRPr kumimoji="0" lang="af-ZA" sz="1800" b="0" i="0" u="none" strike="noStrike" cap="none" normalizeH="0" baseline="0" noProof="0" dirty="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af-ZA"/>
                    </a:p>
                  </a:txBody>
                  <a:tcPr/>
                </a:tc>
                <a:tc hMerge="1">
                  <a:txBody>
                    <a:bodyPr/>
                    <a:lstStyle/>
                    <a:p>
                      <a:endParaRPr lang="af-ZA"/>
                    </a:p>
                  </a:txBody>
                  <a:tcPr/>
                </a:tc>
                <a:tc hMerge="1">
                  <a:txBody>
                    <a:bodyPr/>
                    <a:lstStyle/>
                    <a:p>
                      <a:endParaRPr lang="af-ZA"/>
                    </a:p>
                  </a:txBody>
                  <a:tcPr/>
                </a:tc>
              </a:tr>
              <a:tr h="6309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Arial Narrow" pitchFamily="34" charset="0"/>
                          <a:ea typeface="Calibri" pitchFamily="34" charset="0"/>
                        </a:rPr>
                        <a:t>Mondeling</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af-ZA" sz="1800" b="0" i="0" u="none" strike="noStrike" cap="none" normalizeH="0" baseline="0" noProof="0" smtClean="0">
                        <a:ln>
                          <a:noFill/>
                        </a:ln>
                        <a:solidFill>
                          <a:srgbClr val="000000"/>
                        </a:solidFill>
                        <a:effectLst/>
                        <a:latin typeface="Arial Narrow" pitchFamily="34"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defRPr/>
                      </a:pPr>
                      <a:r>
                        <a:rPr kumimoji="0" lang="af-ZA" sz="1800" b="0" i="0" u="none" strike="noStrike" cap="none" normalizeH="0" baseline="0" noProof="0" dirty="0" smtClean="0">
                          <a:ln>
                            <a:noFill/>
                          </a:ln>
                          <a:solidFill>
                            <a:srgbClr val="000000"/>
                          </a:solidFill>
                          <a:effectLst/>
                          <a:latin typeface="Arial Narrow" pitchFamily="34" charset="0"/>
                          <a:ea typeface="Calibri" pitchFamily="34" charset="0"/>
                        </a:rPr>
                        <a:t>Skryf: Opstel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c gridSpan="4">
                  <a:txBody>
                    <a:bodyPr/>
                    <a:lstStyle/>
                    <a:p>
                      <a:r>
                        <a:rPr lang="af-ZA" sz="1800" b="1" kern="1200" baseline="0" dirty="0" smtClean="0">
                          <a:solidFill>
                            <a:schemeClr val="tx1"/>
                          </a:solidFill>
                          <a:latin typeface="Arial Narrow" pitchFamily="34" charset="0"/>
                          <a:ea typeface="+mn-ea"/>
                          <a:cs typeface="+mn-cs"/>
                        </a:rPr>
                        <a:t>***Voorbereidende eksamen: (200 punte)</a:t>
                      </a:r>
                    </a:p>
                    <a:p>
                      <a:r>
                        <a:rPr lang="af-ZA" sz="1800" kern="1200" baseline="0" noProof="0" dirty="0" smtClean="0">
                          <a:solidFill>
                            <a:schemeClr val="tx1"/>
                          </a:solidFill>
                          <a:latin typeface="Arial Narrow" pitchFamily="34" charset="0"/>
                          <a:ea typeface="+mn-ea"/>
                          <a:cs typeface="+mn-cs"/>
                        </a:rPr>
                        <a:t>Vraestel 1 – Taal in konteks en Letterkunde (120</a:t>
                      </a:r>
                    </a:p>
                    <a:p>
                      <a:r>
                        <a:rPr lang="af-ZA" sz="1800" kern="1200" baseline="0" dirty="0" smtClean="0">
                          <a:solidFill>
                            <a:schemeClr val="tx1"/>
                          </a:solidFill>
                          <a:latin typeface="Arial Narrow" pitchFamily="34" charset="0"/>
                          <a:ea typeface="+mn-ea"/>
                          <a:cs typeface="+mn-cs"/>
                        </a:rPr>
                        <a:t>punte)</a:t>
                      </a:r>
                    </a:p>
                    <a:p>
                      <a:r>
                        <a:rPr lang="af-ZA" sz="1800" kern="1200" baseline="0" dirty="0" smtClean="0">
                          <a:solidFill>
                            <a:schemeClr val="tx1"/>
                          </a:solidFill>
                          <a:latin typeface="Arial Narrow" pitchFamily="34" charset="0"/>
                          <a:ea typeface="+mn-ea"/>
                          <a:cs typeface="+mn-cs"/>
                        </a:rPr>
                        <a:t>Vraestel 2 – Skryf (Kan gedurende Aug./</a:t>
                      </a:r>
                      <a:r>
                        <a:rPr lang="en-US" sz="1800" kern="1200" baseline="0" dirty="0" smtClean="0">
                          <a:solidFill>
                            <a:schemeClr val="tx1"/>
                          </a:solidFill>
                          <a:latin typeface="Arial Narrow" pitchFamily="34" charset="0"/>
                          <a:ea typeface="+mn-ea"/>
                          <a:cs typeface="+mn-cs"/>
                        </a:rPr>
                        <a:t>Sep</a:t>
                      </a:r>
                      <a:r>
                        <a:rPr lang="af-ZA" sz="1800" kern="1200" baseline="0" noProof="0" dirty="0" smtClean="0">
                          <a:solidFill>
                            <a:schemeClr val="tx1"/>
                          </a:solidFill>
                          <a:latin typeface="Arial Narrow" pitchFamily="34" charset="0"/>
                          <a:ea typeface="+mn-ea"/>
                          <a:cs typeface="+mn-cs"/>
                        </a:rPr>
                        <a:t>. geskryf word) (80 punte)</a:t>
                      </a:r>
                      <a:r>
                        <a:rPr lang="en-US" sz="1800" kern="1200" baseline="0" dirty="0" smtClean="0">
                          <a:solidFill>
                            <a:schemeClr val="tx1"/>
                          </a:solidFill>
                          <a:latin typeface="Arial Narrow" pitchFamily="34" charset="0"/>
                          <a:ea typeface="+mn-ea"/>
                          <a:cs typeface="+mn-cs"/>
                        </a:rPr>
                        <a:t> </a:t>
                      </a:r>
                      <a:r>
                        <a:rPr lang="af-ZA" sz="1800" kern="1200" baseline="0" dirty="0" smtClean="0">
                          <a:solidFill>
                            <a:schemeClr val="tx1"/>
                          </a:solidFill>
                          <a:latin typeface="Arial Narrow" pitchFamily="34" charset="0"/>
                          <a:ea typeface="+mn-ea"/>
                          <a:cs typeface="+mn-cs"/>
                        </a:rPr>
                        <a:t>OF ’n Geskrewe toets</a:t>
                      </a:r>
                      <a:endParaRPr kumimoji="0" lang="en-ZA" sz="1800" b="0" i="0" u="none" strike="noStrike" cap="none" normalizeH="0" baseline="0" dirty="0" smtClean="0">
                        <a:ln>
                          <a:noFill/>
                        </a:ln>
                        <a:solidFill>
                          <a:srgbClr val="000000"/>
                        </a:solidFill>
                        <a:effectLst/>
                        <a:latin typeface="Arial Narrow" pitchFamily="34" charset="0"/>
                        <a:ea typeface="ＭＳ Ｐゴシック" pitchFamily="34" charset="-128"/>
                        <a:cs typeface="Arial"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af-ZA"/>
                    </a:p>
                  </a:txBody>
                  <a:tcPr/>
                </a:tc>
                <a:tc hMerge="1">
                  <a:txBody>
                    <a:bodyPr/>
                    <a:lstStyle/>
                    <a:p>
                      <a:endParaRPr lang="af-ZA"/>
                    </a:p>
                  </a:txBody>
                  <a:tcPr/>
                </a:tc>
                <a:tc hMerge="1">
                  <a:txBody>
                    <a:bodyPr/>
                    <a:lstStyle/>
                    <a:p>
                      <a:endParaRPr lang="af-ZA"/>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765175"/>
          </a:xfrm>
        </p:spPr>
        <p:txBody>
          <a:bodyPr/>
          <a:lstStyle/>
          <a:p>
            <a:pPr eaLnBrk="1" hangingPunct="1"/>
            <a:r>
              <a:rPr lang="af-ZA" sz="3600" b="1" dirty="0" smtClean="0"/>
              <a:t>Eksamens: Graad 12 HT </a:t>
            </a:r>
          </a:p>
        </p:txBody>
      </p:sp>
      <p:graphicFrame>
        <p:nvGraphicFramePr>
          <p:cNvPr id="28708" name="Group 36"/>
          <p:cNvGraphicFramePr>
            <a:graphicFrameLocks noGrp="1"/>
          </p:cNvGraphicFramePr>
          <p:nvPr>
            <p:ph idx="1"/>
          </p:nvPr>
        </p:nvGraphicFramePr>
        <p:xfrm>
          <a:off x="142875" y="928688"/>
          <a:ext cx="8715375" cy="5062220"/>
        </p:xfrm>
        <a:graphic>
          <a:graphicData uri="http://schemas.openxmlformats.org/drawingml/2006/table">
            <a:tbl>
              <a:tblPr/>
              <a:tblGrid>
                <a:gridCol w="2357423"/>
                <a:gridCol w="3202002"/>
                <a:gridCol w="1652588"/>
                <a:gridCol w="1503362"/>
              </a:tblGrid>
              <a:tr h="695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Komponente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Punte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Tyd</a:t>
                      </a:r>
                    </a:p>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(uur)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55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 1: Taal in konteks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A. Leesbegrip</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B. Opsomming</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C. Taalstrukture en -konvensies in konteks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30                (70)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10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55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Vraestel 2: Letterkunde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cs typeface="Arial" pitchFamily="34" charset="0"/>
                        </a:rPr>
                        <a:t>A</a:t>
                      </a: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 Poësie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cs typeface="Arial" pitchFamily="34" charset="0"/>
                        </a:rPr>
                        <a:t>B</a:t>
                      </a: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 Roman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C. Drama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cs typeface="Arial" pitchFamily="34" charset="0"/>
                        </a:rPr>
                        <a:t>30                (80)</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cs typeface="Arial" pitchFamily="34" charset="0"/>
                        </a:rPr>
                        <a:t>25</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cs typeface="Arial" pitchFamily="34" charset="0"/>
                        </a:rPr>
                        <a: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cs typeface="Arial" pitchFamily="34" charset="0"/>
                        </a:rPr>
                        <a:t>2½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31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 3: Skryf</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268288" marR="0" lvl="0" indent="-268288" algn="l" defTabSz="914400" rtl="0" eaLnBrk="1" fontAlgn="base" latinLnBrk="0" hangingPunct="1">
                        <a:lnSpc>
                          <a:spcPct val="100000"/>
                        </a:lnSpc>
                        <a:spcBef>
                          <a:spcPct val="0"/>
                        </a:spcBef>
                        <a:spcAft>
                          <a:spcPct val="0"/>
                        </a:spcAft>
                        <a:buClrTx/>
                        <a:buSzTx/>
                        <a:buFontTx/>
                        <a:buAutoNum type="alphaUcPeriod"/>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Opstel</a:t>
                      </a:r>
                    </a:p>
                    <a:p>
                      <a:pPr marL="268288" marR="0" lvl="0" indent="-268288" algn="l" defTabSz="914400" rtl="0" eaLnBrk="1" fontAlgn="base" latinLnBrk="0" hangingPunct="1">
                        <a:lnSpc>
                          <a:spcPct val="100000"/>
                        </a:lnSpc>
                        <a:spcBef>
                          <a:spcPct val="0"/>
                        </a:spcBef>
                        <a:spcAft>
                          <a:spcPct val="0"/>
                        </a:spcAft>
                        <a:buClrTx/>
                        <a:buSzTx/>
                        <a:buFontTx/>
                        <a:buAutoNum type="alphaUcPeriod"/>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Twee transaksionele tekste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50              (100)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 X 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2906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 4: Mondeling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Voorbereide toespraak</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Onvoorbereide toespraak</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Luisterbegrip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 X 10         (50)     </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15</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Gedurende die jaar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684213" y="0"/>
            <a:ext cx="7772400" cy="785813"/>
          </a:xfrm>
        </p:spPr>
        <p:txBody>
          <a:bodyPr/>
          <a:lstStyle/>
          <a:p>
            <a:pPr eaLnBrk="1" hangingPunct="1"/>
            <a:r>
              <a:rPr lang="af-ZA" sz="3600" b="1" dirty="0" smtClean="0"/>
              <a:t>Eksamens: Graad 12 EAT</a:t>
            </a:r>
            <a:r>
              <a:rPr lang="af-ZA" b="1" dirty="0" smtClean="0"/>
              <a:t> </a:t>
            </a:r>
          </a:p>
        </p:txBody>
      </p:sp>
      <p:sp>
        <p:nvSpPr>
          <p:cNvPr id="3" name="Subtitle 2"/>
          <p:cNvSpPr>
            <a:spLocks noGrp="1"/>
          </p:cNvSpPr>
          <p:nvPr>
            <p:ph type="subTitle" idx="1"/>
          </p:nvPr>
        </p:nvSpPr>
        <p:spPr>
          <a:xfrm>
            <a:off x="214313" y="928688"/>
            <a:ext cx="8715375" cy="4929187"/>
          </a:xfrm>
        </p:spPr>
        <p:txBody>
          <a:bodyPr/>
          <a:lstStyle/>
          <a:p>
            <a:pPr eaLnBrk="1" hangingPunct="1">
              <a:defRPr/>
            </a:pPr>
            <a:endParaRPr lang="en-ZA" dirty="0">
              <a:ea typeface="+mn-ea"/>
              <a:cs typeface="+mn-cs"/>
            </a:endParaRPr>
          </a:p>
        </p:txBody>
      </p:sp>
      <p:sp>
        <p:nvSpPr>
          <p:cNvPr id="26628" name="Slide Number Placeholder 4"/>
          <p:cNvSpPr>
            <a:spLocks noGrp="1"/>
          </p:cNvSpPr>
          <p:nvPr>
            <p:ph type="sldNum" sz="quarter" idx="12"/>
          </p:nvPr>
        </p:nvSpPr>
        <p:spPr bwMode="auto">
          <a:noFill/>
          <a:ln>
            <a:miter lim="800000"/>
            <a:headEnd/>
            <a:tailEnd/>
          </a:ln>
        </p:spPr>
        <p:txBody>
          <a:bodyPr/>
          <a:lstStyle/>
          <a:p>
            <a:fld id="{F846617A-3BBE-4745-879D-F95CBC97AB5B}" type="slidenum">
              <a:rPr lang="en-ZA" smtClean="0">
                <a:cs typeface="Arial" charset="0"/>
              </a:rPr>
              <a:pPr/>
              <a:t>16</a:t>
            </a:fld>
            <a:endParaRPr lang="en-ZA" smtClean="0">
              <a:cs typeface="Arial" charset="0"/>
            </a:endParaRPr>
          </a:p>
        </p:txBody>
      </p:sp>
      <p:graphicFrame>
        <p:nvGraphicFramePr>
          <p:cNvPr id="29735" name="Group 39"/>
          <p:cNvGraphicFramePr>
            <a:graphicFrameLocks noGrp="1"/>
          </p:cNvGraphicFramePr>
          <p:nvPr/>
        </p:nvGraphicFramePr>
        <p:xfrm>
          <a:off x="214313" y="1071563"/>
          <a:ext cx="8715375" cy="5464176"/>
        </p:xfrm>
        <a:graphic>
          <a:graphicData uri="http://schemas.openxmlformats.org/drawingml/2006/table">
            <a:tbl>
              <a:tblPr/>
              <a:tblGrid>
                <a:gridCol w="1857357"/>
                <a:gridCol w="4098943"/>
                <a:gridCol w="1452562"/>
                <a:gridCol w="1306513"/>
              </a:tblGrid>
              <a:tr h="6400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Vraestelle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Komponente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Punte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Tyd</a:t>
                      </a:r>
                    </a:p>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(ure)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14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 1: Taal in konteks</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A. Leesbegrip</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B. Opsomming</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C. Taalstrukture en -konvensies in konteks</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30           (80)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10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40</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2</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4635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Vraestel 2: Letterkunde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TWEE van die volgende: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cs typeface="Arial" pitchFamily="34" charset="0"/>
                        </a:rPr>
                        <a:t>P</a:t>
                      </a: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oësie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Roman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Drama</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Kortverhale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cs typeface="Arial" pitchFamily="34" charset="0"/>
                        </a:rPr>
                        <a:t>2 x  35     (70)</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cs typeface="Arial" pitchFamily="34" charset="0"/>
                        </a:rPr>
                        <a:t>2</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914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 3: Skryf</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A. Opstel</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B. Lang transaksionele teks</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C. Kort transaksionele teks</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50         (100)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30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20</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2½</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endParaRP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5317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 4: Mondeling</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Voorbereide toespraak</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Luisterbegrip</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Voorbereide hardoplees /</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Onvoorbereide toespraak /</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Informele gesprek in </a:t>
                      </a:r>
                      <a:r>
                        <a:rPr kumimoji="0" lang="af-ZA" altLang="en-US"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a:t>
                      </a: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n groep</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20         (50)     </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10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20</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Gedurende die jaar</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684213" y="0"/>
            <a:ext cx="7772400" cy="785813"/>
          </a:xfrm>
        </p:spPr>
        <p:txBody>
          <a:bodyPr/>
          <a:lstStyle/>
          <a:p>
            <a:pPr eaLnBrk="1" hangingPunct="1"/>
            <a:r>
              <a:rPr lang="af-ZA" sz="3600" b="1" dirty="0" smtClean="0"/>
              <a:t>Eksamens: Graad 12 TAT</a:t>
            </a:r>
            <a:r>
              <a:rPr lang="af-ZA" b="1" dirty="0" smtClean="0"/>
              <a:t> </a:t>
            </a:r>
          </a:p>
        </p:txBody>
      </p:sp>
      <p:sp>
        <p:nvSpPr>
          <p:cNvPr id="3" name="Subtitle 2"/>
          <p:cNvSpPr>
            <a:spLocks noGrp="1"/>
          </p:cNvSpPr>
          <p:nvPr>
            <p:ph type="subTitle" idx="1"/>
          </p:nvPr>
        </p:nvSpPr>
        <p:spPr>
          <a:xfrm>
            <a:off x="214313" y="928688"/>
            <a:ext cx="8715375" cy="4929187"/>
          </a:xfrm>
        </p:spPr>
        <p:txBody>
          <a:bodyPr/>
          <a:lstStyle/>
          <a:p>
            <a:pPr eaLnBrk="1" hangingPunct="1">
              <a:defRPr/>
            </a:pPr>
            <a:endParaRPr lang="en-ZA" dirty="0">
              <a:ea typeface="+mn-ea"/>
              <a:cs typeface="+mn-cs"/>
            </a:endParaRPr>
          </a:p>
        </p:txBody>
      </p:sp>
      <p:sp>
        <p:nvSpPr>
          <p:cNvPr id="27652" name="Slide Number Placeholder 4"/>
          <p:cNvSpPr>
            <a:spLocks noGrp="1"/>
          </p:cNvSpPr>
          <p:nvPr>
            <p:ph type="sldNum" sz="quarter" idx="12"/>
          </p:nvPr>
        </p:nvSpPr>
        <p:spPr bwMode="auto">
          <a:noFill/>
          <a:ln>
            <a:miter lim="800000"/>
            <a:headEnd/>
            <a:tailEnd/>
          </a:ln>
        </p:spPr>
        <p:txBody>
          <a:bodyPr/>
          <a:lstStyle/>
          <a:p>
            <a:fld id="{964D15FE-A7A3-4BC6-BB1A-FBF962655A3B}" type="slidenum">
              <a:rPr lang="en-ZA" smtClean="0">
                <a:cs typeface="Arial" charset="0"/>
              </a:rPr>
              <a:pPr/>
              <a:t>17</a:t>
            </a:fld>
            <a:endParaRPr lang="en-ZA" smtClean="0">
              <a:cs typeface="Arial" charset="0"/>
            </a:endParaRPr>
          </a:p>
        </p:txBody>
      </p:sp>
      <p:graphicFrame>
        <p:nvGraphicFramePr>
          <p:cNvPr id="29735" name="Group 39"/>
          <p:cNvGraphicFramePr>
            <a:graphicFrameLocks noGrp="1"/>
          </p:cNvGraphicFramePr>
          <p:nvPr/>
        </p:nvGraphicFramePr>
        <p:xfrm>
          <a:off x="214313" y="868363"/>
          <a:ext cx="8786813" cy="5304882"/>
        </p:xfrm>
        <a:graphic>
          <a:graphicData uri="http://schemas.openxmlformats.org/drawingml/2006/table">
            <a:tbl>
              <a:tblPr/>
              <a:tblGrid>
                <a:gridCol w="2010244"/>
                <a:gridCol w="3994879"/>
                <a:gridCol w="1464468"/>
                <a:gridCol w="1317222"/>
              </a:tblGrid>
              <a:tr h="6085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Vraestelle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Komponente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Punte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Tyd</a:t>
                      </a:r>
                    </a:p>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(ure)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173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 1: Taal in konteks en Letterkunde</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A. Leesbegrip</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B. Opsomming</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C. Taalstrukture en -konvensies in konteks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D. Letterkunde:  Een van die volgende: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Gedigte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Kortverhale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Novelle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Eenbedryf</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30          (120)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10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40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40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(2x20)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(2x20)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(40)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(40)</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2½</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157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 2: Skryf</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A. Opstel</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B. Lang transaksionele teks</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C. Kort transaksionele teks</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40         (80)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20</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130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Vraestel 3: Mondeling</a:t>
                      </a:r>
                    </a:p>
                    <a:p>
                      <a:endParaRPr lang="af-ZA" noProof="0"/>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Voorbereide toespraak</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Gesprekvoering</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Luisterbegrip</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Voorbereide hardoplees </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25        (100)</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25</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25</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cs typeface="Arial" pitchFamily="34" charset="0"/>
                        </a:rPr>
                        <a:t>25</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cs typeface="Arial" pitchFamily="34" charset="0"/>
                        </a:rPr>
                        <a:t>Gedurende die jaar</a:t>
                      </a:r>
                    </a:p>
                  </a:txBody>
                  <a:tcPr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9144000" cy="500063"/>
          </a:xfrm>
        </p:spPr>
        <p:txBody>
          <a:bodyPr/>
          <a:lstStyle/>
          <a:p>
            <a:pPr eaLnBrk="1" hangingPunct="1"/>
            <a:r>
              <a:rPr lang="af-ZA" sz="3200" b="1" dirty="0" smtClean="0"/>
              <a:t>Mondelinge assesseringstake: Graad 12 HT</a:t>
            </a:r>
          </a:p>
        </p:txBody>
      </p:sp>
      <p:graphicFrame>
        <p:nvGraphicFramePr>
          <p:cNvPr id="5" name="Content Placeholder 4"/>
          <p:cNvGraphicFramePr>
            <a:graphicFrameLocks noGrp="1"/>
          </p:cNvGraphicFramePr>
          <p:nvPr>
            <p:ph idx="1"/>
          </p:nvPr>
        </p:nvGraphicFramePr>
        <p:xfrm>
          <a:off x="214283" y="785794"/>
          <a:ext cx="8572559" cy="5390588"/>
        </p:xfrm>
        <a:graphic>
          <a:graphicData uri="http://schemas.openxmlformats.org/drawingml/2006/table">
            <a:tbl>
              <a:tblPr firstRow="1" bandRow="1">
                <a:tableStyleId>{5C22544A-7EE6-4342-B048-85BDC9FD1C3A}</a:tableStyleId>
              </a:tblPr>
              <a:tblGrid>
                <a:gridCol w="913469"/>
                <a:gridCol w="5972686"/>
                <a:gridCol w="913470"/>
                <a:gridCol w="421601"/>
                <a:gridCol w="351333"/>
              </a:tblGrid>
              <a:tr h="306225">
                <a:tc>
                  <a:txBody>
                    <a:bodyPr/>
                    <a:lstStyle/>
                    <a:p>
                      <a:pPr algn="ctr">
                        <a:lnSpc>
                          <a:spcPct val="115000"/>
                        </a:lnSpc>
                        <a:spcAft>
                          <a:spcPts val="0"/>
                        </a:spcAft>
                      </a:pPr>
                      <a:r>
                        <a:rPr lang="af-ZA" sz="1800" b="1" noProof="0" smtClean="0">
                          <a:solidFill>
                            <a:schemeClr val="tx1"/>
                          </a:solidFill>
                          <a:latin typeface="Arial Narrow" pitchFamily="34" charset="0"/>
                          <a:ea typeface="Calibri"/>
                          <a:cs typeface="Times New Roman"/>
                        </a:rPr>
                        <a:t>Vraestel </a:t>
                      </a:r>
                      <a:endParaRPr lang="af-ZA" sz="1800" noProof="0">
                        <a:solidFill>
                          <a:schemeClr val="tx1"/>
                        </a:solidFill>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af-ZA" sz="1800" b="1" noProof="0" smtClean="0">
                          <a:solidFill>
                            <a:schemeClr val="tx1"/>
                          </a:solidFill>
                          <a:latin typeface="Arial Narrow" pitchFamily="34" charset="0"/>
                          <a:ea typeface="Calibri"/>
                          <a:cs typeface="Times New Roman"/>
                        </a:rPr>
                        <a:t>Besonderhede</a:t>
                      </a:r>
                      <a:endParaRPr lang="af-ZA" sz="1800" noProof="0">
                        <a:solidFill>
                          <a:schemeClr val="tx1"/>
                        </a:solidFill>
                        <a:latin typeface="Arial Narrow" pitchFamily="34" charset="0"/>
                        <a:ea typeface="Calibri"/>
                        <a:cs typeface="Times New Roman"/>
                      </a:endParaRPr>
                    </a:p>
                  </a:txBody>
                  <a:tcPr marL="68580" marR="68580" marT="0" marB="0"/>
                </a:tc>
                <a:tc gridSpan="3">
                  <a:txBody>
                    <a:bodyPr/>
                    <a:lstStyle/>
                    <a:p>
                      <a:pPr algn="ctr">
                        <a:lnSpc>
                          <a:spcPct val="115000"/>
                        </a:lnSpc>
                        <a:spcAft>
                          <a:spcPts val="0"/>
                        </a:spcAft>
                      </a:pPr>
                      <a:r>
                        <a:rPr lang="af-ZA" sz="1800" b="1" noProof="0" dirty="0" smtClean="0">
                          <a:solidFill>
                            <a:schemeClr val="tx1"/>
                          </a:solidFill>
                          <a:latin typeface="Arial Narrow" pitchFamily="34" charset="0"/>
                          <a:ea typeface="Calibri"/>
                          <a:cs typeface="Times New Roman"/>
                        </a:rPr>
                        <a:t>Punte</a:t>
                      </a:r>
                      <a:endParaRPr lang="af-ZA" sz="1800" noProof="0" dirty="0">
                        <a:solidFill>
                          <a:schemeClr val="tx1"/>
                        </a:solidFill>
                        <a:latin typeface="Arial Narrow" pitchFamily="34" charset="0"/>
                        <a:ea typeface="Calibri"/>
                        <a:cs typeface="Times New Roman"/>
                      </a:endParaRPr>
                    </a:p>
                  </a:txBody>
                  <a:tcPr marL="68580" marR="68580" marT="0" marB="0"/>
                </a:tc>
                <a:tc hMerge="1">
                  <a:txBody>
                    <a:bodyPr/>
                    <a:lstStyle/>
                    <a:p>
                      <a:endParaRPr lang="en-ZA"/>
                    </a:p>
                  </a:txBody>
                  <a:tcPr/>
                </a:tc>
                <a:tc hMerge="1">
                  <a:txBody>
                    <a:bodyPr/>
                    <a:lstStyle/>
                    <a:p>
                      <a:endParaRPr lang="en-ZA"/>
                    </a:p>
                  </a:txBody>
                  <a:tcPr/>
                </a:tc>
              </a:tr>
              <a:tr h="2357373">
                <a:tc rowSpan="3">
                  <a:txBody>
                    <a:bodyPr/>
                    <a:lstStyle/>
                    <a:p>
                      <a:pPr marL="71755" marR="71755" algn="ctr">
                        <a:lnSpc>
                          <a:spcPct val="115000"/>
                        </a:lnSpc>
                        <a:spcAft>
                          <a:spcPts val="1000"/>
                        </a:spcAft>
                        <a:tabLst>
                          <a:tab pos="2865755" algn="ctr"/>
                          <a:tab pos="5731510" algn="r"/>
                          <a:tab pos="457200" algn="l"/>
                          <a:tab pos="2865755" algn="ctr"/>
                          <a:tab pos="5731510" algn="r"/>
                        </a:tabLst>
                      </a:pPr>
                      <a:r>
                        <a:rPr lang="en-ZA" sz="1800" b="1" dirty="0" smtClean="0">
                          <a:latin typeface="Arial Narrow" pitchFamily="34" charset="0"/>
                          <a:ea typeface="Calibri"/>
                          <a:cs typeface="Times New Roman"/>
                        </a:rPr>
                        <a:t>4.Mondeling</a:t>
                      </a:r>
                      <a:endParaRPr lang="en-ZA" sz="1800" dirty="0">
                        <a:latin typeface="Arial Narrow" pitchFamily="34" charset="0"/>
                        <a:ea typeface="Calibri"/>
                        <a:cs typeface="Times New Roman"/>
                      </a:endParaRPr>
                    </a:p>
                  </a:txBody>
                  <a:tcPr marL="68580" marR="68580" marT="0" marB="0" vert="vert270" anchor="ctr"/>
                </a:tc>
                <a:tc>
                  <a:txBody>
                    <a:bodyPr/>
                    <a:lstStyle/>
                    <a:p>
                      <a:pPr>
                        <a:lnSpc>
                          <a:spcPct val="115000"/>
                        </a:lnSpc>
                        <a:spcAft>
                          <a:spcPts val="0"/>
                        </a:spcAft>
                      </a:pPr>
                      <a:r>
                        <a:rPr lang="af-ZA" sz="1800" b="1" noProof="0" dirty="0" smtClean="0">
                          <a:latin typeface="Arial Narrow" pitchFamily="34" charset="0"/>
                          <a:ea typeface="Calibri"/>
                          <a:cs typeface="Times New Roman"/>
                        </a:rPr>
                        <a:t>Mondeling</a:t>
                      </a:r>
                      <a:r>
                        <a:rPr lang="af-ZA" sz="1800" b="1" baseline="0" noProof="0" dirty="0" smtClean="0">
                          <a:latin typeface="Arial Narrow" pitchFamily="34" charset="0"/>
                          <a:ea typeface="Calibri"/>
                          <a:cs typeface="Times New Roman"/>
                        </a:rPr>
                        <a:t>  </a:t>
                      </a:r>
                      <a:r>
                        <a:rPr lang="af-ZA" sz="1800" b="0" baseline="0" noProof="0" dirty="0" smtClean="0">
                          <a:latin typeface="Arial Narrow" pitchFamily="34" charset="0"/>
                          <a:ea typeface="Calibri"/>
                          <a:cs typeface="Times New Roman"/>
                        </a:rPr>
                        <a:t>word</a:t>
                      </a:r>
                      <a:r>
                        <a:rPr lang="af-ZA" sz="1800" b="1" baseline="0" noProof="0" dirty="0" smtClean="0">
                          <a:latin typeface="Arial Narrow" pitchFamily="34" charset="0"/>
                          <a:ea typeface="Calibri"/>
                          <a:cs typeface="Times New Roman"/>
                        </a:rPr>
                        <a:t> </a:t>
                      </a:r>
                      <a:r>
                        <a:rPr lang="af-ZA" sz="1800" b="0" baseline="0" noProof="0" dirty="0" smtClean="0">
                          <a:latin typeface="Arial Narrow" pitchFamily="34" charset="0"/>
                          <a:ea typeface="Calibri"/>
                          <a:cs typeface="Times New Roman"/>
                        </a:rPr>
                        <a:t>intern opgestel en geassesseer en ekstern </a:t>
                      </a:r>
                      <a:r>
                        <a:rPr lang="en-GB" sz="1800" b="0" baseline="0" dirty="0" smtClean="0">
                          <a:latin typeface="Arial Narrow" pitchFamily="34" charset="0"/>
                          <a:ea typeface="Calibri"/>
                          <a:cs typeface="Times New Roman"/>
                        </a:rPr>
                        <a:t>g</a:t>
                      </a:r>
                      <a:r>
                        <a:rPr lang="af-ZA" sz="1800" b="0" baseline="0" noProof="0" dirty="0" err="1" smtClean="0">
                          <a:latin typeface="Arial Narrow" pitchFamily="34" charset="0"/>
                          <a:ea typeface="Calibri"/>
                          <a:cs typeface="Times New Roman"/>
                        </a:rPr>
                        <a:t>emodereer</a:t>
                      </a:r>
                      <a:endParaRPr lang="af-ZA" sz="1800" b="0" noProof="0" dirty="0" smtClean="0">
                        <a:latin typeface="Arial Narrow" pitchFamily="34" charset="0"/>
                        <a:ea typeface="Calibri"/>
                        <a:cs typeface="Times New Roman"/>
                      </a:endParaRPr>
                    </a:p>
                    <a:p>
                      <a:pPr marL="177800" lvl="0" indent="-177800">
                        <a:lnSpc>
                          <a:spcPct val="115000"/>
                        </a:lnSpc>
                        <a:spcAft>
                          <a:spcPts val="0"/>
                        </a:spcAft>
                        <a:buFont typeface="Symbol"/>
                        <a:buNone/>
                        <a:tabLst>
                          <a:tab pos="228600" algn="l"/>
                        </a:tabLst>
                      </a:pPr>
                      <a:r>
                        <a:rPr lang="af-ZA" sz="1800" b="1" noProof="0" dirty="0" smtClean="0">
                          <a:latin typeface="Arial Narrow" pitchFamily="34" charset="0"/>
                          <a:ea typeface="Calibri"/>
                          <a:cs typeface="Times New Roman"/>
                        </a:rPr>
                        <a:t>Praat</a:t>
                      </a:r>
                      <a:r>
                        <a:rPr lang="en-GB" sz="1800" b="1" dirty="0" smtClean="0">
                          <a:latin typeface="Arial Narrow" pitchFamily="34" charset="0"/>
                          <a:ea typeface="Calibri"/>
                          <a:cs typeface="Times New Roman"/>
                        </a:rPr>
                        <a:t>:</a:t>
                      </a:r>
                      <a:endParaRPr lang="en-ZA" sz="1800" b="1" dirty="0" smtClean="0">
                        <a:latin typeface="Arial Narrow" pitchFamily="34" charset="0"/>
                        <a:ea typeface="Calibri"/>
                        <a:cs typeface="Times New Roman"/>
                      </a:endParaRPr>
                    </a:p>
                    <a:p>
                      <a:pPr marL="177800" lvl="0" indent="-177800">
                        <a:lnSpc>
                          <a:spcPct val="115000"/>
                        </a:lnSpc>
                        <a:spcAft>
                          <a:spcPts val="0"/>
                        </a:spcAft>
                        <a:buFont typeface="Symbol"/>
                        <a:buNone/>
                        <a:tabLst>
                          <a:tab pos="228600" algn="l"/>
                        </a:tabLst>
                      </a:pPr>
                      <a:r>
                        <a:rPr lang="af-ZA" sz="1800" b="1" noProof="0" dirty="0" smtClean="0">
                          <a:latin typeface="Arial Narrow" pitchFamily="34" charset="0"/>
                          <a:ea typeface="Calibri"/>
                          <a:cs typeface="Times New Roman"/>
                        </a:rPr>
                        <a:t>Voorbereide</a:t>
                      </a:r>
                      <a:r>
                        <a:rPr lang="af-ZA" sz="1800" b="1" baseline="0" noProof="0" dirty="0" smtClean="0">
                          <a:latin typeface="Arial Narrow" pitchFamily="34" charset="0"/>
                          <a:ea typeface="Calibri"/>
                          <a:cs typeface="Times New Roman"/>
                        </a:rPr>
                        <a:t> toespraak</a:t>
                      </a:r>
                    </a:p>
                    <a:p>
                      <a:pPr marL="0" lvl="0" indent="0">
                        <a:lnSpc>
                          <a:spcPct val="115000"/>
                        </a:lnSpc>
                        <a:spcAft>
                          <a:spcPts val="0"/>
                        </a:spcAft>
                        <a:buFont typeface="Symbol"/>
                        <a:buNone/>
                        <a:tabLst>
                          <a:tab pos="228600" algn="l"/>
                        </a:tabLst>
                      </a:pPr>
                      <a:r>
                        <a:rPr lang="af-ZA" sz="1800" b="1" i="0" noProof="0" dirty="0" smtClean="0">
                          <a:latin typeface="Arial Narrow" pitchFamily="34" charset="0"/>
                          <a:ea typeface="Calibri"/>
                          <a:cs typeface="Times New Roman"/>
                        </a:rPr>
                        <a:t>Assesseer:  </a:t>
                      </a:r>
                      <a:r>
                        <a:rPr lang="af-ZA" sz="1800" b="0" i="0" noProof="0" dirty="0" smtClean="0">
                          <a:latin typeface="Arial Narrow" pitchFamily="34" charset="0"/>
                          <a:ea typeface="Calibri"/>
                          <a:cs typeface="Times New Roman"/>
                        </a:rPr>
                        <a:t>Navorsingsvaardighede, </a:t>
                      </a:r>
                      <a:r>
                        <a:rPr lang="af-ZA" sz="1800" i="0" noProof="0" dirty="0" smtClean="0">
                          <a:latin typeface="Arial Narrow" pitchFamily="34" charset="0"/>
                          <a:ea typeface="Calibri"/>
                          <a:cs typeface="Times New Roman"/>
                        </a:rPr>
                        <a:t>beplanning</a:t>
                      </a:r>
                      <a:r>
                        <a:rPr lang="af-ZA" sz="1800" i="0" baseline="0" noProof="0" dirty="0" smtClean="0">
                          <a:latin typeface="Arial Narrow" pitchFamily="34" charset="0"/>
                          <a:ea typeface="Calibri"/>
                          <a:cs typeface="Times New Roman"/>
                        </a:rPr>
                        <a:t> en organisasie van inhoud, toon, praat- en aanbiedingsvaardighede, kritiese  taalbewustheid,  keuse, ontwerp en gebruik van oudio, en oudiovisuele hulpmiddels. </a:t>
                      </a:r>
                      <a:endParaRPr lang="af-ZA" sz="1800" i="0" noProof="0" dirty="0">
                        <a:latin typeface="Arial Narrow" pitchFamily="34" charset="0"/>
                        <a:ea typeface="Calibri"/>
                        <a:cs typeface="Times New Roman"/>
                      </a:endParaRPr>
                    </a:p>
                  </a:txBody>
                  <a:tcPr marL="68580" marR="68580" marT="0" marB="0"/>
                </a:tc>
                <a:tc>
                  <a:txBody>
                    <a:bodyPr/>
                    <a:lstStyle/>
                    <a:p>
                      <a:pPr marL="228600">
                        <a:lnSpc>
                          <a:spcPct val="115000"/>
                        </a:lnSpc>
                        <a:spcAft>
                          <a:spcPts val="0"/>
                        </a:spcAft>
                      </a:pPr>
                      <a:endParaRPr lang="en-GB" sz="1800" dirty="0">
                        <a:latin typeface="Arial Narrow" pitchFamily="34" charset="0"/>
                        <a:ea typeface="Calibri"/>
                        <a:cs typeface="Times New Roman"/>
                      </a:endParaRPr>
                    </a:p>
                    <a:p>
                      <a:pPr marL="228600">
                        <a:lnSpc>
                          <a:spcPct val="115000"/>
                        </a:lnSpc>
                        <a:spcAft>
                          <a:spcPts val="0"/>
                        </a:spcAft>
                      </a:pPr>
                      <a:endParaRPr lang="en-GB" sz="1800" dirty="0" smtClean="0">
                        <a:latin typeface="Arial Narrow" pitchFamily="34" charset="0"/>
                        <a:ea typeface="Calibri"/>
                        <a:cs typeface="Times New Roman"/>
                      </a:endParaRPr>
                    </a:p>
                    <a:p>
                      <a:pPr marL="228600">
                        <a:lnSpc>
                          <a:spcPct val="115000"/>
                        </a:lnSpc>
                        <a:spcAft>
                          <a:spcPts val="0"/>
                        </a:spcAft>
                      </a:pPr>
                      <a:endParaRPr lang="en-GB" sz="1800" dirty="0" smtClean="0">
                        <a:latin typeface="Arial Narrow" pitchFamily="34" charset="0"/>
                        <a:ea typeface="Calibri"/>
                        <a:cs typeface="Times New Roman"/>
                      </a:endParaRPr>
                    </a:p>
                    <a:p>
                      <a:pPr marL="228600">
                        <a:lnSpc>
                          <a:spcPct val="115000"/>
                        </a:lnSpc>
                        <a:spcAft>
                          <a:spcPts val="0"/>
                        </a:spcAft>
                      </a:pPr>
                      <a:r>
                        <a:rPr lang="en-GB" sz="1800" dirty="0" smtClean="0">
                          <a:latin typeface="Arial Narrow" pitchFamily="34" charset="0"/>
                          <a:ea typeface="Calibri"/>
                          <a:cs typeface="Times New Roman"/>
                        </a:rPr>
                        <a:t>2X10 </a:t>
                      </a:r>
                      <a:endParaRPr lang="en-ZA" sz="1800" dirty="0">
                        <a:latin typeface="Arial Narrow" pitchFamily="34" charset="0"/>
                        <a:ea typeface="Calibri"/>
                        <a:cs typeface="Times New Roman"/>
                      </a:endParaRPr>
                    </a:p>
                  </a:txBody>
                  <a:tcPr marL="68580" marR="68580" marT="0" marB="0"/>
                </a:tc>
                <a:tc>
                  <a:txBody>
                    <a:bodyPr/>
                    <a:lstStyle/>
                    <a:p>
                      <a:pPr>
                        <a:lnSpc>
                          <a:spcPct val="115000"/>
                        </a:lnSpc>
                        <a:spcAft>
                          <a:spcPts val="0"/>
                        </a:spcAft>
                      </a:pPr>
                      <a:r>
                        <a:rPr lang="en-GB" sz="1800" dirty="0">
                          <a:latin typeface="Arial Narrow" pitchFamily="34" charset="0"/>
                          <a:ea typeface="Calibri"/>
                          <a:cs typeface="Times New Roman"/>
                        </a:rPr>
                        <a:t>20</a:t>
                      </a:r>
                      <a:endParaRPr lang="en-ZA" sz="1800" dirty="0">
                        <a:latin typeface="Arial Narrow" pitchFamily="34" charset="0"/>
                        <a:ea typeface="Calibri"/>
                        <a:cs typeface="Times New Roman"/>
                      </a:endParaRPr>
                    </a:p>
                  </a:txBody>
                  <a:tcPr marL="68580" marR="68580" marT="0" marB="0"/>
                </a:tc>
                <a:tc rowSpan="3">
                  <a:txBody>
                    <a:bodyPr/>
                    <a:lstStyle/>
                    <a:p>
                      <a:pPr algn="ctr">
                        <a:lnSpc>
                          <a:spcPct val="115000"/>
                        </a:lnSpc>
                        <a:spcAft>
                          <a:spcPts val="0"/>
                        </a:spcAft>
                      </a:pPr>
                      <a:endParaRPr lang="en-GB" sz="1800" dirty="0" smtClean="0">
                        <a:latin typeface="Arial Narrow" pitchFamily="34" charset="0"/>
                        <a:ea typeface="Calibri"/>
                        <a:cs typeface="Times New Roman"/>
                      </a:endParaRPr>
                    </a:p>
                    <a:p>
                      <a:pPr algn="ctr">
                        <a:lnSpc>
                          <a:spcPct val="115000"/>
                        </a:lnSpc>
                        <a:spcAft>
                          <a:spcPts val="0"/>
                        </a:spcAft>
                      </a:pPr>
                      <a:endParaRPr lang="en-GB" sz="1800" dirty="0" smtClean="0">
                        <a:latin typeface="Arial Narrow" pitchFamily="34" charset="0"/>
                        <a:ea typeface="Calibri"/>
                        <a:cs typeface="Times New Roman"/>
                      </a:endParaRPr>
                    </a:p>
                    <a:p>
                      <a:pPr algn="ctr">
                        <a:lnSpc>
                          <a:spcPct val="115000"/>
                        </a:lnSpc>
                        <a:spcAft>
                          <a:spcPts val="0"/>
                        </a:spcAft>
                      </a:pPr>
                      <a:endParaRPr lang="en-GB" sz="1800" dirty="0" smtClean="0">
                        <a:latin typeface="Arial Narrow" pitchFamily="34" charset="0"/>
                        <a:ea typeface="Calibri"/>
                        <a:cs typeface="Times New Roman"/>
                      </a:endParaRPr>
                    </a:p>
                    <a:p>
                      <a:pPr algn="ctr">
                        <a:lnSpc>
                          <a:spcPct val="115000"/>
                        </a:lnSpc>
                        <a:spcAft>
                          <a:spcPts val="0"/>
                        </a:spcAft>
                      </a:pPr>
                      <a:endParaRPr lang="en-GB" sz="1800" dirty="0" smtClean="0">
                        <a:latin typeface="Arial Narrow" pitchFamily="34" charset="0"/>
                        <a:ea typeface="Calibri"/>
                        <a:cs typeface="Times New Roman"/>
                      </a:endParaRPr>
                    </a:p>
                    <a:p>
                      <a:pPr algn="ctr">
                        <a:lnSpc>
                          <a:spcPct val="115000"/>
                        </a:lnSpc>
                        <a:spcAft>
                          <a:spcPts val="0"/>
                        </a:spcAft>
                      </a:pPr>
                      <a:endParaRPr lang="en-GB" sz="1800" dirty="0" smtClean="0">
                        <a:latin typeface="Arial Narrow" pitchFamily="34" charset="0"/>
                        <a:ea typeface="Calibri"/>
                        <a:cs typeface="Times New Roman"/>
                      </a:endParaRPr>
                    </a:p>
                    <a:p>
                      <a:pPr algn="ctr">
                        <a:lnSpc>
                          <a:spcPct val="115000"/>
                        </a:lnSpc>
                        <a:spcAft>
                          <a:spcPts val="0"/>
                        </a:spcAft>
                      </a:pPr>
                      <a:endParaRPr lang="en-GB" sz="1800" dirty="0" smtClean="0">
                        <a:latin typeface="Arial Narrow" pitchFamily="34" charset="0"/>
                        <a:ea typeface="Calibri"/>
                        <a:cs typeface="Times New Roman"/>
                      </a:endParaRPr>
                    </a:p>
                    <a:p>
                      <a:pPr algn="ctr">
                        <a:lnSpc>
                          <a:spcPct val="115000"/>
                        </a:lnSpc>
                        <a:spcAft>
                          <a:spcPts val="0"/>
                        </a:spcAft>
                      </a:pPr>
                      <a:endParaRPr lang="en-GB" sz="1800" dirty="0" smtClean="0">
                        <a:latin typeface="Arial Narrow" pitchFamily="34" charset="0"/>
                        <a:ea typeface="Calibri"/>
                        <a:cs typeface="Times New Roman"/>
                      </a:endParaRPr>
                    </a:p>
                    <a:p>
                      <a:pPr algn="ctr">
                        <a:lnSpc>
                          <a:spcPct val="115000"/>
                        </a:lnSpc>
                        <a:spcAft>
                          <a:spcPts val="0"/>
                        </a:spcAft>
                      </a:pPr>
                      <a:r>
                        <a:rPr lang="en-GB" sz="1800" dirty="0" smtClean="0">
                          <a:latin typeface="Arial Narrow" pitchFamily="34" charset="0"/>
                          <a:ea typeface="Calibri"/>
                          <a:cs typeface="Times New Roman"/>
                        </a:rPr>
                        <a:t>50</a:t>
                      </a:r>
                      <a:endParaRPr lang="en-ZA" sz="1800" dirty="0">
                        <a:latin typeface="Arial Narrow" pitchFamily="34" charset="0"/>
                        <a:ea typeface="Calibri"/>
                        <a:cs typeface="Times New Roman"/>
                      </a:endParaRPr>
                    </a:p>
                  </a:txBody>
                  <a:tcPr marL="68580" marR="68580" marT="0" marB="0"/>
                </a:tc>
              </a:tr>
              <a:tr h="1265985">
                <a:tc vMerge="1">
                  <a:txBody>
                    <a:bodyPr/>
                    <a:lstStyle/>
                    <a:p>
                      <a:endParaRPr lang="en-ZA"/>
                    </a:p>
                  </a:txBody>
                  <a:tcPr/>
                </a:tc>
                <a:tc>
                  <a:txBody>
                    <a:bodyPr/>
                    <a:lstStyle/>
                    <a:p>
                      <a:pPr marL="342900" lvl="0" indent="-342900">
                        <a:lnSpc>
                          <a:spcPct val="115000"/>
                        </a:lnSpc>
                        <a:spcAft>
                          <a:spcPts val="0"/>
                        </a:spcAft>
                        <a:buFont typeface="Symbol"/>
                        <a:buNone/>
                        <a:tabLst>
                          <a:tab pos="228600" algn="l"/>
                        </a:tabLst>
                      </a:pPr>
                      <a:r>
                        <a:rPr lang="af-ZA" sz="1800" b="1" noProof="0" dirty="0" smtClean="0">
                          <a:latin typeface="Arial Narrow" pitchFamily="34" charset="0"/>
                          <a:ea typeface="Calibri"/>
                          <a:cs typeface="Times New Roman"/>
                        </a:rPr>
                        <a:t>Praat:</a:t>
                      </a:r>
                      <a:r>
                        <a:rPr lang="af-ZA" sz="1800" b="1" baseline="0" noProof="0" dirty="0" smtClean="0">
                          <a:latin typeface="Arial Narrow" pitchFamily="34" charset="0"/>
                          <a:ea typeface="Calibri"/>
                          <a:cs typeface="Times New Roman"/>
                        </a:rPr>
                        <a:t> </a:t>
                      </a:r>
                      <a:endParaRPr lang="af-ZA" sz="1800" b="1" noProof="0" dirty="0" smtClean="0">
                        <a:latin typeface="Arial Narrow" pitchFamily="34" charset="0"/>
                        <a:ea typeface="Calibri"/>
                        <a:cs typeface="Times New Roman"/>
                      </a:endParaRPr>
                    </a:p>
                    <a:p>
                      <a:pPr marL="228600" lvl="0" indent="-228600">
                        <a:lnSpc>
                          <a:spcPct val="115000"/>
                        </a:lnSpc>
                        <a:spcAft>
                          <a:spcPts val="0"/>
                        </a:spcAft>
                        <a:buFont typeface="Symbol"/>
                        <a:buNone/>
                        <a:tabLst>
                          <a:tab pos="0" algn="l"/>
                        </a:tabLst>
                      </a:pPr>
                      <a:r>
                        <a:rPr lang="af-ZA" sz="1800" b="1" noProof="0" dirty="0" smtClean="0">
                          <a:latin typeface="Arial Narrow" pitchFamily="34" charset="0"/>
                          <a:ea typeface="Calibri"/>
                          <a:cs typeface="Times New Roman"/>
                        </a:rPr>
                        <a:t>Onvoorbereide</a:t>
                      </a:r>
                      <a:r>
                        <a:rPr lang="af-ZA" sz="1800" b="1" baseline="0" noProof="0" dirty="0" smtClean="0">
                          <a:latin typeface="Arial Narrow" pitchFamily="34" charset="0"/>
                          <a:ea typeface="Calibri"/>
                          <a:cs typeface="Times New Roman"/>
                        </a:rPr>
                        <a:t> toespraak</a:t>
                      </a:r>
                    </a:p>
                    <a:p>
                      <a:pPr marL="0" lvl="0" indent="0">
                        <a:lnSpc>
                          <a:spcPct val="115000"/>
                        </a:lnSpc>
                        <a:spcAft>
                          <a:spcPts val="0"/>
                        </a:spcAft>
                        <a:buFont typeface="Symbol"/>
                        <a:buNone/>
                        <a:tabLst>
                          <a:tab pos="0" algn="l"/>
                        </a:tabLst>
                      </a:pPr>
                      <a:r>
                        <a:rPr lang="af-ZA" sz="1800" b="1" i="0" noProof="0" dirty="0" smtClean="0">
                          <a:latin typeface="Arial Narrow" pitchFamily="34" charset="0"/>
                          <a:ea typeface="Calibri"/>
                          <a:cs typeface="Times New Roman"/>
                        </a:rPr>
                        <a:t>Assesseer</a:t>
                      </a:r>
                      <a:r>
                        <a:rPr lang="af-ZA" sz="1800" i="0" noProof="0" dirty="0" smtClean="0">
                          <a:latin typeface="Arial Narrow" pitchFamily="34" charset="0"/>
                          <a:ea typeface="Calibri"/>
                          <a:cs typeface="Times New Roman"/>
                        </a:rPr>
                        <a:t>: </a:t>
                      </a:r>
                      <a:r>
                        <a:rPr lang="af-ZA" sz="1800" b="0" i="0" baseline="0" noProof="0" dirty="0" smtClean="0">
                          <a:latin typeface="Arial Narrow" pitchFamily="34" charset="0"/>
                          <a:ea typeface="Calibri"/>
                          <a:cs typeface="Times New Roman"/>
                        </a:rPr>
                        <a:t> B</a:t>
                      </a:r>
                      <a:r>
                        <a:rPr lang="af-ZA" sz="1800" i="0" noProof="0" dirty="0" smtClean="0">
                          <a:latin typeface="Arial Narrow" pitchFamily="34" charset="0"/>
                          <a:ea typeface="Calibri"/>
                          <a:cs typeface="Times New Roman"/>
                        </a:rPr>
                        <a:t>eplanning</a:t>
                      </a:r>
                      <a:r>
                        <a:rPr lang="af-ZA" sz="1800" i="0" baseline="0" noProof="0" dirty="0" smtClean="0">
                          <a:latin typeface="Arial Narrow" pitchFamily="34" charset="0"/>
                          <a:ea typeface="Calibri"/>
                          <a:cs typeface="Times New Roman"/>
                        </a:rPr>
                        <a:t> en organisasie van inhoud, toon, praat- en aanbiedingsvaardighede, kritiese taalbewustheid</a:t>
                      </a:r>
                      <a:endParaRPr lang="af-ZA" sz="1800" noProof="0" dirty="0">
                        <a:latin typeface="Arial Narrow" pitchFamily="34" charset="0"/>
                        <a:ea typeface="Calibri"/>
                        <a:cs typeface="Times New Roman"/>
                      </a:endParaRPr>
                    </a:p>
                  </a:txBody>
                  <a:tcPr marL="68580" marR="68580" marT="0" marB="0"/>
                </a:tc>
                <a:tc>
                  <a:txBody>
                    <a:bodyPr/>
                    <a:lstStyle/>
                    <a:p>
                      <a:pPr algn="ctr">
                        <a:lnSpc>
                          <a:spcPct val="115000"/>
                        </a:lnSpc>
                        <a:spcAft>
                          <a:spcPts val="0"/>
                        </a:spcAft>
                      </a:pPr>
                      <a:endParaRPr lang="en-GB" sz="1800" dirty="0">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GB" sz="1800" dirty="0">
                          <a:latin typeface="Arial Narrow" pitchFamily="34" charset="0"/>
                          <a:ea typeface="Calibri"/>
                          <a:cs typeface="Times New Roman"/>
                        </a:rPr>
                        <a:t>15</a:t>
                      </a:r>
                      <a:endParaRPr lang="en-ZA" sz="1800" dirty="0">
                        <a:latin typeface="Arial Narrow" pitchFamily="34" charset="0"/>
                        <a:ea typeface="Calibri"/>
                        <a:cs typeface="Times New Roman"/>
                      </a:endParaRPr>
                    </a:p>
                  </a:txBody>
                  <a:tcPr marL="68580" marR="68580" marT="0" marB="0"/>
                </a:tc>
                <a:tc vMerge="1">
                  <a:txBody>
                    <a:bodyPr/>
                    <a:lstStyle/>
                    <a:p>
                      <a:endParaRPr lang="en-ZA"/>
                    </a:p>
                  </a:txBody>
                  <a:tcPr/>
                </a:tc>
              </a:tr>
              <a:tr h="1285391">
                <a:tc vMerge="1">
                  <a:txBody>
                    <a:bodyPr/>
                    <a:lstStyle/>
                    <a:p>
                      <a:endParaRPr lang="en-ZA"/>
                    </a:p>
                  </a:txBody>
                  <a:tcPr/>
                </a:tc>
                <a:tc>
                  <a:txBody>
                    <a:bodyPr/>
                    <a:lstStyle/>
                    <a:p>
                      <a:pPr marL="342900" lvl="0" indent="-342900">
                        <a:lnSpc>
                          <a:spcPct val="115000"/>
                        </a:lnSpc>
                        <a:spcAft>
                          <a:spcPts val="0"/>
                        </a:spcAft>
                        <a:buFont typeface="Symbol"/>
                        <a:buNone/>
                        <a:tabLst>
                          <a:tab pos="228600" algn="l"/>
                        </a:tabLst>
                      </a:pPr>
                      <a:r>
                        <a:rPr lang="af-ZA" sz="1800" b="1" noProof="0" dirty="0" smtClean="0">
                          <a:latin typeface="Arial Narrow" pitchFamily="34" charset="0"/>
                          <a:ea typeface="Calibri"/>
                          <a:cs typeface="Times New Roman"/>
                        </a:rPr>
                        <a:t>Luister</a:t>
                      </a:r>
                      <a:r>
                        <a:rPr lang="en-GB" sz="1800" b="1" dirty="0" smtClean="0">
                          <a:latin typeface="Arial Narrow" pitchFamily="34" charset="0"/>
                          <a:ea typeface="Calibri"/>
                          <a:cs typeface="Times New Roman"/>
                        </a:rPr>
                        <a:t>:</a:t>
                      </a:r>
                      <a:endParaRPr lang="en-ZA" sz="1800" b="1" i="0" dirty="0" smtClean="0">
                        <a:latin typeface="Arial Narrow" pitchFamily="34" charset="0"/>
                        <a:ea typeface="Calibri"/>
                        <a:cs typeface="Times New Roman"/>
                      </a:endParaRPr>
                    </a:p>
                    <a:p>
                      <a:pPr marL="342900" lvl="0" indent="-342900">
                        <a:lnSpc>
                          <a:spcPct val="115000"/>
                        </a:lnSpc>
                        <a:spcAft>
                          <a:spcPts val="0"/>
                        </a:spcAft>
                        <a:buFont typeface="Symbol"/>
                        <a:buNone/>
                        <a:tabLst>
                          <a:tab pos="228600" algn="l"/>
                        </a:tabLst>
                      </a:pPr>
                      <a:r>
                        <a:rPr lang="af-ZA" sz="1800" b="1" i="0" noProof="0" dirty="0" smtClean="0">
                          <a:latin typeface="Arial Narrow" pitchFamily="34" charset="0"/>
                          <a:ea typeface="Calibri"/>
                          <a:cs typeface="Times New Roman"/>
                        </a:rPr>
                        <a:t>Luisterbegrip  </a:t>
                      </a:r>
                    </a:p>
                    <a:p>
                      <a:pPr marL="342900" lvl="0" indent="-342900">
                        <a:lnSpc>
                          <a:spcPct val="115000"/>
                        </a:lnSpc>
                        <a:spcAft>
                          <a:spcPts val="0"/>
                        </a:spcAft>
                        <a:buFont typeface="Symbol"/>
                        <a:buNone/>
                        <a:tabLst>
                          <a:tab pos="228600" algn="l"/>
                        </a:tabLst>
                      </a:pPr>
                      <a:r>
                        <a:rPr lang="af-ZA" sz="1800" b="1" i="0" noProof="0" dirty="0" smtClean="0">
                          <a:latin typeface="Arial Narrow" pitchFamily="34" charset="0"/>
                          <a:ea typeface="Calibri"/>
                          <a:cs typeface="Times New Roman"/>
                        </a:rPr>
                        <a:t>Assesseer: </a:t>
                      </a:r>
                      <a:r>
                        <a:rPr lang="af-ZA" sz="1800" b="0" i="0" noProof="0" dirty="0" smtClean="0">
                          <a:latin typeface="Arial Narrow" pitchFamily="34" charset="0"/>
                          <a:ea typeface="Calibri"/>
                          <a:cs typeface="Times New Roman"/>
                        </a:rPr>
                        <a:t>Luister krities vir begrip, inligting en evaluering.</a:t>
                      </a:r>
                    </a:p>
                  </a:txBody>
                  <a:tcPr marL="68580" marR="68580" marT="0" marB="0"/>
                </a:tc>
                <a:tc>
                  <a:txBody>
                    <a:bodyPr/>
                    <a:lstStyle/>
                    <a:p>
                      <a:pPr algn="ctr">
                        <a:lnSpc>
                          <a:spcPct val="115000"/>
                        </a:lnSpc>
                        <a:spcAft>
                          <a:spcPts val="0"/>
                        </a:spcAft>
                      </a:pPr>
                      <a:endParaRPr lang="en-ZA" sz="1800" dirty="0">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GB" sz="1800" dirty="0">
                          <a:latin typeface="Arial Narrow" pitchFamily="34" charset="0"/>
                          <a:ea typeface="Calibri"/>
                          <a:cs typeface="Times New Roman"/>
                        </a:rPr>
                        <a:t>15</a:t>
                      </a:r>
                      <a:endParaRPr lang="en-ZA" sz="1800" dirty="0">
                        <a:latin typeface="Arial Narrow" pitchFamily="34" charset="0"/>
                        <a:ea typeface="Calibri"/>
                        <a:cs typeface="Times New Roman"/>
                      </a:endParaRPr>
                    </a:p>
                  </a:txBody>
                  <a:tcPr marL="68580" marR="68580" marT="0" marB="0"/>
                </a:tc>
                <a:tc vMerge="1">
                  <a:txBody>
                    <a:bodyPr/>
                    <a:lstStyle/>
                    <a:p>
                      <a:endParaRPr lang="en-ZA"/>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285750" y="0"/>
            <a:ext cx="8501063" cy="714375"/>
          </a:xfrm>
        </p:spPr>
        <p:txBody>
          <a:bodyPr/>
          <a:lstStyle/>
          <a:p>
            <a:r>
              <a:rPr lang="af-ZA" sz="3200" b="1" dirty="0" smtClean="0"/>
              <a:t>Mondelinge assesseringstake: Graad 12 </a:t>
            </a:r>
            <a:r>
              <a:rPr lang="en-ZA" sz="3200" b="1" dirty="0" smtClean="0"/>
              <a:t>EAT</a:t>
            </a:r>
          </a:p>
        </p:txBody>
      </p:sp>
      <p:sp>
        <p:nvSpPr>
          <p:cNvPr id="3" name="Subtitle 2"/>
          <p:cNvSpPr>
            <a:spLocks noGrp="1"/>
          </p:cNvSpPr>
          <p:nvPr>
            <p:ph type="subTitle" idx="1"/>
          </p:nvPr>
        </p:nvSpPr>
        <p:spPr>
          <a:xfrm>
            <a:off x="214313" y="857250"/>
            <a:ext cx="8715375" cy="5000625"/>
          </a:xfrm>
        </p:spPr>
        <p:txBody>
          <a:bodyPr/>
          <a:lstStyle/>
          <a:p>
            <a:pPr>
              <a:defRPr/>
            </a:pPr>
            <a:endParaRPr lang="en-ZA" dirty="0">
              <a:ea typeface="ＭＳ Ｐゴシック" charset="0"/>
            </a:endParaRPr>
          </a:p>
        </p:txBody>
      </p:sp>
      <p:sp>
        <p:nvSpPr>
          <p:cNvPr id="29700" name="Slide Number Placeholder 4"/>
          <p:cNvSpPr>
            <a:spLocks noGrp="1"/>
          </p:cNvSpPr>
          <p:nvPr>
            <p:ph type="sldNum" sz="quarter" idx="12"/>
          </p:nvPr>
        </p:nvSpPr>
        <p:spPr bwMode="auto">
          <a:noFill/>
          <a:ln>
            <a:miter lim="800000"/>
            <a:headEnd/>
            <a:tailEnd/>
          </a:ln>
        </p:spPr>
        <p:txBody>
          <a:bodyPr/>
          <a:lstStyle/>
          <a:p>
            <a:fld id="{2C0517E8-8CBF-48D3-8F93-1C5A98311DC3}" type="slidenum">
              <a:rPr lang="en-ZA" smtClean="0">
                <a:cs typeface="Arial" charset="0"/>
              </a:rPr>
              <a:pPr/>
              <a:t>19</a:t>
            </a:fld>
            <a:endParaRPr lang="en-ZA" smtClean="0">
              <a:cs typeface="Arial" charset="0"/>
            </a:endParaRPr>
          </a:p>
        </p:txBody>
      </p:sp>
      <p:graphicFrame>
        <p:nvGraphicFramePr>
          <p:cNvPr id="6" name="Table 5"/>
          <p:cNvGraphicFramePr>
            <a:graphicFrameLocks noGrp="1"/>
          </p:cNvGraphicFramePr>
          <p:nvPr/>
        </p:nvGraphicFramePr>
        <p:xfrm>
          <a:off x="285719" y="857232"/>
          <a:ext cx="8501123" cy="5071320"/>
        </p:xfrm>
        <a:graphic>
          <a:graphicData uri="http://schemas.openxmlformats.org/drawingml/2006/table">
            <a:tbl>
              <a:tblPr firstRow="1" bandRow="1">
                <a:tableStyleId>{5C22544A-7EE6-4342-B048-85BDC9FD1C3A}</a:tableStyleId>
              </a:tblPr>
              <a:tblGrid>
                <a:gridCol w="920956"/>
                <a:gridCol w="6659212"/>
                <a:gridCol w="495900"/>
                <a:gridCol w="425055"/>
              </a:tblGrid>
              <a:tr h="331622">
                <a:tc>
                  <a:txBody>
                    <a:bodyPr/>
                    <a:lstStyle/>
                    <a:p>
                      <a:pPr algn="ctr">
                        <a:lnSpc>
                          <a:spcPct val="115000"/>
                        </a:lnSpc>
                        <a:spcAft>
                          <a:spcPts val="0"/>
                        </a:spcAft>
                      </a:pPr>
                      <a:r>
                        <a:rPr lang="af-ZA" sz="1800" b="1" noProof="0" smtClean="0">
                          <a:solidFill>
                            <a:schemeClr val="tx1"/>
                          </a:solidFill>
                          <a:latin typeface="Arial Narrow" pitchFamily="34" charset="0"/>
                          <a:ea typeface="Calibri"/>
                          <a:cs typeface="Times New Roman"/>
                        </a:rPr>
                        <a:t>Vraestel</a:t>
                      </a:r>
                      <a:r>
                        <a:rPr lang="af-ZA" sz="1800" b="1" baseline="0" noProof="0" smtClean="0">
                          <a:solidFill>
                            <a:schemeClr val="tx1"/>
                          </a:solidFill>
                          <a:latin typeface="Arial Narrow" pitchFamily="34" charset="0"/>
                          <a:ea typeface="Calibri"/>
                          <a:cs typeface="Times New Roman"/>
                        </a:rPr>
                        <a:t> </a:t>
                      </a:r>
                      <a:r>
                        <a:rPr lang="af-ZA" sz="1800" b="1" noProof="0" smtClean="0">
                          <a:solidFill>
                            <a:schemeClr val="tx1"/>
                          </a:solidFill>
                          <a:latin typeface="Arial Narrow" pitchFamily="34" charset="0"/>
                          <a:ea typeface="Calibri"/>
                          <a:cs typeface="Times New Roman"/>
                        </a:rPr>
                        <a:t> </a:t>
                      </a:r>
                      <a:endParaRPr lang="af-ZA" sz="1800" noProof="0">
                        <a:solidFill>
                          <a:schemeClr val="tx1"/>
                        </a:solidFill>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af-ZA" sz="1800" b="1" noProof="0" smtClean="0">
                          <a:solidFill>
                            <a:schemeClr val="tx1"/>
                          </a:solidFill>
                          <a:latin typeface="Arial Narrow" pitchFamily="34" charset="0"/>
                          <a:ea typeface="Calibri"/>
                          <a:cs typeface="Times New Roman"/>
                        </a:rPr>
                        <a:t>Besonderhede</a:t>
                      </a:r>
                      <a:endParaRPr lang="af-ZA" sz="1800" noProof="0">
                        <a:solidFill>
                          <a:schemeClr val="tx1"/>
                        </a:solidFill>
                        <a:latin typeface="Arial Narrow" pitchFamily="34" charset="0"/>
                        <a:ea typeface="Calibri"/>
                        <a:cs typeface="Times New Roman"/>
                      </a:endParaRPr>
                    </a:p>
                  </a:txBody>
                  <a:tcPr marL="68580" marR="68580" marT="0" marB="0"/>
                </a:tc>
                <a:tc gridSpan="2">
                  <a:txBody>
                    <a:bodyPr/>
                    <a:lstStyle/>
                    <a:p>
                      <a:pPr algn="ctr">
                        <a:lnSpc>
                          <a:spcPct val="115000"/>
                        </a:lnSpc>
                        <a:spcAft>
                          <a:spcPts val="0"/>
                        </a:spcAft>
                      </a:pPr>
                      <a:r>
                        <a:rPr lang="af-ZA" sz="1800" b="1" noProof="0" dirty="0" smtClean="0">
                          <a:solidFill>
                            <a:schemeClr val="tx1"/>
                          </a:solidFill>
                          <a:latin typeface="Arial Narrow"/>
                          <a:ea typeface="Calibri"/>
                          <a:cs typeface="Times New Roman"/>
                        </a:rPr>
                        <a:t>Punte</a:t>
                      </a:r>
                      <a:endParaRPr lang="af-ZA" sz="1800" noProof="0" dirty="0">
                        <a:solidFill>
                          <a:schemeClr val="tx1"/>
                        </a:solidFill>
                        <a:latin typeface="Calibri"/>
                        <a:ea typeface="Calibri"/>
                        <a:cs typeface="Times New Roman"/>
                      </a:endParaRPr>
                    </a:p>
                  </a:txBody>
                  <a:tcPr marL="68580" marR="68580" marT="0" marB="0"/>
                </a:tc>
                <a:tc hMerge="1">
                  <a:txBody>
                    <a:bodyPr/>
                    <a:lstStyle/>
                    <a:p>
                      <a:endParaRPr lang="en-ZA"/>
                    </a:p>
                  </a:txBody>
                  <a:tcPr/>
                </a:tc>
              </a:tr>
              <a:tr h="2029875">
                <a:tc rowSpan="3">
                  <a:txBody>
                    <a:bodyPr/>
                    <a:lstStyle/>
                    <a:p>
                      <a:pPr marL="71755" marR="71755" algn="ctr">
                        <a:lnSpc>
                          <a:spcPct val="115000"/>
                        </a:lnSpc>
                        <a:spcAft>
                          <a:spcPts val="1000"/>
                        </a:spcAft>
                        <a:tabLst>
                          <a:tab pos="2865755" algn="ctr"/>
                          <a:tab pos="5731510" algn="r"/>
                          <a:tab pos="457200" algn="l"/>
                          <a:tab pos="2865755" algn="ctr"/>
                          <a:tab pos="5731510" algn="r"/>
                        </a:tabLst>
                      </a:pPr>
                      <a:r>
                        <a:rPr lang="af-ZA" sz="1800" b="1" noProof="0" dirty="0" smtClean="0">
                          <a:latin typeface="Arial Narrow" pitchFamily="34" charset="0"/>
                          <a:ea typeface="Calibri"/>
                          <a:cs typeface="Times New Roman"/>
                        </a:rPr>
                        <a:t>4. Mondeling</a:t>
                      </a:r>
                      <a:endParaRPr lang="af-ZA" sz="1800" noProof="0" dirty="0">
                        <a:latin typeface="Arial Narrow" pitchFamily="34" charset="0"/>
                        <a:ea typeface="Calibri"/>
                        <a:cs typeface="Times New Roman"/>
                      </a:endParaRPr>
                    </a:p>
                  </a:txBody>
                  <a:tcPr marL="68580" marR="68580" marT="0" marB="0" vert="vert270" anchor="ctr"/>
                </a:tc>
                <a:tc>
                  <a:txBody>
                    <a:bodyPr/>
                    <a:lstStyle/>
                    <a:p>
                      <a:pPr>
                        <a:lnSpc>
                          <a:spcPct val="115000"/>
                        </a:lnSpc>
                        <a:spcAft>
                          <a:spcPts val="0"/>
                        </a:spcAft>
                      </a:pPr>
                      <a:r>
                        <a:rPr lang="en-GB" sz="1800" b="1" dirty="0" smtClean="0">
                          <a:latin typeface="Arial Narrow" pitchFamily="34" charset="0"/>
                          <a:ea typeface="Calibri"/>
                          <a:cs typeface="Times New Roman"/>
                        </a:rPr>
                        <a:t>M</a:t>
                      </a:r>
                      <a:r>
                        <a:rPr lang="af-ZA" sz="1800" b="1" noProof="0" dirty="0" err="1" smtClean="0">
                          <a:latin typeface="Arial Narrow" pitchFamily="34" charset="0"/>
                          <a:ea typeface="Calibri"/>
                          <a:cs typeface="Times New Roman"/>
                        </a:rPr>
                        <a:t>ondeling</a:t>
                      </a:r>
                      <a:r>
                        <a:rPr lang="af-ZA" sz="1800" b="1" baseline="0" noProof="0" dirty="0" smtClean="0">
                          <a:latin typeface="Arial Narrow" pitchFamily="34" charset="0"/>
                          <a:ea typeface="Calibri"/>
                          <a:cs typeface="Times New Roman"/>
                        </a:rPr>
                        <a:t> </a:t>
                      </a:r>
                      <a:r>
                        <a:rPr lang="af-ZA" sz="1800" b="0" baseline="0" noProof="0" dirty="0" smtClean="0">
                          <a:latin typeface="Arial Narrow" pitchFamily="34" charset="0"/>
                          <a:ea typeface="Calibri"/>
                          <a:cs typeface="Times New Roman"/>
                        </a:rPr>
                        <a:t>word intern opgestel  en geassesseer en ekstern  gemodereer</a:t>
                      </a:r>
                      <a:endParaRPr lang="af-ZA" sz="1800" b="0" noProof="0" dirty="0" smtClean="0">
                        <a:latin typeface="Arial Narrow" pitchFamily="34" charset="0"/>
                        <a:ea typeface="Calibri"/>
                        <a:cs typeface="Times New Roman"/>
                      </a:endParaRPr>
                    </a:p>
                    <a:p>
                      <a:pPr marL="342900" lvl="0" indent="-342900">
                        <a:lnSpc>
                          <a:spcPct val="115000"/>
                        </a:lnSpc>
                        <a:spcAft>
                          <a:spcPts val="0"/>
                        </a:spcAft>
                        <a:buFont typeface="Symbol"/>
                        <a:buNone/>
                        <a:tabLst>
                          <a:tab pos="228600" algn="l"/>
                        </a:tabLst>
                      </a:pPr>
                      <a:r>
                        <a:rPr lang="af-ZA" sz="1800" b="1" noProof="0" dirty="0" smtClean="0">
                          <a:latin typeface="Arial Narrow" pitchFamily="34" charset="0"/>
                          <a:ea typeface="Calibri"/>
                          <a:cs typeface="Times New Roman"/>
                        </a:rPr>
                        <a:t>Praat</a:t>
                      </a:r>
                      <a:r>
                        <a:rPr lang="en-GB" sz="1800" b="1" dirty="0" smtClean="0">
                          <a:latin typeface="Arial Narrow" pitchFamily="34" charset="0"/>
                          <a:ea typeface="Calibri"/>
                          <a:cs typeface="Times New Roman"/>
                        </a:rPr>
                        <a:t>:</a:t>
                      </a:r>
                      <a:endParaRPr lang="en-ZA" sz="1800" b="1" dirty="0" smtClean="0">
                        <a:latin typeface="Arial Narrow" pitchFamily="34" charset="0"/>
                        <a:ea typeface="Calibri"/>
                        <a:cs typeface="Times New Roman"/>
                      </a:endParaRPr>
                    </a:p>
                    <a:p>
                      <a:pPr marL="342900" lvl="0" indent="-342900">
                        <a:lnSpc>
                          <a:spcPct val="115000"/>
                        </a:lnSpc>
                        <a:spcAft>
                          <a:spcPts val="0"/>
                        </a:spcAft>
                        <a:buFont typeface="Symbol"/>
                        <a:buNone/>
                        <a:tabLst>
                          <a:tab pos="228600" algn="l"/>
                        </a:tabLst>
                      </a:pPr>
                      <a:r>
                        <a:rPr lang="af-ZA" sz="1800" b="1" noProof="0" dirty="0" smtClean="0">
                          <a:latin typeface="Arial Narrow" pitchFamily="34" charset="0"/>
                          <a:ea typeface="Calibri"/>
                          <a:cs typeface="Times New Roman"/>
                        </a:rPr>
                        <a:t>Voorbereide</a:t>
                      </a:r>
                      <a:r>
                        <a:rPr lang="af-ZA" sz="1800" b="1" baseline="0" noProof="0" dirty="0" smtClean="0">
                          <a:latin typeface="Arial Narrow" pitchFamily="34" charset="0"/>
                          <a:ea typeface="Calibri"/>
                          <a:cs typeface="Times New Roman"/>
                        </a:rPr>
                        <a:t> toespraak</a:t>
                      </a:r>
                    </a:p>
                    <a:p>
                      <a:pPr marL="342900" lvl="0" indent="-342900">
                        <a:lnSpc>
                          <a:spcPct val="115000"/>
                        </a:lnSpc>
                        <a:spcAft>
                          <a:spcPts val="0"/>
                        </a:spcAft>
                        <a:buFont typeface="Symbol"/>
                        <a:buNone/>
                        <a:tabLst>
                          <a:tab pos="228600" algn="l"/>
                        </a:tabLst>
                      </a:pPr>
                      <a:r>
                        <a:rPr lang="af-ZA" sz="1800" b="1" i="0" noProof="0" dirty="0" smtClean="0">
                          <a:latin typeface="Arial Narrow" pitchFamily="34" charset="0"/>
                          <a:ea typeface="Calibri"/>
                          <a:cs typeface="Times New Roman"/>
                        </a:rPr>
                        <a:t>Assesseer:  </a:t>
                      </a:r>
                      <a:r>
                        <a:rPr lang="af-ZA" sz="1800" b="0" i="0" noProof="0" dirty="0" smtClean="0">
                          <a:latin typeface="Arial Narrow" pitchFamily="34" charset="0"/>
                          <a:ea typeface="Calibri"/>
                          <a:cs typeface="Times New Roman"/>
                        </a:rPr>
                        <a:t>Navorsingsvaardighede, </a:t>
                      </a:r>
                      <a:r>
                        <a:rPr lang="af-ZA" sz="1800" i="0" noProof="0" dirty="0" smtClean="0">
                          <a:latin typeface="Arial Narrow" pitchFamily="34" charset="0"/>
                          <a:ea typeface="Calibri"/>
                          <a:cs typeface="Times New Roman"/>
                        </a:rPr>
                        <a:t>beplanning</a:t>
                      </a:r>
                      <a:r>
                        <a:rPr lang="af-ZA" sz="1800" i="0" baseline="0" noProof="0" dirty="0" smtClean="0">
                          <a:latin typeface="Arial Narrow" pitchFamily="34" charset="0"/>
                          <a:ea typeface="Calibri"/>
                          <a:cs typeface="Times New Roman"/>
                        </a:rPr>
                        <a:t> en organisasie van inhoud,</a:t>
                      </a:r>
                    </a:p>
                    <a:p>
                      <a:pPr marL="342900" lvl="0" indent="-342900">
                        <a:lnSpc>
                          <a:spcPct val="115000"/>
                        </a:lnSpc>
                        <a:spcAft>
                          <a:spcPts val="0"/>
                        </a:spcAft>
                        <a:buFont typeface="Symbol"/>
                        <a:buNone/>
                        <a:tabLst>
                          <a:tab pos="228600" algn="l"/>
                        </a:tabLst>
                      </a:pPr>
                      <a:r>
                        <a:rPr lang="af-ZA" sz="1800" i="0" baseline="0" noProof="0" dirty="0" smtClean="0">
                          <a:latin typeface="Arial Narrow" pitchFamily="34" charset="0"/>
                          <a:ea typeface="Calibri"/>
                          <a:cs typeface="Times New Roman"/>
                        </a:rPr>
                        <a:t>toon, praat- en aanbiedingsvaardighede, kritiese taalbewustheid keuse,</a:t>
                      </a:r>
                    </a:p>
                    <a:p>
                      <a:pPr marL="342900" lvl="0" indent="-342900">
                        <a:lnSpc>
                          <a:spcPct val="115000"/>
                        </a:lnSpc>
                        <a:spcAft>
                          <a:spcPts val="0"/>
                        </a:spcAft>
                        <a:buFont typeface="Symbol"/>
                        <a:buNone/>
                        <a:tabLst>
                          <a:tab pos="228600" algn="l"/>
                        </a:tabLst>
                      </a:pPr>
                      <a:r>
                        <a:rPr lang="af-ZA" sz="1800" i="0" baseline="0" noProof="0" dirty="0" smtClean="0">
                          <a:latin typeface="Arial Narrow" pitchFamily="34" charset="0"/>
                          <a:ea typeface="Calibri"/>
                          <a:cs typeface="Times New Roman"/>
                        </a:rPr>
                        <a:t>ontwerp en gebruik van oudio, en oudiovisuele hulpmiddels. </a:t>
                      </a:r>
                      <a:endParaRPr lang="af-ZA" sz="1800" i="0" noProof="0" dirty="0">
                        <a:latin typeface="Arial Narrow" pitchFamily="34" charset="0"/>
                        <a:ea typeface="Calibri"/>
                        <a:cs typeface="Times New Roman"/>
                      </a:endParaRPr>
                    </a:p>
                  </a:txBody>
                  <a:tcPr marL="68580" marR="68580" marT="0" marB="0"/>
                </a:tc>
                <a:tc>
                  <a:txBody>
                    <a:bodyPr/>
                    <a:lstStyle/>
                    <a:p>
                      <a:pPr>
                        <a:lnSpc>
                          <a:spcPct val="115000"/>
                        </a:lnSpc>
                        <a:spcAft>
                          <a:spcPts val="0"/>
                        </a:spcAft>
                      </a:pPr>
                      <a:r>
                        <a:rPr lang="en-GB" sz="1800" dirty="0">
                          <a:latin typeface="Arial Narrow"/>
                          <a:ea typeface="Calibri"/>
                          <a:cs typeface="Times New Roman"/>
                        </a:rPr>
                        <a:t>20</a:t>
                      </a:r>
                      <a:endParaRPr lang="en-ZA" sz="1800" dirty="0">
                        <a:latin typeface="Calibri"/>
                        <a:ea typeface="Calibri"/>
                        <a:cs typeface="Times New Roman"/>
                      </a:endParaRPr>
                    </a:p>
                  </a:txBody>
                  <a:tcPr marL="68580" marR="68580" marT="0" marB="0"/>
                </a:tc>
                <a:tc rowSpan="3">
                  <a:txBody>
                    <a:bodyPr/>
                    <a:lstStyle/>
                    <a:p>
                      <a:pPr algn="ctr">
                        <a:lnSpc>
                          <a:spcPct val="115000"/>
                        </a:lnSpc>
                        <a:spcAft>
                          <a:spcPts val="0"/>
                        </a:spcAft>
                      </a:pPr>
                      <a:r>
                        <a:rPr lang="en-GB" sz="1800" dirty="0">
                          <a:latin typeface="Arial Narrow"/>
                          <a:ea typeface="Calibri"/>
                          <a:cs typeface="Times New Roman"/>
                        </a:rPr>
                        <a:t>50</a:t>
                      </a:r>
                      <a:endParaRPr lang="en-ZA" sz="1800" dirty="0">
                        <a:latin typeface="Calibri"/>
                        <a:ea typeface="Calibri"/>
                        <a:cs typeface="Times New Roman"/>
                      </a:endParaRPr>
                    </a:p>
                  </a:txBody>
                  <a:tcPr marL="68580" marR="68580" marT="0" marB="0"/>
                </a:tc>
              </a:tr>
              <a:tr h="1191212">
                <a:tc vMerge="1">
                  <a:txBody>
                    <a:bodyPr/>
                    <a:lstStyle/>
                    <a:p>
                      <a:endParaRPr lang="en-ZA"/>
                    </a:p>
                  </a:txBody>
                  <a:tcPr/>
                </a:tc>
                <a:tc>
                  <a:txBody>
                    <a:bodyPr/>
                    <a:lstStyle/>
                    <a:p>
                      <a:pPr marL="0" lvl="0" indent="0">
                        <a:lnSpc>
                          <a:spcPct val="115000"/>
                        </a:lnSpc>
                        <a:spcAft>
                          <a:spcPts val="0"/>
                        </a:spcAft>
                        <a:buFont typeface="Symbol"/>
                        <a:buNone/>
                      </a:pPr>
                      <a:r>
                        <a:rPr lang="af-ZA" sz="1800" b="1" i="0" noProof="0" dirty="0" smtClean="0">
                          <a:latin typeface="Arial Narrow" pitchFamily="34" charset="0"/>
                          <a:ea typeface="Calibri"/>
                          <a:cs typeface="Times New Roman"/>
                        </a:rPr>
                        <a:t>Voorbereide</a:t>
                      </a:r>
                      <a:r>
                        <a:rPr lang="af-ZA" sz="1800" b="1" i="0" baseline="0" noProof="0" dirty="0" smtClean="0">
                          <a:latin typeface="Arial Narrow" pitchFamily="34" charset="0"/>
                          <a:ea typeface="Calibri"/>
                          <a:cs typeface="Times New Roman"/>
                        </a:rPr>
                        <a:t> hardoplees </a:t>
                      </a:r>
                      <a:r>
                        <a:rPr lang="af-ZA" sz="1800" b="1" i="0" noProof="0" dirty="0" smtClean="0">
                          <a:latin typeface="Arial Narrow" pitchFamily="34" charset="0"/>
                          <a:ea typeface="Calibri"/>
                          <a:cs typeface="Times New Roman"/>
                        </a:rPr>
                        <a:t>/ onvoorbereide</a:t>
                      </a:r>
                      <a:r>
                        <a:rPr lang="af-ZA" sz="1800" b="1" i="0" baseline="0" noProof="0" dirty="0" smtClean="0">
                          <a:latin typeface="Arial Narrow" pitchFamily="34" charset="0"/>
                          <a:ea typeface="Calibri"/>
                          <a:cs typeface="Times New Roman"/>
                        </a:rPr>
                        <a:t> toespraak </a:t>
                      </a:r>
                      <a:r>
                        <a:rPr lang="af-ZA" sz="1800" b="1" i="0" noProof="0" dirty="0" smtClean="0">
                          <a:latin typeface="Arial Narrow" pitchFamily="34" charset="0"/>
                          <a:ea typeface="Calibri"/>
                          <a:cs typeface="Times New Roman"/>
                        </a:rPr>
                        <a:t>/ informele</a:t>
                      </a:r>
                      <a:r>
                        <a:rPr lang="af-ZA" sz="1800" b="1" i="0" baseline="0" noProof="0" dirty="0" smtClean="0">
                          <a:latin typeface="Arial Narrow" pitchFamily="34" charset="0"/>
                          <a:ea typeface="Calibri"/>
                          <a:cs typeface="Times New Roman"/>
                        </a:rPr>
                        <a:t> </a:t>
                      </a:r>
                      <a:r>
                        <a:rPr lang="af-ZA" sz="1800" b="1" i="0" noProof="0" dirty="0" smtClean="0">
                          <a:latin typeface="Arial Narrow" pitchFamily="34" charset="0"/>
                          <a:ea typeface="Calibri"/>
                          <a:cs typeface="Times New Roman"/>
                        </a:rPr>
                        <a:t>gesprek</a:t>
                      </a:r>
                      <a:r>
                        <a:rPr lang="af-ZA" sz="1800" b="1" i="0" baseline="0" noProof="0" dirty="0" smtClean="0">
                          <a:latin typeface="Arial Narrow" pitchFamily="34" charset="0"/>
                          <a:ea typeface="Calibri"/>
                          <a:cs typeface="Times New Roman"/>
                        </a:rPr>
                        <a:t> </a:t>
                      </a:r>
                      <a:r>
                        <a:rPr lang="af-ZA" sz="1800" b="1" i="0" noProof="0" dirty="0" smtClean="0">
                          <a:latin typeface="Arial Narrow" pitchFamily="34" charset="0"/>
                          <a:ea typeface="Calibri"/>
                          <a:cs typeface="Times New Roman"/>
                        </a:rPr>
                        <a:t>in groep:</a:t>
                      </a:r>
                      <a:r>
                        <a:rPr lang="en-GB" sz="1800" b="1" i="0" dirty="0" smtClean="0">
                          <a:latin typeface="Arial Narrow" pitchFamily="34" charset="0"/>
                          <a:ea typeface="Calibri"/>
                          <a:cs typeface="Times New Roman"/>
                        </a:rPr>
                        <a:t> </a:t>
                      </a:r>
                      <a:endParaRPr lang="en-ZA" sz="1800" b="1" i="0" dirty="0" smtClean="0">
                        <a:latin typeface="Arial Narrow" pitchFamily="34" charset="0"/>
                        <a:ea typeface="Calibri"/>
                        <a:cs typeface="Times New Roman"/>
                      </a:endParaRPr>
                    </a:p>
                    <a:p>
                      <a:pPr marL="342900" lvl="0" indent="-342900">
                        <a:lnSpc>
                          <a:spcPct val="115000"/>
                        </a:lnSpc>
                        <a:spcAft>
                          <a:spcPts val="0"/>
                        </a:spcAft>
                        <a:buFont typeface="Symbol"/>
                        <a:buNone/>
                      </a:pPr>
                      <a:r>
                        <a:rPr lang="af-ZA" sz="1800" b="1" i="0" noProof="0" dirty="0" smtClean="0">
                          <a:latin typeface="Arial Narrow" pitchFamily="34" charset="0"/>
                          <a:ea typeface="Calibri"/>
                          <a:cs typeface="Times New Roman"/>
                        </a:rPr>
                        <a:t>Assesseer</a:t>
                      </a:r>
                      <a:r>
                        <a:rPr lang="af-ZA" sz="1800" i="0" noProof="0" dirty="0" smtClean="0">
                          <a:latin typeface="Arial Narrow" pitchFamily="34" charset="0"/>
                          <a:ea typeface="Calibri"/>
                          <a:cs typeface="Times New Roman"/>
                        </a:rPr>
                        <a:t>: Inhoud, toon, praat- en aanbiedingsvaardighede, kritiese  </a:t>
                      </a:r>
                    </a:p>
                    <a:p>
                      <a:pPr marL="342900" lvl="0" indent="-342900">
                        <a:lnSpc>
                          <a:spcPct val="115000"/>
                        </a:lnSpc>
                        <a:spcAft>
                          <a:spcPts val="0"/>
                        </a:spcAft>
                        <a:buFont typeface="Symbol"/>
                        <a:buNone/>
                      </a:pPr>
                      <a:r>
                        <a:rPr lang="af-ZA" sz="1800" i="0" noProof="0" dirty="0" smtClean="0">
                          <a:latin typeface="Arial Narrow" pitchFamily="34" charset="0"/>
                          <a:ea typeface="Calibri"/>
                          <a:cs typeface="Times New Roman"/>
                        </a:rPr>
                        <a:t>bewustheid van taalgebruik.</a:t>
                      </a:r>
                      <a:endParaRPr lang="af-ZA" sz="1800" i="0" noProof="0" dirty="0">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GB" sz="1800" dirty="0">
                          <a:latin typeface="Arial Narrow"/>
                          <a:ea typeface="Calibri"/>
                          <a:cs typeface="Times New Roman"/>
                        </a:rPr>
                        <a:t>20</a:t>
                      </a:r>
                      <a:endParaRPr lang="en-ZA" sz="1800" dirty="0">
                        <a:latin typeface="Calibri"/>
                        <a:ea typeface="Calibri"/>
                        <a:cs typeface="Times New Roman"/>
                      </a:endParaRPr>
                    </a:p>
                  </a:txBody>
                  <a:tcPr marL="68580" marR="68580" marT="0" marB="0"/>
                </a:tc>
                <a:tc vMerge="1">
                  <a:txBody>
                    <a:bodyPr/>
                    <a:lstStyle/>
                    <a:p>
                      <a:endParaRPr lang="en-ZA"/>
                    </a:p>
                  </a:txBody>
                  <a:tcPr/>
                </a:tc>
              </a:tr>
              <a:tr h="1447951">
                <a:tc vMerge="1">
                  <a:txBody>
                    <a:bodyPr/>
                    <a:lstStyle/>
                    <a:p>
                      <a:endParaRPr lang="en-ZA"/>
                    </a:p>
                  </a:txBody>
                  <a:tcPr/>
                </a:tc>
                <a:tc>
                  <a:txBody>
                    <a:bodyPr/>
                    <a:lstStyle/>
                    <a:p>
                      <a:pPr marL="342900" lvl="0" indent="-342900">
                        <a:lnSpc>
                          <a:spcPct val="115000"/>
                        </a:lnSpc>
                        <a:spcAft>
                          <a:spcPts val="0"/>
                        </a:spcAft>
                        <a:buFont typeface="Symbol"/>
                        <a:buNone/>
                        <a:tabLst>
                          <a:tab pos="228600" algn="l"/>
                        </a:tabLst>
                      </a:pPr>
                      <a:r>
                        <a:rPr lang="af-ZA" sz="1800" b="1" i="0" noProof="0" dirty="0" smtClean="0">
                          <a:latin typeface="Arial Narrow" pitchFamily="34" charset="0"/>
                          <a:ea typeface="Calibri"/>
                          <a:cs typeface="Times New Roman"/>
                        </a:rPr>
                        <a:t>Luister:</a:t>
                      </a:r>
                    </a:p>
                    <a:p>
                      <a:pPr marL="342900" lvl="0" indent="-342900">
                        <a:lnSpc>
                          <a:spcPct val="115000"/>
                        </a:lnSpc>
                        <a:spcAft>
                          <a:spcPts val="0"/>
                        </a:spcAft>
                        <a:buFont typeface="Symbol"/>
                        <a:buNone/>
                        <a:tabLst>
                          <a:tab pos="228600" algn="l"/>
                        </a:tabLst>
                      </a:pPr>
                      <a:r>
                        <a:rPr lang="af-ZA" sz="1800" b="1" i="0" noProof="0" dirty="0" smtClean="0">
                          <a:latin typeface="Arial Narrow" pitchFamily="34" charset="0"/>
                          <a:ea typeface="Calibri"/>
                          <a:cs typeface="Times New Roman"/>
                        </a:rPr>
                        <a:t>Luisterbegrip</a:t>
                      </a:r>
                    </a:p>
                    <a:p>
                      <a:pPr marL="342900" lvl="0" indent="-342900">
                        <a:lnSpc>
                          <a:spcPct val="115000"/>
                        </a:lnSpc>
                        <a:spcAft>
                          <a:spcPts val="0"/>
                        </a:spcAft>
                        <a:buFont typeface="Symbol"/>
                        <a:buNone/>
                        <a:tabLst>
                          <a:tab pos="228600" algn="l"/>
                        </a:tabLst>
                      </a:pPr>
                      <a:r>
                        <a:rPr lang="af-ZA" sz="1800" b="1" i="0" noProof="0" dirty="0" smtClean="0">
                          <a:latin typeface="Arial Narrow" pitchFamily="34" charset="0"/>
                          <a:ea typeface="Calibri"/>
                          <a:cs typeface="Times New Roman"/>
                        </a:rPr>
                        <a:t>Assesseer</a:t>
                      </a:r>
                      <a:r>
                        <a:rPr lang="af-ZA" sz="1800" i="0" noProof="0" dirty="0" smtClean="0">
                          <a:latin typeface="Arial Narrow" pitchFamily="34" charset="0"/>
                          <a:ea typeface="Calibri"/>
                          <a:cs typeface="Times New Roman"/>
                        </a:rPr>
                        <a:t>: Luister krities vir begrip, inligting en evaluering</a:t>
                      </a:r>
                      <a:r>
                        <a:rPr lang="en-GB" sz="1800" i="0" dirty="0" smtClean="0">
                          <a:latin typeface="Arial Narrow" pitchFamily="34" charset="0"/>
                          <a:ea typeface="Calibri"/>
                          <a:cs typeface="Times New Roman"/>
                        </a:rPr>
                        <a:t>.</a:t>
                      </a:r>
                      <a:r>
                        <a:rPr lang="en-GB" sz="1800" i="0" baseline="0" dirty="0" smtClean="0">
                          <a:latin typeface="Arial Narrow" pitchFamily="34" charset="0"/>
                          <a:ea typeface="Calibri"/>
                          <a:cs typeface="Times New Roman"/>
                        </a:rPr>
                        <a:t> </a:t>
                      </a:r>
                      <a:endParaRPr lang="en-GB" sz="1800" i="0" dirty="0" smtClean="0">
                        <a:latin typeface="Arial Narrow" pitchFamily="34" charset="0"/>
                        <a:ea typeface="Calibri"/>
                        <a:cs typeface="Times New Roman"/>
                      </a:endParaRPr>
                    </a:p>
                  </a:txBody>
                  <a:tcPr marL="68580" marR="68580" marT="0" marB="0"/>
                </a:tc>
                <a:tc>
                  <a:txBody>
                    <a:bodyPr/>
                    <a:lstStyle/>
                    <a:p>
                      <a:pPr algn="ctr">
                        <a:lnSpc>
                          <a:spcPct val="115000"/>
                        </a:lnSpc>
                        <a:spcAft>
                          <a:spcPts val="0"/>
                        </a:spcAft>
                      </a:pPr>
                      <a:r>
                        <a:rPr lang="en-GB" sz="1800" dirty="0">
                          <a:latin typeface="Arial Narrow"/>
                          <a:ea typeface="Calibri"/>
                          <a:cs typeface="Times New Roman"/>
                        </a:rPr>
                        <a:t>10</a:t>
                      </a:r>
                      <a:endParaRPr lang="en-ZA" sz="1800" dirty="0">
                        <a:latin typeface="Calibri"/>
                        <a:ea typeface="Calibri"/>
                        <a:cs typeface="Times New Roman"/>
                      </a:endParaRPr>
                    </a:p>
                  </a:txBody>
                  <a:tcPr marL="68580" marR="68580" marT="0" marB="0"/>
                </a:tc>
                <a:tc vMerge="1">
                  <a:txBody>
                    <a:bodyPr/>
                    <a:lstStyle/>
                    <a:p>
                      <a:endParaRPr lang="en-ZA"/>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0"/>
            <a:ext cx="7772400" cy="714375"/>
          </a:xfrm>
        </p:spPr>
        <p:txBody>
          <a:bodyPr/>
          <a:lstStyle/>
          <a:p>
            <a:r>
              <a:rPr lang="en-US" b="1" smtClean="0"/>
              <a:t>Ysbreker</a:t>
            </a:r>
          </a:p>
        </p:txBody>
      </p:sp>
      <p:sp>
        <p:nvSpPr>
          <p:cNvPr id="4" name="Footer Placeholder 3"/>
          <p:cNvSpPr>
            <a:spLocks noGrp="1"/>
          </p:cNvSpPr>
          <p:nvPr>
            <p:ph type="ftr" sz="quarter" idx="11"/>
          </p:nvPr>
        </p:nvSpPr>
        <p:spPr/>
        <p:txBody>
          <a:bodyPr/>
          <a:lstStyle/>
          <a:p>
            <a:pPr>
              <a:defRPr/>
            </a:pPr>
            <a:endParaRPr lang="en-ZA"/>
          </a:p>
        </p:txBody>
      </p:sp>
      <p:sp>
        <p:nvSpPr>
          <p:cNvPr id="5124" name="Slide Number Placeholder 4"/>
          <p:cNvSpPr>
            <a:spLocks noGrp="1"/>
          </p:cNvSpPr>
          <p:nvPr>
            <p:ph type="sldNum" sz="quarter" idx="12"/>
          </p:nvPr>
        </p:nvSpPr>
        <p:spPr bwMode="auto">
          <a:noFill/>
          <a:ln>
            <a:miter lim="800000"/>
            <a:headEnd/>
            <a:tailEnd/>
          </a:ln>
        </p:spPr>
        <p:txBody>
          <a:bodyPr/>
          <a:lstStyle/>
          <a:p>
            <a:fld id="{A5859C5E-EC6C-4424-908C-62F3E0C1B3BD}" type="slidenum">
              <a:rPr lang="en-ZA" smtClean="0">
                <a:cs typeface="Arial" charset="0"/>
              </a:rPr>
              <a:pPr/>
              <a:t>2</a:t>
            </a:fld>
            <a:endParaRPr lang="en-ZA" smtClean="0">
              <a:cs typeface="Arial" charset="0"/>
            </a:endParaRPr>
          </a:p>
        </p:txBody>
      </p:sp>
      <p:sp>
        <p:nvSpPr>
          <p:cNvPr id="7" name="Subtitle 2"/>
          <p:cNvSpPr>
            <a:spLocks noGrp="1"/>
          </p:cNvSpPr>
          <p:nvPr>
            <p:ph type="subTitle" idx="1"/>
          </p:nvPr>
        </p:nvSpPr>
        <p:spPr>
          <a:xfrm>
            <a:off x="500063" y="1143000"/>
            <a:ext cx="8143875" cy="4857750"/>
          </a:xfrm>
        </p:spPr>
        <p:txBody>
          <a:bodyPr/>
          <a:lstStyle/>
          <a:p>
            <a:pPr>
              <a:buFont typeface="Arial" pitchFamily="34" charset="0"/>
              <a:buNone/>
              <a:defRPr/>
            </a:pPr>
            <a:endParaRPr lang="en-US" dirty="0"/>
          </a:p>
        </p:txBody>
      </p:sp>
      <p:pic>
        <p:nvPicPr>
          <p:cNvPr id="5126" name="Content Placeholder 7" descr="https://encrypted-tbn3.gstatic.com/images?q=tbn:ANd9GcQ1Zb6W5ubdOx-hX4naj11j08qdoykgbA0KEv1wePZit5xnwIWA"/>
          <p:cNvPicPr>
            <a:picLocks/>
          </p:cNvPicPr>
          <p:nvPr/>
        </p:nvPicPr>
        <p:blipFill>
          <a:blip r:embed="rId2"/>
          <a:srcRect/>
          <a:stretch>
            <a:fillRect/>
          </a:stretch>
        </p:blipFill>
        <p:spPr bwMode="auto">
          <a:xfrm>
            <a:off x="428625" y="642938"/>
            <a:ext cx="8496300" cy="5903912"/>
          </a:xfrm>
          <a:prstGeom prst="rect">
            <a:avLst/>
          </a:prstGeom>
          <a:noFill/>
          <a:ln w="9525">
            <a:noFill/>
            <a:miter lim="800000"/>
            <a:headEnd/>
            <a:tailEnd/>
          </a:ln>
        </p:spPr>
      </p:pic>
      <p:pic>
        <p:nvPicPr>
          <p:cNvPr id="5127" name="Picture 2"/>
          <p:cNvPicPr>
            <a:picLocks noChangeAspect="1" noChangeArrowheads="1"/>
          </p:cNvPicPr>
          <p:nvPr/>
        </p:nvPicPr>
        <p:blipFill>
          <a:blip r:embed="rId3"/>
          <a:srcRect/>
          <a:stretch>
            <a:fillRect/>
          </a:stretch>
        </p:blipFill>
        <p:spPr bwMode="auto">
          <a:xfrm>
            <a:off x="4857750" y="1000125"/>
            <a:ext cx="3357563" cy="1071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685800" y="0"/>
            <a:ext cx="7772400" cy="857250"/>
          </a:xfrm>
        </p:spPr>
        <p:txBody>
          <a:bodyPr/>
          <a:lstStyle/>
          <a:p>
            <a:r>
              <a:rPr lang="af-ZA" sz="2800" b="1" dirty="0" smtClean="0"/>
              <a:t>Mondelinge assesseringstake : Graad 12 </a:t>
            </a:r>
            <a:r>
              <a:rPr lang="en-ZA" sz="2800" b="1" dirty="0" smtClean="0"/>
              <a:t>TAT</a:t>
            </a:r>
            <a:endParaRPr lang="en-US" sz="2800" b="1" dirty="0" smtClean="0"/>
          </a:p>
        </p:txBody>
      </p:sp>
      <p:sp>
        <p:nvSpPr>
          <p:cNvPr id="3" name="Subtitle 2"/>
          <p:cNvSpPr>
            <a:spLocks noGrp="1"/>
          </p:cNvSpPr>
          <p:nvPr>
            <p:ph type="subTitle" idx="1"/>
          </p:nvPr>
        </p:nvSpPr>
        <p:spPr>
          <a:xfrm>
            <a:off x="214313" y="1000125"/>
            <a:ext cx="8786812" cy="5000625"/>
          </a:xfrm>
        </p:spPr>
        <p:txBody>
          <a:bodyPr/>
          <a:lstStyle/>
          <a:p>
            <a:pPr algn="l">
              <a:defRPr/>
            </a:pPr>
            <a:endParaRPr lang="en-US" dirty="0">
              <a:ea typeface="ＭＳ Ｐゴシック" charset="0"/>
            </a:endParaRPr>
          </a:p>
        </p:txBody>
      </p:sp>
      <p:sp>
        <p:nvSpPr>
          <p:cNvPr id="4" name="Footer Placeholder 3"/>
          <p:cNvSpPr>
            <a:spLocks noGrp="1"/>
          </p:cNvSpPr>
          <p:nvPr>
            <p:ph type="ftr" sz="quarter" idx="11"/>
          </p:nvPr>
        </p:nvSpPr>
        <p:spPr/>
        <p:txBody>
          <a:bodyPr/>
          <a:lstStyle/>
          <a:p>
            <a:pPr>
              <a:defRPr/>
            </a:pPr>
            <a:endParaRPr lang="en-ZA"/>
          </a:p>
        </p:txBody>
      </p:sp>
      <p:sp>
        <p:nvSpPr>
          <p:cNvPr id="30725" name="Slide Number Placeholder 4"/>
          <p:cNvSpPr>
            <a:spLocks noGrp="1"/>
          </p:cNvSpPr>
          <p:nvPr>
            <p:ph type="sldNum" sz="quarter" idx="12"/>
          </p:nvPr>
        </p:nvSpPr>
        <p:spPr bwMode="auto">
          <a:noFill/>
          <a:ln>
            <a:miter lim="800000"/>
            <a:headEnd/>
            <a:tailEnd/>
          </a:ln>
        </p:spPr>
        <p:txBody>
          <a:bodyPr/>
          <a:lstStyle/>
          <a:p>
            <a:fld id="{65DCB670-B71B-4260-BB70-C00943B904B9}" type="slidenum">
              <a:rPr lang="en-ZA" smtClean="0">
                <a:cs typeface="Arial" charset="0"/>
              </a:rPr>
              <a:pPr/>
              <a:t>20</a:t>
            </a:fld>
            <a:endParaRPr lang="en-ZA" smtClean="0">
              <a:cs typeface="Arial" charset="0"/>
            </a:endParaRPr>
          </a:p>
        </p:txBody>
      </p:sp>
      <p:graphicFrame>
        <p:nvGraphicFramePr>
          <p:cNvPr id="7" name="Table 6"/>
          <p:cNvGraphicFramePr>
            <a:graphicFrameLocks noGrp="1"/>
          </p:cNvGraphicFramePr>
          <p:nvPr/>
        </p:nvGraphicFramePr>
        <p:xfrm>
          <a:off x="285722" y="828399"/>
          <a:ext cx="8643999" cy="5378209"/>
        </p:xfrm>
        <a:graphic>
          <a:graphicData uri="http://schemas.openxmlformats.org/drawingml/2006/table">
            <a:tbl>
              <a:tblPr firstRow="1" bandRow="1">
                <a:tableStyleId>{5C22544A-7EE6-4342-B048-85BDC9FD1C3A}</a:tableStyleId>
              </a:tblPr>
              <a:tblGrid>
                <a:gridCol w="928694"/>
                <a:gridCol w="6572295"/>
                <a:gridCol w="571504"/>
                <a:gridCol w="571506"/>
              </a:tblGrid>
              <a:tr h="607654">
                <a:tc>
                  <a:txBody>
                    <a:bodyPr/>
                    <a:lstStyle/>
                    <a:p>
                      <a:pPr marL="0" marR="0" algn="ctr">
                        <a:lnSpc>
                          <a:spcPct val="115000"/>
                        </a:lnSpc>
                        <a:spcBef>
                          <a:spcPts val="0"/>
                        </a:spcBef>
                        <a:spcAft>
                          <a:spcPts val="0"/>
                        </a:spcAft>
                      </a:pPr>
                      <a:r>
                        <a:rPr lang="af-ZA" sz="1800" b="1" noProof="0" smtClean="0">
                          <a:solidFill>
                            <a:schemeClr val="tx1"/>
                          </a:solidFill>
                          <a:latin typeface="Arial Narrow" pitchFamily="34" charset="0"/>
                          <a:ea typeface="Calibri"/>
                          <a:cs typeface="Times New Roman"/>
                        </a:rPr>
                        <a:t>Vraestel</a:t>
                      </a:r>
                      <a:r>
                        <a:rPr lang="af-ZA" sz="1800" b="1" baseline="0" noProof="0" smtClean="0">
                          <a:solidFill>
                            <a:schemeClr val="tx1"/>
                          </a:solidFill>
                          <a:latin typeface="Arial Narrow" pitchFamily="34" charset="0"/>
                          <a:ea typeface="Calibri"/>
                          <a:cs typeface="Times New Roman"/>
                        </a:rPr>
                        <a:t> </a:t>
                      </a:r>
                      <a:r>
                        <a:rPr lang="af-ZA" sz="1800" b="1" noProof="0" smtClean="0">
                          <a:solidFill>
                            <a:schemeClr val="tx1"/>
                          </a:solidFill>
                          <a:latin typeface="Arial Narrow" pitchFamily="34" charset="0"/>
                          <a:ea typeface="Calibri"/>
                          <a:cs typeface="Times New Roman"/>
                        </a:rPr>
                        <a:t> 3</a:t>
                      </a:r>
                      <a:endParaRPr lang="af-ZA" sz="1800" noProof="0">
                        <a:solidFill>
                          <a:schemeClr val="tx1"/>
                        </a:solidFill>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af-ZA" sz="1800" b="1" noProof="0" smtClean="0">
                          <a:solidFill>
                            <a:schemeClr val="tx1"/>
                          </a:solidFill>
                          <a:latin typeface="Arial Narrow" pitchFamily="34" charset="0"/>
                          <a:ea typeface="Calibri"/>
                          <a:cs typeface="Times New Roman"/>
                        </a:rPr>
                        <a:t>Besonderhede</a:t>
                      </a:r>
                      <a:endParaRPr lang="af-ZA" sz="1800" noProof="0">
                        <a:solidFill>
                          <a:schemeClr val="tx1"/>
                        </a:solidFill>
                        <a:latin typeface="Arial Narrow" pitchFamily="34" charset="0"/>
                        <a:ea typeface="Calibri"/>
                        <a:cs typeface="Times New Roman"/>
                      </a:endParaRPr>
                    </a:p>
                  </a:txBody>
                  <a:tcPr marL="68580" marR="68580" marT="0" marB="0"/>
                </a:tc>
                <a:tc gridSpan="2">
                  <a:txBody>
                    <a:bodyPr/>
                    <a:lstStyle/>
                    <a:p>
                      <a:pPr marL="0" marR="0" algn="ctr">
                        <a:lnSpc>
                          <a:spcPct val="115000"/>
                        </a:lnSpc>
                        <a:spcBef>
                          <a:spcPts val="0"/>
                        </a:spcBef>
                        <a:spcAft>
                          <a:spcPts val="0"/>
                        </a:spcAft>
                      </a:pPr>
                      <a:r>
                        <a:rPr lang="af-ZA" sz="1800" b="1" noProof="0" dirty="0" smtClean="0">
                          <a:solidFill>
                            <a:schemeClr val="tx1"/>
                          </a:solidFill>
                          <a:latin typeface="Arial Narrow" pitchFamily="34" charset="0"/>
                          <a:ea typeface="Calibri"/>
                          <a:cs typeface="Times New Roman"/>
                        </a:rPr>
                        <a:t>Punte</a:t>
                      </a:r>
                      <a:endParaRPr lang="af-ZA" sz="1800" noProof="0" dirty="0">
                        <a:solidFill>
                          <a:schemeClr val="tx1"/>
                        </a:solidFill>
                        <a:latin typeface="Arial Narrow" pitchFamily="34" charset="0"/>
                        <a:ea typeface="Calibri"/>
                        <a:cs typeface="Times New Roman"/>
                      </a:endParaRPr>
                    </a:p>
                  </a:txBody>
                  <a:tcPr marL="68580" marR="68580" marT="0" marB="0"/>
                </a:tc>
                <a:tc hMerge="1">
                  <a:txBody>
                    <a:bodyPr/>
                    <a:lstStyle/>
                    <a:p>
                      <a:endParaRPr lang="en-US"/>
                    </a:p>
                  </a:txBody>
                  <a:tcPr/>
                </a:tc>
              </a:tr>
              <a:tr h="2476574">
                <a:tc rowSpan="3">
                  <a:txBody>
                    <a:bodyPr/>
                    <a:lstStyle/>
                    <a:p>
                      <a:pPr marL="0" marR="71755" algn="ctr">
                        <a:lnSpc>
                          <a:spcPct val="115000"/>
                        </a:lnSpc>
                        <a:spcBef>
                          <a:spcPts val="0"/>
                        </a:spcBef>
                        <a:spcAft>
                          <a:spcPts val="1000"/>
                        </a:spcAft>
                        <a:tabLst>
                          <a:tab pos="2865755" algn="ctr"/>
                          <a:tab pos="5731510" algn="r"/>
                          <a:tab pos="457200" algn="l"/>
                          <a:tab pos="2865755" algn="ctr"/>
                          <a:tab pos="5731510" algn="r"/>
                        </a:tabLst>
                      </a:pPr>
                      <a:r>
                        <a:rPr lang="af-ZA" sz="1800" b="1" noProof="0" dirty="0" smtClean="0">
                          <a:latin typeface="Arial Narrow" pitchFamily="34" charset="0"/>
                          <a:ea typeface="Calibri"/>
                          <a:cs typeface="Times New Roman"/>
                        </a:rPr>
                        <a:t>Mondeling</a:t>
                      </a:r>
                      <a:endParaRPr lang="af-ZA" sz="1800" noProof="0" dirty="0">
                        <a:latin typeface="Arial Narrow" pitchFamily="34" charset="0"/>
                        <a:ea typeface="Calibri"/>
                        <a:cs typeface="Times New Roman"/>
                      </a:endParaRPr>
                    </a:p>
                  </a:txBody>
                  <a:tcPr marL="68580" marR="68580" marT="0" marB="0" vert="vert27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af-ZA" sz="1800" b="1" i="0" noProof="0" dirty="0" smtClean="0">
                          <a:latin typeface="Arial Narrow" pitchFamily="34" charset="0"/>
                          <a:ea typeface="Calibri"/>
                          <a:cs typeface="Times New Roman"/>
                        </a:rPr>
                        <a:t>Mondeling</a:t>
                      </a:r>
                      <a:r>
                        <a:rPr lang="af-ZA" sz="1800" b="1" i="0" baseline="0" noProof="0" dirty="0" smtClean="0">
                          <a:latin typeface="Arial Narrow" pitchFamily="34" charset="0"/>
                          <a:ea typeface="Calibri"/>
                          <a:cs typeface="Times New Roman"/>
                        </a:rPr>
                        <a:t> </a:t>
                      </a:r>
                      <a:r>
                        <a:rPr lang="af-ZA" sz="1800" b="0" i="0" baseline="0" noProof="0" dirty="0" smtClean="0">
                          <a:latin typeface="Arial Narrow" pitchFamily="34" charset="0"/>
                          <a:ea typeface="Calibri"/>
                          <a:cs typeface="Times New Roman"/>
                        </a:rPr>
                        <a:t>word intern opgestel en geassesseer en ekstern  gemodereer</a:t>
                      </a:r>
                      <a:endParaRPr lang="af-ZA" sz="1800" b="0" i="0" noProof="0" dirty="0" smtClean="0">
                        <a:latin typeface="Arial Narrow" pitchFamily="34" charset="0"/>
                        <a:ea typeface="Calibri"/>
                        <a:cs typeface="Times New Roman"/>
                      </a:endParaRPr>
                    </a:p>
                    <a:p>
                      <a:pPr marL="0" marR="0">
                        <a:lnSpc>
                          <a:spcPct val="115000"/>
                        </a:lnSpc>
                        <a:spcBef>
                          <a:spcPts val="0"/>
                        </a:spcBef>
                        <a:spcAft>
                          <a:spcPts val="0"/>
                        </a:spcAft>
                      </a:pPr>
                      <a:r>
                        <a:rPr lang="af-ZA" sz="1800" b="1" i="0" noProof="0" dirty="0" smtClean="0">
                          <a:latin typeface="Arial Narrow" pitchFamily="34" charset="0"/>
                          <a:ea typeface="Calibri"/>
                          <a:cs typeface="Times New Roman"/>
                        </a:rPr>
                        <a:t>Praat:</a:t>
                      </a:r>
                      <a:r>
                        <a:rPr lang="en-GB" sz="1800" i="0" dirty="0" smtClean="0">
                          <a:latin typeface="Arial Narrow" pitchFamily="34" charset="0"/>
                          <a:ea typeface="Calibri"/>
                          <a:cs typeface="Times New Roman"/>
                        </a:rPr>
                        <a:t> </a:t>
                      </a:r>
                      <a:endParaRPr lang="en-US" sz="1800" i="0" dirty="0">
                        <a:latin typeface="Arial Narrow" pitchFamily="34" charset="0"/>
                        <a:ea typeface="Calibri"/>
                        <a:cs typeface="Times New Roman"/>
                      </a:endParaRPr>
                    </a:p>
                    <a:p>
                      <a:pPr marL="0" marR="0">
                        <a:lnSpc>
                          <a:spcPct val="115000"/>
                        </a:lnSpc>
                        <a:spcBef>
                          <a:spcPts val="0"/>
                        </a:spcBef>
                        <a:spcAft>
                          <a:spcPts val="0"/>
                        </a:spcAft>
                      </a:pPr>
                      <a:r>
                        <a:rPr lang="af-ZA" sz="1800" b="1" i="0" noProof="0" dirty="0" smtClean="0">
                          <a:latin typeface="Arial Narrow" pitchFamily="34" charset="0"/>
                          <a:ea typeface="Calibri"/>
                          <a:cs typeface="Times New Roman"/>
                        </a:rPr>
                        <a:t>Voorbereide</a:t>
                      </a:r>
                      <a:r>
                        <a:rPr lang="af-ZA" sz="1800" b="1" i="0" baseline="0" noProof="0" dirty="0" smtClean="0">
                          <a:latin typeface="Arial Narrow" pitchFamily="34" charset="0"/>
                          <a:ea typeface="Calibri"/>
                          <a:cs typeface="Times New Roman"/>
                        </a:rPr>
                        <a:t> toespraak</a:t>
                      </a:r>
                      <a:endParaRPr lang="af-ZA" sz="1800" b="1" i="0" noProof="0" dirty="0" smtClean="0">
                        <a:latin typeface="Arial Narrow" pitchFamily="34" charset="0"/>
                        <a:ea typeface="Calibri"/>
                        <a:cs typeface="Times New Roman"/>
                      </a:endParaRPr>
                    </a:p>
                    <a:p>
                      <a:pPr marL="0" marR="0">
                        <a:lnSpc>
                          <a:spcPct val="115000"/>
                        </a:lnSpc>
                        <a:spcBef>
                          <a:spcPts val="0"/>
                        </a:spcBef>
                        <a:spcAft>
                          <a:spcPts val="0"/>
                        </a:spcAft>
                      </a:pPr>
                      <a:r>
                        <a:rPr lang="af-ZA" sz="1800" b="1" i="0" noProof="0" dirty="0" smtClean="0">
                          <a:latin typeface="Arial Narrow" pitchFamily="34" charset="0"/>
                          <a:ea typeface="Calibri"/>
                          <a:cs typeface="Times New Roman"/>
                        </a:rPr>
                        <a:t>Assesseer: </a:t>
                      </a:r>
                      <a:r>
                        <a:rPr lang="af-ZA" sz="1800" b="0" i="0" noProof="0" dirty="0" smtClean="0">
                          <a:latin typeface="Arial Narrow" pitchFamily="34" charset="0"/>
                          <a:ea typeface="Calibri"/>
                          <a:cs typeface="Times New Roman"/>
                        </a:rPr>
                        <a:t>B</a:t>
                      </a:r>
                      <a:r>
                        <a:rPr lang="af-ZA" sz="1800" i="0" noProof="0" dirty="0" smtClean="0">
                          <a:latin typeface="Arial Narrow" pitchFamily="34" charset="0"/>
                          <a:ea typeface="Calibri"/>
                          <a:cs typeface="Times New Roman"/>
                        </a:rPr>
                        <a:t>eplanning</a:t>
                      </a:r>
                      <a:r>
                        <a:rPr lang="af-ZA" sz="1800" i="0" baseline="0" noProof="0" dirty="0" smtClean="0">
                          <a:latin typeface="Arial Narrow" pitchFamily="34" charset="0"/>
                          <a:ea typeface="Calibri"/>
                          <a:cs typeface="Times New Roman"/>
                        </a:rPr>
                        <a:t> en organisasie van inhoud, toon, praat- en aanbiedingsvaardighede, kritiese taalbewustheid, woordkeuse</a:t>
                      </a:r>
                      <a:endParaRPr lang="af-ZA" sz="1800" b="1" i="0" noProof="0" dirty="0" smtClean="0">
                        <a:latin typeface="Arial Narrow" pitchFamily="34" charset="0"/>
                        <a:ea typeface="Calibri"/>
                        <a:cs typeface="Times New Roman"/>
                      </a:endParaRPr>
                    </a:p>
                    <a:p>
                      <a:pPr marL="0" marR="0">
                        <a:lnSpc>
                          <a:spcPct val="115000"/>
                        </a:lnSpc>
                        <a:spcBef>
                          <a:spcPts val="0"/>
                        </a:spcBef>
                        <a:spcAft>
                          <a:spcPts val="0"/>
                        </a:spcAft>
                      </a:pPr>
                      <a:r>
                        <a:rPr lang="en-GB" sz="1800" b="1" i="0" dirty="0" smtClean="0">
                          <a:latin typeface="Arial Narrow" pitchFamily="34" charset="0"/>
                          <a:ea typeface="Calibri"/>
                          <a:cs typeface="Times New Roman"/>
                        </a:rPr>
                        <a:t>G</a:t>
                      </a:r>
                      <a:r>
                        <a:rPr lang="af-ZA" sz="1800" b="1" i="0" noProof="0" dirty="0" err="1" smtClean="0">
                          <a:latin typeface="Arial Narrow" pitchFamily="34" charset="0"/>
                          <a:ea typeface="Calibri"/>
                          <a:cs typeface="Times New Roman"/>
                        </a:rPr>
                        <a:t>esprekvoering</a:t>
                      </a:r>
                      <a:endParaRPr lang="af-ZA" sz="1800" i="0" noProof="0" dirty="0" smtClean="0">
                        <a:latin typeface="Arial Narrow" pitchFamily="34" charset="0"/>
                        <a:ea typeface="Calibri"/>
                        <a:cs typeface="Times New Roman"/>
                      </a:endParaRPr>
                    </a:p>
                    <a:p>
                      <a:pPr marL="0" marR="0">
                        <a:lnSpc>
                          <a:spcPct val="115000"/>
                        </a:lnSpc>
                        <a:spcBef>
                          <a:spcPts val="0"/>
                        </a:spcBef>
                        <a:spcAft>
                          <a:spcPts val="0"/>
                        </a:spcAft>
                      </a:pPr>
                      <a:r>
                        <a:rPr lang="af-ZA" sz="1800" b="1" i="0" noProof="0" dirty="0" smtClean="0">
                          <a:latin typeface="Arial Narrow" pitchFamily="34" charset="0"/>
                          <a:ea typeface="Calibri"/>
                          <a:cs typeface="Times New Roman"/>
                        </a:rPr>
                        <a:t>Assesseer: </a:t>
                      </a:r>
                      <a:r>
                        <a:rPr lang="af-ZA" sz="1800" b="0" i="0" noProof="0" dirty="0" smtClean="0">
                          <a:latin typeface="Arial Narrow" pitchFamily="34" charset="0"/>
                          <a:ea typeface="Calibri"/>
                          <a:cs typeface="Times New Roman"/>
                        </a:rPr>
                        <a:t>Inhoud, toon, praatvaardighede, kritiese taalbewustheid, woordkeuse</a:t>
                      </a:r>
                      <a:endParaRPr lang="af-ZA" sz="1800" b="0" i="0" noProof="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GB" sz="1800" dirty="0" smtClean="0">
                        <a:latin typeface="Arial Narrow" pitchFamily="34" charset="0"/>
                        <a:ea typeface="Calibri"/>
                        <a:cs typeface="Times New Roman"/>
                      </a:endParaRPr>
                    </a:p>
                    <a:p>
                      <a:pPr marL="0" marR="0" algn="ctr">
                        <a:lnSpc>
                          <a:spcPct val="115000"/>
                        </a:lnSpc>
                        <a:spcBef>
                          <a:spcPts val="0"/>
                        </a:spcBef>
                        <a:spcAft>
                          <a:spcPts val="0"/>
                        </a:spcAft>
                      </a:pPr>
                      <a:endParaRPr lang="en-GB" sz="1800" dirty="0" smtClean="0">
                        <a:latin typeface="Arial Narrow" pitchFamily="34" charset="0"/>
                        <a:ea typeface="Calibri"/>
                        <a:cs typeface="Times New Roman"/>
                      </a:endParaRPr>
                    </a:p>
                    <a:p>
                      <a:pPr marL="0" marR="0" algn="ctr">
                        <a:lnSpc>
                          <a:spcPct val="115000"/>
                        </a:lnSpc>
                        <a:spcBef>
                          <a:spcPts val="0"/>
                        </a:spcBef>
                        <a:spcAft>
                          <a:spcPts val="0"/>
                        </a:spcAft>
                      </a:pPr>
                      <a:r>
                        <a:rPr lang="en-GB" sz="1800" dirty="0" smtClean="0">
                          <a:latin typeface="Arial Narrow" pitchFamily="34" charset="0"/>
                          <a:ea typeface="Calibri"/>
                          <a:cs typeface="Times New Roman"/>
                        </a:rPr>
                        <a:t>25</a:t>
                      </a:r>
                      <a:endParaRPr lang="en-US" sz="1800" dirty="0">
                        <a:latin typeface="Arial Narrow" pitchFamily="34" charset="0"/>
                        <a:ea typeface="Calibri"/>
                        <a:cs typeface="Times New Roman"/>
                      </a:endParaRPr>
                    </a:p>
                    <a:p>
                      <a:pPr marL="0" marR="0" algn="ctr">
                        <a:lnSpc>
                          <a:spcPct val="115000"/>
                        </a:lnSpc>
                        <a:spcBef>
                          <a:spcPts val="0"/>
                        </a:spcBef>
                        <a:spcAft>
                          <a:spcPts val="0"/>
                        </a:spcAft>
                      </a:pPr>
                      <a:endParaRPr lang="en-GB" sz="1800" dirty="0" smtClean="0">
                        <a:latin typeface="Arial Narrow" pitchFamily="34" charset="0"/>
                        <a:ea typeface="Calibri"/>
                        <a:cs typeface="Times New Roman"/>
                      </a:endParaRPr>
                    </a:p>
                    <a:p>
                      <a:pPr marL="0" marR="0" algn="ctr">
                        <a:lnSpc>
                          <a:spcPct val="115000"/>
                        </a:lnSpc>
                        <a:spcBef>
                          <a:spcPts val="0"/>
                        </a:spcBef>
                        <a:spcAft>
                          <a:spcPts val="0"/>
                        </a:spcAft>
                      </a:pPr>
                      <a:endParaRPr lang="en-GB" sz="1800" dirty="0" smtClean="0">
                        <a:latin typeface="Arial Narrow" pitchFamily="34" charset="0"/>
                        <a:ea typeface="Calibri"/>
                        <a:cs typeface="Times New Roman"/>
                      </a:endParaRPr>
                    </a:p>
                    <a:p>
                      <a:pPr marL="0" marR="0" algn="ctr">
                        <a:lnSpc>
                          <a:spcPct val="115000"/>
                        </a:lnSpc>
                        <a:spcBef>
                          <a:spcPts val="0"/>
                        </a:spcBef>
                        <a:spcAft>
                          <a:spcPts val="0"/>
                        </a:spcAft>
                      </a:pPr>
                      <a:endParaRPr lang="en-GB" sz="1800" dirty="0" smtClean="0">
                        <a:latin typeface="Arial Narrow" pitchFamily="34" charset="0"/>
                        <a:ea typeface="Calibri"/>
                        <a:cs typeface="Times New Roman"/>
                      </a:endParaRPr>
                    </a:p>
                    <a:p>
                      <a:pPr marL="0" marR="0" algn="ctr">
                        <a:lnSpc>
                          <a:spcPct val="115000"/>
                        </a:lnSpc>
                        <a:spcBef>
                          <a:spcPts val="0"/>
                        </a:spcBef>
                        <a:spcAft>
                          <a:spcPts val="0"/>
                        </a:spcAft>
                      </a:pPr>
                      <a:endParaRPr lang="en-GB" sz="1800" dirty="0" smtClean="0">
                        <a:latin typeface="Arial Narrow" pitchFamily="34" charset="0"/>
                        <a:ea typeface="Calibri"/>
                        <a:cs typeface="Times New Roman"/>
                      </a:endParaRPr>
                    </a:p>
                    <a:p>
                      <a:pPr marL="0" marR="0" algn="ctr">
                        <a:lnSpc>
                          <a:spcPct val="115000"/>
                        </a:lnSpc>
                        <a:spcBef>
                          <a:spcPts val="0"/>
                        </a:spcBef>
                        <a:spcAft>
                          <a:spcPts val="0"/>
                        </a:spcAft>
                      </a:pPr>
                      <a:r>
                        <a:rPr lang="en-GB" sz="1800" dirty="0" smtClean="0">
                          <a:latin typeface="Arial Narrow" pitchFamily="34" charset="0"/>
                          <a:ea typeface="Calibri"/>
                          <a:cs typeface="Times New Roman"/>
                        </a:rPr>
                        <a:t>25</a:t>
                      </a:r>
                      <a:endParaRPr lang="en-US" sz="1800" dirty="0">
                        <a:latin typeface="Arial Narrow" pitchFamily="34" charset="0"/>
                        <a:ea typeface="Calibri"/>
                        <a:cs typeface="Times New Roman"/>
                      </a:endParaRPr>
                    </a:p>
                  </a:txBody>
                  <a:tcPr marL="68580" marR="68580" marT="0" marB="0"/>
                </a:tc>
                <a:tc rowSpan="3">
                  <a:txBody>
                    <a:bodyPr/>
                    <a:lstStyle/>
                    <a:p>
                      <a:r>
                        <a:rPr lang="en-US" sz="1800" dirty="0" smtClean="0">
                          <a:latin typeface="Arial Narrow" pitchFamily="34" charset="0"/>
                        </a:rPr>
                        <a:t>100</a:t>
                      </a:r>
                      <a:endParaRPr lang="en-US" sz="1800" dirty="0">
                        <a:latin typeface="Arial Narrow" pitchFamily="34" charset="0"/>
                      </a:endParaRPr>
                    </a:p>
                  </a:txBody>
                  <a:tcPr/>
                </a:tc>
              </a:tr>
              <a:tr h="1224457">
                <a:tc vMerge="1">
                  <a:txBody>
                    <a:bodyPr/>
                    <a:lstStyle/>
                    <a:p>
                      <a:endParaRPr lang="en-US"/>
                    </a:p>
                  </a:txBody>
                  <a:tcPr/>
                </a:tc>
                <a:tc>
                  <a:txBody>
                    <a:bodyPr/>
                    <a:lstStyle/>
                    <a:p>
                      <a:pPr marL="342900" marR="0" lvl="0" indent="-342900">
                        <a:lnSpc>
                          <a:spcPct val="115000"/>
                        </a:lnSpc>
                        <a:spcBef>
                          <a:spcPts val="0"/>
                        </a:spcBef>
                        <a:spcAft>
                          <a:spcPts val="0"/>
                        </a:spcAft>
                        <a:buFont typeface="Symbol"/>
                        <a:buNone/>
                      </a:pPr>
                      <a:r>
                        <a:rPr lang="af-ZA" sz="1800" b="1" i="0" noProof="0" dirty="0" smtClean="0">
                          <a:latin typeface="Arial Narrow" pitchFamily="34" charset="0"/>
                          <a:ea typeface="Calibri"/>
                          <a:cs typeface="Times New Roman"/>
                        </a:rPr>
                        <a:t>Lees</a:t>
                      </a:r>
                      <a:r>
                        <a:rPr lang="en-GB" sz="1800" b="1" i="0" dirty="0" smtClean="0">
                          <a:latin typeface="Arial Narrow" pitchFamily="34" charset="0"/>
                          <a:ea typeface="Calibri"/>
                          <a:cs typeface="Times New Roman"/>
                        </a:rPr>
                        <a:t>:</a:t>
                      </a:r>
                      <a:endParaRPr lang="en-US" sz="1800" i="0" dirty="0">
                        <a:latin typeface="Arial Narrow" pitchFamily="34" charset="0"/>
                        <a:ea typeface="Calibri"/>
                        <a:cs typeface="Times New Roman"/>
                      </a:endParaRPr>
                    </a:p>
                    <a:p>
                      <a:pPr marL="342900" marR="0" lvl="0" indent="-342900">
                        <a:lnSpc>
                          <a:spcPct val="115000"/>
                        </a:lnSpc>
                        <a:spcBef>
                          <a:spcPts val="0"/>
                        </a:spcBef>
                        <a:spcAft>
                          <a:spcPts val="0"/>
                        </a:spcAft>
                        <a:buFont typeface="Symbol"/>
                        <a:buNone/>
                      </a:pPr>
                      <a:r>
                        <a:rPr lang="af-ZA" sz="1800" b="1" i="0" noProof="0" dirty="0" smtClean="0">
                          <a:latin typeface="Arial Narrow" pitchFamily="34" charset="0"/>
                          <a:ea typeface="Calibri"/>
                          <a:cs typeface="Times New Roman"/>
                        </a:rPr>
                        <a:t>Voorbereide</a:t>
                      </a:r>
                      <a:r>
                        <a:rPr lang="af-ZA" sz="1800" b="1" i="0" baseline="0" noProof="0" dirty="0" smtClean="0">
                          <a:latin typeface="Arial Narrow" pitchFamily="34" charset="0"/>
                          <a:ea typeface="Calibri"/>
                          <a:cs typeface="Times New Roman"/>
                        </a:rPr>
                        <a:t> hardoplees</a:t>
                      </a:r>
                      <a:r>
                        <a:rPr lang="en-GB" sz="1800" b="1" i="0" dirty="0" smtClean="0">
                          <a:latin typeface="Arial Narrow" pitchFamily="34" charset="0"/>
                          <a:ea typeface="Calibri"/>
                          <a:cs typeface="Times New Roman"/>
                        </a:rPr>
                        <a:t> </a:t>
                      </a:r>
                      <a:endParaRPr lang="en-US" sz="1800" i="0" dirty="0">
                        <a:latin typeface="Arial Narrow" pitchFamily="34" charset="0"/>
                        <a:ea typeface="Calibri"/>
                        <a:cs typeface="Times New Roman"/>
                      </a:endParaRPr>
                    </a:p>
                    <a:p>
                      <a:pPr marL="0" marR="0">
                        <a:lnSpc>
                          <a:spcPct val="115000"/>
                        </a:lnSpc>
                        <a:spcBef>
                          <a:spcPts val="0"/>
                        </a:spcBef>
                        <a:spcAft>
                          <a:spcPts val="0"/>
                        </a:spcAft>
                      </a:pPr>
                      <a:r>
                        <a:rPr lang="af-ZA" sz="1800" b="1" i="0" noProof="0" dirty="0" smtClean="0">
                          <a:latin typeface="Arial Narrow" pitchFamily="34" charset="0"/>
                          <a:ea typeface="Calibri"/>
                          <a:cs typeface="Times New Roman"/>
                        </a:rPr>
                        <a:t>Assesseer</a:t>
                      </a:r>
                      <a:r>
                        <a:rPr lang="af-ZA" sz="1800" i="0" noProof="0" dirty="0" smtClean="0">
                          <a:latin typeface="Arial Narrow" pitchFamily="34" charset="0"/>
                          <a:ea typeface="Calibri"/>
                          <a:cs typeface="Times New Roman"/>
                        </a:rPr>
                        <a:t>: </a:t>
                      </a:r>
                      <a:r>
                        <a:rPr lang="af-ZA" sz="1800" b="0" i="0" noProof="0" dirty="0" smtClean="0">
                          <a:latin typeface="Arial Narrow" pitchFamily="34" charset="0"/>
                          <a:ea typeface="Calibri"/>
                          <a:cs typeface="Times New Roman"/>
                        </a:rPr>
                        <a:t>Inhoud, toon, praat- en aanbiedingsvaardighede, kritiese taalbewustheid </a:t>
                      </a:r>
                      <a:endParaRPr lang="af-ZA" sz="1800" i="0" noProof="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GB" sz="1800" dirty="0">
                          <a:latin typeface="Arial Narrow" pitchFamily="34" charset="0"/>
                          <a:ea typeface="Calibri"/>
                          <a:cs typeface="Times New Roman"/>
                        </a:rPr>
                        <a:t>25</a:t>
                      </a:r>
                      <a:endParaRPr lang="en-US" sz="1800" dirty="0">
                        <a:latin typeface="Arial Narrow" pitchFamily="34" charset="0"/>
                        <a:ea typeface="Calibri"/>
                        <a:cs typeface="Times New Roman"/>
                      </a:endParaRPr>
                    </a:p>
                  </a:txBody>
                  <a:tcPr marL="68580" marR="68580" marT="0" marB="0"/>
                </a:tc>
                <a:tc vMerge="1">
                  <a:txBody>
                    <a:bodyPr/>
                    <a:lstStyle/>
                    <a:p>
                      <a:endParaRPr lang="en-US" sz="1800" dirty="0">
                        <a:latin typeface="Arial Narrow" pitchFamily="34" charset="0"/>
                      </a:endParaRPr>
                    </a:p>
                  </a:txBody>
                  <a:tcPr/>
                </a:tc>
              </a:tr>
              <a:tr h="961657">
                <a:tc vMerge="1">
                  <a:txBody>
                    <a:bodyPr/>
                    <a:lstStyle/>
                    <a:p>
                      <a:endParaRPr lang="en-US"/>
                    </a:p>
                  </a:txBody>
                  <a:tcPr/>
                </a:tc>
                <a:tc>
                  <a:txBody>
                    <a:bodyPr/>
                    <a:lstStyle/>
                    <a:p>
                      <a:pPr marL="0" marR="0">
                        <a:lnSpc>
                          <a:spcPct val="115000"/>
                        </a:lnSpc>
                        <a:spcBef>
                          <a:spcPts val="0"/>
                        </a:spcBef>
                        <a:spcAft>
                          <a:spcPts val="0"/>
                        </a:spcAft>
                      </a:pPr>
                      <a:r>
                        <a:rPr lang="af-ZA" sz="1800" b="1" i="0" noProof="0" dirty="0" smtClean="0">
                          <a:latin typeface="Arial Narrow" pitchFamily="34" charset="0"/>
                          <a:ea typeface="Calibri"/>
                          <a:cs typeface="Times New Roman"/>
                        </a:rPr>
                        <a:t>Luister</a:t>
                      </a:r>
                      <a:r>
                        <a:rPr lang="en-GB" sz="1800" b="1" i="0" dirty="0" smtClean="0">
                          <a:latin typeface="Arial Narrow" pitchFamily="34" charset="0"/>
                          <a:ea typeface="Calibri"/>
                          <a:cs typeface="Times New Roman"/>
                        </a:rPr>
                        <a:t>:</a:t>
                      </a:r>
                      <a:endParaRPr lang="en-US" sz="1800" i="0" dirty="0">
                        <a:latin typeface="Arial Narrow" pitchFamily="34" charset="0"/>
                        <a:ea typeface="Calibri"/>
                        <a:cs typeface="Times New Roman"/>
                      </a:endParaRPr>
                    </a:p>
                    <a:p>
                      <a:pPr marL="0" marR="0">
                        <a:lnSpc>
                          <a:spcPct val="115000"/>
                        </a:lnSpc>
                        <a:spcBef>
                          <a:spcPts val="0"/>
                        </a:spcBef>
                        <a:spcAft>
                          <a:spcPts val="0"/>
                        </a:spcAft>
                      </a:pPr>
                      <a:r>
                        <a:rPr lang="af-ZA" sz="1800" b="1" i="0" noProof="0" dirty="0" smtClean="0">
                          <a:latin typeface="Arial Narrow" pitchFamily="34" charset="0"/>
                          <a:ea typeface="Calibri"/>
                          <a:cs typeface="Times New Roman"/>
                        </a:rPr>
                        <a:t>Luisterbegrip</a:t>
                      </a:r>
                      <a:endParaRPr lang="af-ZA" sz="1800" i="0" noProof="0" dirty="0" smtClean="0">
                        <a:latin typeface="Arial Narrow" pitchFamily="34" charset="0"/>
                        <a:ea typeface="Calibri"/>
                        <a:cs typeface="Times New Roman"/>
                      </a:endParaRPr>
                    </a:p>
                    <a:p>
                      <a:pPr marL="0" marR="0">
                        <a:lnSpc>
                          <a:spcPct val="115000"/>
                        </a:lnSpc>
                        <a:spcBef>
                          <a:spcPts val="0"/>
                        </a:spcBef>
                        <a:spcAft>
                          <a:spcPts val="0"/>
                        </a:spcAft>
                        <a:tabLst>
                          <a:tab pos="200025" algn="l"/>
                          <a:tab pos="290195" algn="l"/>
                          <a:tab pos="327660" algn="l"/>
                        </a:tabLst>
                      </a:pPr>
                      <a:r>
                        <a:rPr lang="af-ZA" sz="1800" b="1" i="0" noProof="0" dirty="0" smtClean="0">
                          <a:latin typeface="Arial Narrow" pitchFamily="34" charset="0"/>
                          <a:ea typeface="Calibri"/>
                          <a:cs typeface="Times New Roman"/>
                        </a:rPr>
                        <a:t>Assesseer</a:t>
                      </a:r>
                      <a:r>
                        <a:rPr lang="af-ZA" sz="1800" i="0" noProof="0" dirty="0" smtClean="0">
                          <a:latin typeface="Arial Narrow" pitchFamily="34" charset="0"/>
                          <a:ea typeface="Calibri"/>
                          <a:cs typeface="Times New Roman"/>
                        </a:rPr>
                        <a:t>: Luister vir begrip, inligting en evaluering</a:t>
                      </a:r>
                      <a:endParaRPr lang="af-ZA" sz="1800" i="0" noProof="0" dirty="0">
                        <a:latin typeface="Arial Narrow"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GB" sz="1800" dirty="0">
                          <a:latin typeface="Arial Narrow" pitchFamily="34" charset="0"/>
                          <a:ea typeface="Calibri"/>
                          <a:cs typeface="Times New Roman"/>
                        </a:rPr>
                        <a:t>25</a:t>
                      </a:r>
                      <a:endParaRPr lang="en-US" sz="1800" dirty="0">
                        <a:latin typeface="Arial Narrow" pitchFamily="34" charset="0"/>
                        <a:ea typeface="Calibri"/>
                        <a:cs typeface="Times New Roman"/>
                      </a:endParaRPr>
                    </a:p>
                  </a:txBody>
                  <a:tcPr marL="68580" marR="68580" marT="0" marB="0"/>
                </a:tc>
                <a:tc vMerge="1">
                  <a:txBody>
                    <a:bodyPr/>
                    <a:lstStyle/>
                    <a:p>
                      <a:endParaRPr lang="en-US" sz="1800" dirty="0">
                        <a:latin typeface="Arial Narrow"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ubtitle 2"/>
          <p:cNvSpPr>
            <a:spLocks noGrp="1"/>
          </p:cNvSpPr>
          <p:nvPr>
            <p:ph type="subTitle" idx="1"/>
          </p:nvPr>
        </p:nvSpPr>
        <p:spPr>
          <a:xfrm>
            <a:off x="571472" y="1428736"/>
            <a:ext cx="7929591" cy="3929090"/>
          </a:xfrm>
        </p:spPr>
        <p:txBody>
          <a:bodyPr/>
          <a:lstStyle/>
          <a:p>
            <a:pPr algn="l">
              <a:spcBef>
                <a:spcPct val="0"/>
              </a:spcBef>
            </a:pPr>
            <a:r>
              <a:rPr lang="en-US" sz="2800" dirty="0" smtClean="0">
                <a:solidFill>
                  <a:schemeClr val="tx1"/>
                </a:solidFill>
              </a:rPr>
              <a:t> </a:t>
            </a:r>
            <a:endParaRPr lang="af-ZA" dirty="0" smtClean="0">
              <a:solidFill>
                <a:schemeClr val="tx1"/>
              </a:solidFill>
            </a:endParaRPr>
          </a:p>
          <a:p>
            <a:pPr marL="341313" lvl="1" indent="-287338" algn="l">
              <a:spcBef>
                <a:spcPct val="0"/>
              </a:spcBef>
              <a:buFont typeface="Arial" charset="0"/>
              <a:buChar char="•"/>
            </a:pPr>
            <a:r>
              <a:rPr lang="af-ZA" dirty="0" smtClean="0">
                <a:solidFill>
                  <a:schemeClr val="tx1"/>
                </a:solidFill>
              </a:rPr>
              <a:t>Pas die verskillende kognitiewe vlakke soos in die </a:t>
            </a:r>
          </a:p>
          <a:p>
            <a:pPr marL="341313" lvl="1" indent="-287338" algn="l">
              <a:spcBef>
                <a:spcPct val="0"/>
              </a:spcBef>
            </a:pPr>
            <a:r>
              <a:rPr lang="af-ZA" dirty="0" smtClean="0">
                <a:solidFill>
                  <a:schemeClr val="tx1"/>
                </a:solidFill>
              </a:rPr>
              <a:t>    KABV vervat, </a:t>
            </a:r>
            <a:r>
              <a:rPr lang="af-ZA" dirty="0" smtClean="0">
                <a:solidFill>
                  <a:schemeClr val="tx1"/>
                </a:solidFill>
              </a:rPr>
              <a:t>op ŉ voorbeeldvraag in die </a:t>
            </a:r>
            <a:r>
              <a:rPr lang="af-ZA" i="1" dirty="0" smtClean="0">
                <a:solidFill>
                  <a:schemeClr val="tx1"/>
                </a:solidFill>
              </a:rPr>
              <a:t>Selfstudiegids Letterkunde </a:t>
            </a:r>
            <a:r>
              <a:rPr lang="af-ZA" dirty="0" smtClean="0">
                <a:solidFill>
                  <a:schemeClr val="tx1"/>
                </a:solidFill>
              </a:rPr>
              <a:t>toe</a:t>
            </a:r>
            <a:r>
              <a:rPr lang="en-US" dirty="0" smtClean="0">
                <a:solidFill>
                  <a:schemeClr val="tx1"/>
                </a:solidFill>
              </a:rPr>
              <a:t>. </a:t>
            </a:r>
            <a:endParaRPr lang="en-ZA" dirty="0" smtClean="0">
              <a:solidFill>
                <a:schemeClr val="tx1"/>
              </a:solidFill>
            </a:endParaRPr>
          </a:p>
          <a:p>
            <a:pPr marL="341313" lvl="1" indent="-287338" algn="l">
              <a:buFont typeface="Arial" charset="0"/>
              <a:buChar char="•"/>
            </a:pPr>
            <a:r>
              <a:rPr lang="af-ZA" dirty="0" smtClean="0">
                <a:solidFill>
                  <a:schemeClr val="tx1"/>
                </a:solidFill>
              </a:rPr>
              <a:t>Trek ŉ ontledingstabel wat die gewigswaarde van </a:t>
            </a:r>
          </a:p>
          <a:p>
            <a:pPr marL="341313" lvl="1" indent="-287338" algn="l"/>
            <a:r>
              <a:rPr lang="af-ZA" dirty="0" smtClean="0">
                <a:solidFill>
                  <a:schemeClr val="tx1"/>
                </a:solidFill>
              </a:rPr>
              <a:t>    die kognitiewe vlakke aandui.</a:t>
            </a:r>
            <a:endParaRPr lang="en-ZA" dirty="0" smtClean="0">
              <a:solidFill>
                <a:schemeClr val="tx1"/>
              </a:solidFill>
            </a:endParaRPr>
          </a:p>
          <a:p>
            <a:pPr algn="l">
              <a:buFont typeface="Arial" charset="0"/>
              <a:buChar char="•"/>
            </a:pPr>
            <a:r>
              <a:rPr lang="en-US" sz="2800" dirty="0" smtClean="0">
                <a:solidFill>
                  <a:schemeClr val="tx1"/>
                </a:solidFill>
              </a:rPr>
              <a:t>  </a:t>
            </a:r>
            <a:r>
              <a:rPr lang="af-ZA" sz="2800" dirty="0" smtClean="0">
                <a:solidFill>
                  <a:schemeClr val="tx1"/>
                </a:solidFill>
              </a:rPr>
              <a:t>Terugvoering.</a:t>
            </a:r>
          </a:p>
          <a:p>
            <a:pPr algn="l"/>
            <a:endParaRPr lang="en-ZA" sz="2800" dirty="0" smtClean="0">
              <a:solidFill>
                <a:schemeClr val="tx1"/>
              </a:solidFill>
            </a:endParaRPr>
          </a:p>
        </p:txBody>
      </p:sp>
      <p:sp>
        <p:nvSpPr>
          <p:cNvPr id="4" name="Footer Placeholder 3"/>
          <p:cNvSpPr>
            <a:spLocks noGrp="1"/>
          </p:cNvSpPr>
          <p:nvPr>
            <p:ph type="ftr" sz="quarter" idx="11"/>
          </p:nvPr>
        </p:nvSpPr>
        <p:spPr/>
        <p:txBody>
          <a:bodyPr/>
          <a:lstStyle/>
          <a:p>
            <a:pPr>
              <a:defRPr/>
            </a:pPr>
            <a:endParaRPr lang="en-ZA"/>
          </a:p>
        </p:txBody>
      </p:sp>
      <p:sp>
        <p:nvSpPr>
          <p:cNvPr id="38916" name="Slide Number Placeholder 4"/>
          <p:cNvSpPr>
            <a:spLocks noGrp="1"/>
          </p:cNvSpPr>
          <p:nvPr>
            <p:ph type="sldNum" sz="quarter" idx="12"/>
          </p:nvPr>
        </p:nvSpPr>
        <p:spPr bwMode="auto">
          <a:noFill/>
          <a:ln>
            <a:miter lim="800000"/>
            <a:headEnd/>
            <a:tailEnd/>
          </a:ln>
        </p:spPr>
        <p:txBody>
          <a:bodyPr/>
          <a:lstStyle/>
          <a:p>
            <a:fld id="{C8513C28-15BD-431F-89DC-76143D9BE9BD}" type="slidenum">
              <a:rPr lang="en-ZA" smtClean="0">
                <a:cs typeface="Arial" charset="0"/>
              </a:rPr>
              <a:pPr/>
              <a:t>21</a:t>
            </a:fld>
            <a:endParaRPr lang="en-ZA" smtClean="0">
              <a:cs typeface="Arial" charset="0"/>
            </a:endParaRPr>
          </a:p>
        </p:txBody>
      </p:sp>
      <p:sp>
        <p:nvSpPr>
          <p:cNvPr id="6" name="Title 1"/>
          <p:cNvSpPr txBox="1">
            <a:spLocks/>
          </p:cNvSpPr>
          <p:nvPr/>
        </p:nvSpPr>
        <p:spPr bwMode="auto">
          <a:xfrm>
            <a:off x="428625" y="0"/>
            <a:ext cx="8715375" cy="857250"/>
          </a:xfrm>
          <a:prstGeom prst="rect">
            <a:avLst/>
          </a:prstGeom>
          <a:noFill/>
          <a:ln w="9525">
            <a:noFill/>
            <a:miter lim="800000"/>
            <a:headEnd/>
            <a:tailEnd/>
          </a:ln>
        </p:spPr>
        <p:txBody>
          <a:bodyPr anchor="ctr"/>
          <a:lstStyle/>
          <a:p>
            <a:pPr eaLnBrk="0" hangingPunct="0">
              <a:defRPr/>
            </a:pPr>
            <a:r>
              <a:rPr lang="af-ZA" sz="3600" b="1" dirty="0" smtClean="0">
                <a:latin typeface="+mj-lt"/>
                <a:ea typeface="MS PGothic" pitchFamily="34" charset="-128"/>
                <a:cs typeface="ＭＳ Ｐゴシック" charset="0"/>
              </a:rPr>
              <a:t>Aktiwiteit 2: Toepassing van taksonomie</a:t>
            </a:r>
            <a:r>
              <a:rPr lang="en-US" sz="3600" b="1" dirty="0" smtClean="0">
                <a:latin typeface="+mj-lt"/>
                <a:ea typeface="MS PGothic" pitchFamily="34" charset="-128"/>
                <a:cs typeface="ＭＳ Ｐゴシック" charset="0"/>
              </a:rPr>
              <a:t>ë</a:t>
            </a:r>
            <a:endParaRPr lang="en-ZA" sz="3600" b="1" dirty="0">
              <a:latin typeface="+mj-lt"/>
              <a:ea typeface="MS PGothic" pitchFamily="34" charset="-128"/>
              <a:cs typeface="ＭＳ Ｐゴシック"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ctrTitle"/>
          </p:nvPr>
        </p:nvSpPr>
        <p:spPr>
          <a:xfrm>
            <a:off x="685800" y="0"/>
            <a:ext cx="7772400" cy="785813"/>
          </a:xfrm>
        </p:spPr>
        <p:txBody>
          <a:bodyPr/>
          <a:lstStyle/>
          <a:p>
            <a:r>
              <a:rPr lang="af-ZA" b="1" dirty="0" smtClean="0"/>
              <a:t>Bespreking</a:t>
            </a:r>
          </a:p>
        </p:txBody>
      </p:sp>
      <p:sp>
        <p:nvSpPr>
          <p:cNvPr id="4" name="Footer Placeholder 3"/>
          <p:cNvSpPr>
            <a:spLocks noGrp="1"/>
          </p:cNvSpPr>
          <p:nvPr>
            <p:ph type="ftr" sz="quarter" idx="11"/>
          </p:nvPr>
        </p:nvSpPr>
        <p:spPr/>
        <p:txBody>
          <a:bodyPr/>
          <a:lstStyle/>
          <a:p>
            <a:pPr>
              <a:defRPr/>
            </a:pPr>
            <a:endParaRPr lang="en-ZA"/>
          </a:p>
        </p:txBody>
      </p:sp>
      <p:sp>
        <p:nvSpPr>
          <p:cNvPr id="39940" name="Slide Number Placeholder 4"/>
          <p:cNvSpPr>
            <a:spLocks noGrp="1"/>
          </p:cNvSpPr>
          <p:nvPr>
            <p:ph type="sldNum" sz="quarter" idx="12"/>
          </p:nvPr>
        </p:nvSpPr>
        <p:spPr bwMode="auto">
          <a:noFill/>
          <a:ln>
            <a:miter lim="800000"/>
            <a:headEnd/>
            <a:tailEnd/>
          </a:ln>
        </p:spPr>
        <p:txBody>
          <a:bodyPr/>
          <a:lstStyle/>
          <a:p>
            <a:fld id="{3D9925DB-A24A-41E2-8B91-A8D3729DBD42}" type="slidenum">
              <a:rPr lang="en-ZA" smtClean="0">
                <a:cs typeface="Arial" charset="0"/>
              </a:rPr>
              <a:pPr/>
              <a:t>22</a:t>
            </a:fld>
            <a:endParaRPr lang="en-ZA" smtClean="0">
              <a:cs typeface="Arial" charset="0"/>
            </a:endParaRPr>
          </a:p>
        </p:txBody>
      </p:sp>
      <p:graphicFrame>
        <p:nvGraphicFramePr>
          <p:cNvPr id="6" name="Table 5"/>
          <p:cNvGraphicFramePr>
            <a:graphicFrameLocks noGrp="1"/>
          </p:cNvGraphicFramePr>
          <p:nvPr/>
        </p:nvGraphicFramePr>
        <p:xfrm>
          <a:off x="571500" y="1000125"/>
          <a:ext cx="8143932" cy="5072094"/>
        </p:xfrm>
        <a:graphic>
          <a:graphicData uri="http://schemas.openxmlformats.org/drawingml/2006/table">
            <a:tbl>
              <a:tblPr firstRow="1" bandRow="1">
                <a:tableStyleId>{5C22544A-7EE6-4342-B048-85BDC9FD1C3A}</a:tableStyleId>
              </a:tblPr>
              <a:tblGrid>
                <a:gridCol w="1357322"/>
                <a:gridCol w="1357322"/>
                <a:gridCol w="1357322"/>
                <a:gridCol w="1357322"/>
                <a:gridCol w="1357322"/>
                <a:gridCol w="1357322"/>
              </a:tblGrid>
              <a:tr h="435144">
                <a:tc>
                  <a:txBody>
                    <a:bodyPr/>
                    <a:lstStyle/>
                    <a:p>
                      <a:pPr marL="0" marR="0" algn="ctr">
                        <a:lnSpc>
                          <a:spcPct val="115000"/>
                        </a:lnSpc>
                        <a:spcBef>
                          <a:spcPts val="0"/>
                        </a:spcBef>
                        <a:spcAft>
                          <a:spcPts val="1000"/>
                        </a:spcAft>
                      </a:pPr>
                      <a:r>
                        <a:rPr lang="af-ZA" sz="1100" dirty="0">
                          <a:solidFill>
                            <a:schemeClr val="tx1"/>
                          </a:solidFill>
                          <a:latin typeface="Arial"/>
                          <a:ea typeface="Calibri"/>
                          <a:cs typeface="Times New Roman"/>
                        </a:rPr>
                        <a:t>Vraagnommer</a:t>
                      </a:r>
                      <a:endParaRPr lang="en-US" sz="11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1000"/>
                        </a:spcAft>
                      </a:pPr>
                      <a:r>
                        <a:rPr lang="af-ZA" sz="1100" dirty="0">
                          <a:solidFill>
                            <a:schemeClr val="tx1"/>
                          </a:solidFill>
                          <a:latin typeface="Arial"/>
                          <a:ea typeface="Calibri"/>
                          <a:cs typeface="Times New Roman"/>
                        </a:rPr>
                        <a:t>Vlak 1 </a:t>
                      </a:r>
                      <a:r>
                        <a:rPr lang="af-ZA" sz="1100" baseline="0" dirty="0">
                          <a:solidFill>
                            <a:schemeClr val="tx1"/>
                          </a:solidFill>
                          <a:latin typeface="Arial"/>
                          <a:ea typeface="Calibri"/>
                          <a:cs typeface="Times New Roman"/>
                        </a:rPr>
                        <a:t> </a:t>
                      </a:r>
                      <a:r>
                        <a:rPr lang="af-ZA" sz="1100" baseline="0" dirty="0" smtClean="0">
                          <a:solidFill>
                            <a:schemeClr val="tx1"/>
                          </a:solidFill>
                          <a:latin typeface="Arial"/>
                          <a:ea typeface="Calibri"/>
                          <a:cs typeface="Times New Roman"/>
                        </a:rPr>
                        <a:t>     </a:t>
                      </a:r>
                      <a:r>
                        <a:rPr lang="af-ZA" sz="1100" dirty="0" smtClean="0">
                          <a:solidFill>
                            <a:schemeClr val="tx1"/>
                          </a:solidFill>
                          <a:latin typeface="Arial"/>
                          <a:ea typeface="Calibri"/>
                          <a:cs typeface="Times New Roman"/>
                        </a:rPr>
                        <a:t> Letterlik</a:t>
                      </a:r>
                      <a:endParaRPr lang="en-US" sz="11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af-ZA" sz="1100" dirty="0">
                          <a:solidFill>
                            <a:schemeClr val="tx1"/>
                          </a:solidFill>
                          <a:latin typeface="Arial"/>
                          <a:ea typeface="Calibri"/>
                          <a:cs typeface="Times New Roman"/>
                        </a:rPr>
                        <a:t>Vlak 2 </a:t>
                      </a:r>
                      <a:endParaRPr lang="en-US" sz="1100" dirty="0">
                        <a:solidFill>
                          <a:schemeClr val="tx1"/>
                        </a:solidFill>
                        <a:latin typeface="Calibri"/>
                        <a:ea typeface="Calibri"/>
                        <a:cs typeface="Times New Roman"/>
                      </a:endParaRPr>
                    </a:p>
                    <a:p>
                      <a:pPr marL="0" marR="0" algn="ctr">
                        <a:lnSpc>
                          <a:spcPct val="115000"/>
                        </a:lnSpc>
                        <a:spcBef>
                          <a:spcPts val="0"/>
                        </a:spcBef>
                        <a:spcAft>
                          <a:spcPts val="1000"/>
                        </a:spcAft>
                      </a:pPr>
                      <a:r>
                        <a:rPr lang="af-ZA" sz="1100" dirty="0">
                          <a:solidFill>
                            <a:schemeClr val="tx1"/>
                          </a:solidFill>
                          <a:latin typeface="Arial"/>
                          <a:ea typeface="Calibri"/>
                          <a:cs typeface="Times New Roman"/>
                        </a:rPr>
                        <a:t>Herorganisasie</a:t>
                      </a:r>
                      <a:endParaRPr lang="en-US" sz="11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af-ZA" sz="1100" dirty="0">
                          <a:solidFill>
                            <a:schemeClr val="tx1"/>
                          </a:solidFill>
                          <a:latin typeface="Arial"/>
                          <a:ea typeface="Calibri"/>
                          <a:cs typeface="Times New Roman"/>
                        </a:rPr>
                        <a:t>Vlak 3 </a:t>
                      </a:r>
                      <a:endParaRPr lang="en-US" sz="1100" dirty="0">
                        <a:solidFill>
                          <a:schemeClr val="tx1"/>
                        </a:solidFill>
                        <a:latin typeface="Calibri"/>
                        <a:ea typeface="Calibri"/>
                        <a:cs typeface="Times New Roman"/>
                      </a:endParaRPr>
                    </a:p>
                    <a:p>
                      <a:pPr marL="0" marR="0" algn="ctr">
                        <a:lnSpc>
                          <a:spcPct val="115000"/>
                        </a:lnSpc>
                        <a:spcBef>
                          <a:spcPts val="0"/>
                        </a:spcBef>
                        <a:spcAft>
                          <a:spcPts val="1000"/>
                        </a:spcAft>
                      </a:pPr>
                      <a:r>
                        <a:rPr lang="af-ZA" sz="1100" dirty="0">
                          <a:solidFill>
                            <a:schemeClr val="tx1"/>
                          </a:solidFill>
                          <a:latin typeface="Arial"/>
                          <a:ea typeface="Calibri"/>
                          <a:cs typeface="Times New Roman"/>
                        </a:rPr>
                        <a:t>Afleiding</a:t>
                      </a:r>
                      <a:endParaRPr lang="en-US" sz="11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af-ZA" sz="1100" dirty="0">
                          <a:solidFill>
                            <a:schemeClr val="tx1"/>
                          </a:solidFill>
                          <a:latin typeface="Arial"/>
                          <a:ea typeface="Calibri"/>
                          <a:cs typeface="Times New Roman"/>
                        </a:rPr>
                        <a:t>Vlak 4 </a:t>
                      </a:r>
                      <a:endParaRPr lang="en-US" sz="1100" dirty="0">
                        <a:solidFill>
                          <a:schemeClr val="tx1"/>
                        </a:solidFill>
                        <a:latin typeface="Calibri"/>
                        <a:ea typeface="Calibri"/>
                        <a:cs typeface="Times New Roman"/>
                      </a:endParaRPr>
                    </a:p>
                    <a:p>
                      <a:pPr marL="0" marR="0" algn="ctr">
                        <a:lnSpc>
                          <a:spcPct val="115000"/>
                        </a:lnSpc>
                        <a:spcBef>
                          <a:spcPts val="0"/>
                        </a:spcBef>
                        <a:spcAft>
                          <a:spcPts val="1000"/>
                        </a:spcAft>
                      </a:pPr>
                      <a:r>
                        <a:rPr lang="af-ZA" sz="1100" dirty="0">
                          <a:solidFill>
                            <a:schemeClr val="tx1"/>
                          </a:solidFill>
                          <a:latin typeface="Arial"/>
                          <a:ea typeface="Calibri"/>
                          <a:cs typeface="Times New Roman"/>
                        </a:rPr>
                        <a:t>Evaluering</a:t>
                      </a:r>
                      <a:endParaRPr lang="en-US" sz="11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af-ZA" sz="1100" dirty="0">
                          <a:solidFill>
                            <a:schemeClr val="tx1"/>
                          </a:solidFill>
                          <a:latin typeface="Arial"/>
                          <a:ea typeface="Calibri"/>
                          <a:cs typeface="Times New Roman"/>
                        </a:rPr>
                        <a:t>Vlak 5 </a:t>
                      </a:r>
                      <a:endParaRPr lang="en-US" sz="1100" dirty="0">
                        <a:solidFill>
                          <a:schemeClr val="tx1"/>
                        </a:solidFill>
                        <a:latin typeface="Calibri"/>
                        <a:ea typeface="Calibri"/>
                        <a:cs typeface="Times New Roman"/>
                      </a:endParaRPr>
                    </a:p>
                    <a:p>
                      <a:pPr marL="0" marR="0" algn="ctr">
                        <a:lnSpc>
                          <a:spcPct val="115000"/>
                        </a:lnSpc>
                        <a:spcBef>
                          <a:spcPts val="0"/>
                        </a:spcBef>
                        <a:spcAft>
                          <a:spcPts val="1000"/>
                        </a:spcAft>
                      </a:pPr>
                      <a:r>
                        <a:rPr lang="af-ZA" sz="1100" dirty="0">
                          <a:solidFill>
                            <a:schemeClr val="tx1"/>
                          </a:solidFill>
                          <a:latin typeface="Arial"/>
                          <a:ea typeface="Calibri"/>
                          <a:cs typeface="Times New Roman"/>
                        </a:rPr>
                        <a:t>Waardering</a:t>
                      </a:r>
                      <a:endParaRPr lang="en-US" sz="11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418518">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r>
              <a:tr h="418518">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dirty="0">
                        <a:latin typeface="Arial"/>
                        <a:ea typeface="Calibri"/>
                        <a:cs typeface="Times New Roman"/>
                      </a:endParaRPr>
                    </a:p>
                  </a:txBody>
                  <a:tcPr marL="68580" marR="68580" marT="0" marB="0"/>
                </a:tc>
              </a:tr>
              <a:tr h="418518">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r>
              <a:tr h="418518">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r>
              <a:tr h="418518">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r>
              <a:tr h="418518">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r>
              <a:tr h="418518">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r>
              <a:tr h="418518">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r>
              <a:tr h="435144">
                <a:tc>
                  <a:txBody>
                    <a:bodyPr/>
                    <a:lstStyle/>
                    <a:p>
                      <a:pPr marL="0" marR="0">
                        <a:lnSpc>
                          <a:spcPct val="115000"/>
                        </a:lnSpc>
                        <a:spcBef>
                          <a:spcPts val="0"/>
                        </a:spcBef>
                        <a:spcAft>
                          <a:spcPts val="1000"/>
                        </a:spcAft>
                      </a:pPr>
                      <a:r>
                        <a:rPr lang="af-ZA" sz="1100">
                          <a:latin typeface="Arial"/>
                          <a:ea typeface="Calibri"/>
                          <a:cs typeface="Times New Roman"/>
                        </a:rPr>
                        <a:t>Maksimum punte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r>
              <a:tr h="435144">
                <a:tc>
                  <a:txBody>
                    <a:bodyPr/>
                    <a:lstStyle/>
                    <a:p>
                      <a:pPr marL="0" marR="0">
                        <a:lnSpc>
                          <a:spcPct val="115000"/>
                        </a:lnSpc>
                        <a:spcBef>
                          <a:spcPts val="0"/>
                        </a:spcBef>
                        <a:spcAft>
                          <a:spcPts val="1000"/>
                        </a:spcAft>
                      </a:pPr>
                      <a:r>
                        <a:rPr lang="af-ZA" sz="1100">
                          <a:latin typeface="Arial"/>
                          <a:ea typeface="Calibri"/>
                          <a:cs typeface="Times New Roman"/>
                        </a:rPr>
                        <a:t>% gewigswaarde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r>
              <a:tr h="418518">
                <a:tc>
                  <a:txBody>
                    <a:bodyPr/>
                    <a:lstStyle/>
                    <a:p>
                      <a:pPr marL="0" marR="0">
                        <a:lnSpc>
                          <a:spcPct val="115000"/>
                        </a:lnSpc>
                        <a:spcBef>
                          <a:spcPts val="0"/>
                        </a:spcBef>
                        <a:spcAft>
                          <a:spcPts val="1000"/>
                        </a:spcAft>
                      </a:pPr>
                      <a:endParaRPr lang="af-ZA" sz="1100">
                        <a:latin typeface="Arial"/>
                        <a:ea typeface="Calibri"/>
                        <a:cs typeface="Times New Roman"/>
                      </a:endParaRPr>
                    </a:p>
                  </a:txBody>
                  <a:tcPr marL="68580" marR="68580" marT="0" marB="0"/>
                </a:tc>
                <a:tc gridSpan="2">
                  <a:txBody>
                    <a:bodyPr/>
                    <a:lstStyle/>
                    <a:p>
                      <a:pPr marL="0" marR="0" algn="ctr">
                        <a:lnSpc>
                          <a:spcPct val="115000"/>
                        </a:lnSpc>
                        <a:spcBef>
                          <a:spcPts val="0"/>
                        </a:spcBef>
                        <a:spcAft>
                          <a:spcPts val="1000"/>
                        </a:spcAft>
                      </a:pPr>
                      <a:r>
                        <a:rPr lang="af-ZA" sz="1100">
                          <a:latin typeface="Arial"/>
                          <a:ea typeface="Calibri"/>
                          <a:cs typeface="Times New Roman"/>
                        </a:rPr>
                        <a:t>Teiken 40%</a:t>
                      </a:r>
                      <a:endParaRPr lang="en-US" sz="1100">
                        <a:latin typeface="Calibri"/>
                        <a:ea typeface="Calibri"/>
                        <a:cs typeface="Times New Roman"/>
                      </a:endParaRPr>
                    </a:p>
                  </a:txBody>
                  <a:tcPr marL="68580" marR="68580" marT="0" marB="0"/>
                </a:tc>
                <a:tc hMerge="1">
                  <a:txBody>
                    <a:bodyPr/>
                    <a:lstStyle/>
                    <a:p>
                      <a:endParaRPr lang="af-ZA"/>
                    </a:p>
                  </a:txBody>
                  <a:tcPr/>
                </a:tc>
                <a:tc>
                  <a:txBody>
                    <a:bodyPr/>
                    <a:lstStyle/>
                    <a:p>
                      <a:pPr marL="0" marR="0">
                        <a:lnSpc>
                          <a:spcPct val="115000"/>
                        </a:lnSpc>
                        <a:spcBef>
                          <a:spcPts val="0"/>
                        </a:spcBef>
                        <a:spcAft>
                          <a:spcPts val="1000"/>
                        </a:spcAft>
                      </a:pPr>
                      <a:r>
                        <a:rPr lang="af-ZA" sz="1100">
                          <a:latin typeface="Arial"/>
                          <a:ea typeface="Calibri"/>
                          <a:cs typeface="Times New Roman"/>
                        </a:rPr>
                        <a:t>Teiken 40%</a:t>
                      </a:r>
                      <a:endParaRPr lang="en-US" sz="1100">
                        <a:latin typeface="Calibri"/>
                        <a:ea typeface="Calibri"/>
                        <a:cs typeface="Times New Roman"/>
                      </a:endParaRPr>
                    </a:p>
                  </a:txBody>
                  <a:tcPr marL="68580" marR="68580" marT="0" marB="0"/>
                </a:tc>
                <a:tc gridSpan="2">
                  <a:txBody>
                    <a:bodyPr/>
                    <a:lstStyle/>
                    <a:p>
                      <a:pPr marL="0" marR="0" algn="ctr">
                        <a:lnSpc>
                          <a:spcPct val="115000"/>
                        </a:lnSpc>
                        <a:spcBef>
                          <a:spcPts val="0"/>
                        </a:spcBef>
                        <a:spcAft>
                          <a:spcPts val="1000"/>
                        </a:spcAft>
                      </a:pPr>
                      <a:r>
                        <a:rPr lang="af-ZA" sz="1100" dirty="0">
                          <a:latin typeface="Arial"/>
                          <a:ea typeface="Calibri"/>
                          <a:cs typeface="Times New Roman"/>
                        </a:rPr>
                        <a:t>Teiken 20%</a:t>
                      </a:r>
                      <a:endParaRPr lang="en-US" sz="1100" dirty="0">
                        <a:latin typeface="Calibri"/>
                        <a:ea typeface="Calibri"/>
                        <a:cs typeface="Times New Roman"/>
                      </a:endParaRPr>
                    </a:p>
                  </a:txBody>
                  <a:tcPr marL="68580" marR="68580" marT="0" marB="0"/>
                </a:tc>
                <a:tc hMerge="1">
                  <a:txBody>
                    <a:bodyPr/>
                    <a:lstStyle/>
                    <a:p>
                      <a:endParaRPr lang="af-ZA"/>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p:nvPr>
        </p:nvSpPr>
        <p:spPr>
          <a:xfrm>
            <a:off x="685800" y="0"/>
            <a:ext cx="7772400" cy="928688"/>
          </a:xfrm>
        </p:spPr>
        <p:txBody>
          <a:bodyPr/>
          <a:lstStyle/>
          <a:p>
            <a:r>
              <a:rPr lang="en-ZA" sz="4000" b="1" dirty="0" smtClean="0"/>
              <a:t>T</a:t>
            </a:r>
            <a:r>
              <a:rPr lang="af-ZA" sz="4000" b="1" dirty="0" err="1" smtClean="0"/>
              <a:t>aksonomie</a:t>
            </a:r>
            <a:r>
              <a:rPr lang="en-US" sz="4000" b="1" dirty="0" smtClean="0"/>
              <a:t>ë</a:t>
            </a:r>
            <a:r>
              <a:rPr lang="en-ZA" sz="4000" b="1" dirty="0" smtClean="0"/>
              <a:t>: Barrett (</a:t>
            </a:r>
            <a:r>
              <a:rPr lang="af-ZA" sz="4000" b="1" dirty="0" smtClean="0"/>
              <a:t>leesbegrip)</a:t>
            </a:r>
          </a:p>
        </p:txBody>
      </p:sp>
      <p:sp>
        <p:nvSpPr>
          <p:cNvPr id="3" name="Subtitle 2"/>
          <p:cNvSpPr>
            <a:spLocks noGrp="1"/>
          </p:cNvSpPr>
          <p:nvPr>
            <p:ph type="subTitle" idx="1"/>
          </p:nvPr>
        </p:nvSpPr>
        <p:spPr>
          <a:xfrm>
            <a:off x="1000125" y="1000125"/>
            <a:ext cx="7286625" cy="4638675"/>
          </a:xfrm>
        </p:spPr>
        <p:txBody>
          <a:bodyPr/>
          <a:lstStyle/>
          <a:p>
            <a:pPr algn="l">
              <a:defRPr/>
            </a:pPr>
            <a:endParaRPr lang="en-ZA" dirty="0">
              <a:ea typeface="+mn-ea"/>
            </a:endParaRPr>
          </a:p>
        </p:txBody>
      </p:sp>
      <p:sp>
        <p:nvSpPr>
          <p:cNvPr id="4" name="Footer Placeholder 3"/>
          <p:cNvSpPr>
            <a:spLocks noGrp="1"/>
          </p:cNvSpPr>
          <p:nvPr>
            <p:ph type="ftr" sz="quarter" idx="11"/>
          </p:nvPr>
        </p:nvSpPr>
        <p:spPr/>
        <p:txBody>
          <a:bodyPr/>
          <a:lstStyle/>
          <a:p>
            <a:pPr>
              <a:defRPr/>
            </a:pPr>
            <a:endParaRPr lang="en-ZA"/>
          </a:p>
        </p:txBody>
      </p:sp>
      <p:sp>
        <p:nvSpPr>
          <p:cNvPr id="40965" name="Slide Number Placeholder 4"/>
          <p:cNvSpPr>
            <a:spLocks noGrp="1"/>
          </p:cNvSpPr>
          <p:nvPr>
            <p:ph type="sldNum" sz="quarter" idx="12"/>
          </p:nvPr>
        </p:nvSpPr>
        <p:spPr bwMode="auto">
          <a:noFill/>
          <a:ln>
            <a:miter lim="800000"/>
            <a:headEnd/>
            <a:tailEnd/>
          </a:ln>
        </p:spPr>
        <p:txBody>
          <a:bodyPr/>
          <a:lstStyle/>
          <a:p>
            <a:fld id="{2D9E969E-9725-442B-BEA6-E0515BA3E229}" type="slidenum">
              <a:rPr lang="en-ZA" smtClean="0">
                <a:cs typeface="Arial" charset="0"/>
              </a:rPr>
              <a:pPr/>
              <a:t>23</a:t>
            </a:fld>
            <a:endParaRPr lang="en-ZA" smtClean="0">
              <a:cs typeface="Arial" charset="0"/>
            </a:endParaRPr>
          </a:p>
        </p:txBody>
      </p:sp>
      <p:graphicFrame>
        <p:nvGraphicFramePr>
          <p:cNvPr id="47133" name="Group 29"/>
          <p:cNvGraphicFramePr>
            <a:graphicFrameLocks noGrp="1"/>
          </p:cNvGraphicFramePr>
          <p:nvPr/>
        </p:nvGraphicFramePr>
        <p:xfrm>
          <a:off x="1071563" y="1143000"/>
          <a:ext cx="7215187" cy="4714890"/>
        </p:xfrm>
        <a:graphic>
          <a:graphicData uri="http://schemas.openxmlformats.org/drawingml/2006/table">
            <a:tbl>
              <a:tblPr/>
              <a:tblGrid>
                <a:gridCol w="2214562"/>
                <a:gridCol w="5000625"/>
              </a:tblGrid>
              <a:tr h="785815">
                <a:tc>
                  <a:txBody>
                    <a:bodyPr/>
                    <a:lstStyle/>
                    <a:p>
                      <a:pPr marL="0" marR="0" lvl="0" indent="0" algn="ctr" defTabSz="914400" rtl="0" eaLnBrk="1" fontAlgn="base" latinLnBrk="0" hangingPunct="1">
                        <a:lnSpc>
                          <a:spcPct val="100000"/>
                        </a:lnSpc>
                        <a:spcBef>
                          <a:spcPts val="1063"/>
                        </a:spcBef>
                        <a:spcAft>
                          <a:spcPct val="0"/>
                        </a:spcAft>
                        <a:buClrTx/>
                        <a:buSzTx/>
                        <a:buFontTx/>
                        <a:buNone/>
                        <a:tabLst/>
                      </a:pPr>
                      <a:r>
                        <a:rPr kumimoji="0" lang="af-ZA" sz="2000" b="1"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Vlak</a:t>
                      </a:r>
                      <a:endParaRPr kumimoji="0" lang="af-ZA" sz="2000" b="1"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1063"/>
                        </a:spcBef>
                        <a:spcAft>
                          <a:spcPct val="0"/>
                        </a:spcAft>
                        <a:buClrTx/>
                        <a:buSzTx/>
                        <a:buFontTx/>
                        <a:buNone/>
                        <a:tabLst/>
                      </a:pPr>
                      <a:r>
                        <a:rPr kumimoji="0" lang="af-ZA" sz="2000" b="1"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Beskrywing</a:t>
                      </a:r>
                      <a:endParaRPr kumimoji="0" lang="af-ZA" sz="2000" b="1"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85815">
                <a:tc>
                  <a:txBody>
                    <a:bodyPr/>
                    <a:lstStyle/>
                    <a:p>
                      <a:pPr marL="0" marR="0" lvl="0" indent="0" algn="ctr" defTabSz="914400" rtl="0" eaLnBrk="1" fontAlgn="base" latinLnBrk="0" hangingPunct="1">
                        <a:lnSpc>
                          <a:spcPct val="100000"/>
                        </a:lnSpc>
                        <a:spcBef>
                          <a:spcPts val="1063"/>
                        </a:spcBef>
                        <a:spcAft>
                          <a:spcPct val="0"/>
                        </a:spcAft>
                        <a:buClrTx/>
                        <a:buSzTx/>
                        <a:buFontTx/>
                        <a:buNone/>
                        <a:tabLst/>
                      </a:pPr>
                      <a:r>
                        <a:rPr kumimoji="0" lang="af-ZA" sz="2000" b="0"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1</a:t>
                      </a:r>
                      <a:endParaRPr kumimoji="0" lang="af-ZA" sz="2000" b="1"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1063"/>
                        </a:spcBef>
                        <a:spcAft>
                          <a:spcPct val="0"/>
                        </a:spcAft>
                        <a:buClrTx/>
                        <a:buSzTx/>
                        <a:buFontTx/>
                        <a:buNone/>
                        <a:tabLst/>
                      </a:pPr>
                      <a:r>
                        <a:rPr kumimoji="0" lang="af-ZA" sz="2000" b="1"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Letterlike</a:t>
                      </a:r>
                      <a:r>
                        <a:rPr kumimoji="0" lang="af-ZA" sz="2000" b="0"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 (inligting in die teks)</a:t>
                      </a:r>
                      <a:endParaRPr kumimoji="0" lang="af-ZA" sz="2000" b="1" i="0" u="none" strike="noStrike" cap="none" normalizeH="0" baseline="0" noProof="0" dirty="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85815">
                <a:tc>
                  <a:txBody>
                    <a:bodyPr/>
                    <a:lstStyle/>
                    <a:p>
                      <a:pPr marL="0" marR="0" lvl="0" indent="0" algn="ctr" defTabSz="914400" rtl="0" eaLnBrk="1" fontAlgn="base" latinLnBrk="0" hangingPunct="1">
                        <a:lnSpc>
                          <a:spcPct val="100000"/>
                        </a:lnSpc>
                        <a:spcBef>
                          <a:spcPts val="1063"/>
                        </a:spcBef>
                        <a:spcAft>
                          <a:spcPct val="0"/>
                        </a:spcAft>
                        <a:buClrTx/>
                        <a:buSzTx/>
                        <a:buFontTx/>
                        <a:buNone/>
                        <a:tabLst/>
                      </a:pPr>
                      <a:r>
                        <a:rPr kumimoji="0" lang="af-ZA" sz="2000" b="0"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2</a:t>
                      </a:r>
                      <a:endParaRPr kumimoji="0" lang="af-ZA" sz="2000" b="1"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1063"/>
                        </a:spcBef>
                        <a:spcAft>
                          <a:spcPct val="0"/>
                        </a:spcAft>
                        <a:buClrTx/>
                        <a:buSzTx/>
                        <a:buFontTx/>
                        <a:buNone/>
                        <a:tabLst/>
                      </a:pPr>
                      <a:r>
                        <a:rPr kumimoji="0" lang="af-ZA" sz="2000" b="1"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Herorganisasie</a:t>
                      </a:r>
                      <a:r>
                        <a:rPr kumimoji="0" lang="af-ZA" sz="2000" b="0"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 (analiseer, sintetiseer of organiseer inligting)</a:t>
                      </a:r>
                      <a:endParaRPr kumimoji="0" lang="af-ZA" sz="2000" b="1" i="0" u="none" strike="noStrike" cap="none" normalizeH="0" baseline="0" noProof="0" dirty="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85815">
                <a:tc>
                  <a:txBody>
                    <a:bodyPr/>
                    <a:lstStyle/>
                    <a:p>
                      <a:pPr marL="0" marR="0" lvl="0" indent="0" algn="ctr" defTabSz="914400" rtl="0" eaLnBrk="1" fontAlgn="base" latinLnBrk="0" hangingPunct="1">
                        <a:lnSpc>
                          <a:spcPct val="100000"/>
                        </a:lnSpc>
                        <a:spcBef>
                          <a:spcPts val="1063"/>
                        </a:spcBef>
                        <a:spcAft>
                          <a:spcPct val="0"/>
                        </a:spcAft>
                        <a:buClrTx/>
                        <a:buSzTx/>
                        <a:buFontTx/>
                        <a:buNone/>
                        <a:tabLst/>
                      </a:pPr>
                      <a:r>
                        <a:rPr kumimoji="0" lang="af-ZA" sz="2000" b="0"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3</a:t>
                      </a:r>
                      <a:endParaRPr kumimoji="0" lang="af-ZA" sz="2000" b="1"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1063"/>
                        </a:spcBef>
                        <a:spcAft>
                          <a:spcPct val="0"/>
                        </a:spcAft>
                        <a:buClrTx/>
                        <a:buSzTx/>
                        <a:buFontTx/>
                        <a:buNone/>
                        <a:tabLst/>
                      </a:pPr>
                      <a:r>
                        <a:rPr kumimoji="0" lang="af-ZA" sz="2000" b="1"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Afleiding/Gevolgtrekking</a:t>
                      </a:r>
                      <a:r>
                        <a:rPr kumimoji="0" lang="af-ZA" sz="2000" b="0"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 (hanteer inligting in terme van persoonlike ervaring)</a:t>
                      </a:r>
                      <a:endParaRPr kumimoji="0" lang="af-ZA" sz="2000" b="1"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85815">
                <a:tc>
                  <a:txBody>
                    <a:bodyPr/>
                    <a:lstStyle/>
                    <a:p>
                      <a:pPr marL="0" marR="0" lvl="0" indent="0" algn="ctr" defTabSz="914400" rtl="0" eaLnBrk="1" fontAlgn="base" latinLnBrk="0" hangingPunct="1">
                        <a:lnSpc>
                          <a:spcPct val="100000"/>
                        </a:lnSpc>
                        <a:spcBef>
                          <a:spcPts val="1063"/>
                        </a:spcBef>
                        <a:spcAft>
                          <a:spcPct val="0"/>
                        </a:spcAft>
                        <a:buClrTx/>
                        <a:buSzTx/>
                        <a:buFontTx/>
                        <a:buNone/>
                        <a:tabLst/>
                      </a:pPr>
                      <a:r>
                        <a:rPr kumimoji="0" lang="af-ZA" sz="2000" b="0"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4</a:t>
                      </a:r>
                      <a:endParaRPr kumimoji="0" lang="af-ZA" sz="2000" b="1"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1063"/>
                        </a:spcBef>
                        <a:spcAft>
                          <a:spcPct val="0"/>
                        </a:spcAft>
                        <a:buClrTx/>
                        <a:buSzTx/>
                        <a:buFontTx/>
                        <a:buNone/>
                        <a:tabLst/>
                      </a:pPr>
                      <a:r>
                        <a:rPr kumimoji="0" lang="af-ZA" sz="2000" b="1"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Evaluering</a:t>
                      </a:r>
                      <a:r>
                        <a:rPr kumimoji="0" lang="af-ZA" sz="2000" b="0"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 (oordeel wat betref waarde)</a:t>
                      </a:r>
                      <a:endParaRPr kumimoji="0" lang="af-ZA" sz="2000" b="1"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85815">
                <a:tc>
                  <a:txBody>
                    <a:bodyPr/>
                    <a:lstStyle/>
                    <a:p>
                      <a:pPr marL="0" marR="0" lvl="0" indent="0" algn="ctr" defTabSz="914400" rtl="0" eaLnBrk="1" fontAlgn="base" latinLnBrk="0" hangingPunct="1">
                        <a:lnSpc>
                          <a:spcPct val="100000"/>
                        </a:lnSpc>
                        <a:spcBef>
                          <a:spcPts val="1063"/>
                        </a:spcBef>
                        <a:spcAft>
                          <a:spcPct val="0"/>
                        </a:spcAft>
                        <a:buClrTx/>
                        <a:buSzTx/>
                        <a:buFontTx/>
                        <a:buNone/>
                        <a:tabLst/>
                      </a:pPr>
                      <a:r>
                        <a:rPr kumimoji="0" lang="af-ZA" sz="2000" b="0"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5</a:t>
                      </a:r>
                      <a:endParaRPr kumimoji="0" lang="af-ZA" sz="2000" b="1"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1063"/>
                        </a:spcBef>
                        <a:spcAft>
                          <a:spcPct val="0"/>
                        </a:spcAft>
                        <a:buClrTx/>
                        <a:buSzTx/>
                        <a:buFontTx/>
                        <a:buNone/>
                        <a:tabLst/>
                      </a:pPr>
                      <a:r>
                        <a:rPr kumimoji="0" lang="af-ZA" sz="2000" b="1"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Waardering</a:t>
                      </a:r>
                      <a:r>
                        <a:rPr kumimoji="0" lang="af-ZA" sz="2000" b="0"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 (beoordeel die impak van die teks)</a:t>
                      </a:r>
                      <a:endParaRPr kumimoji="0" lang="af-ZA" sz="2000" b="1" i="0" u="none" strike="noStrike" cap="none" normalizeH="0" baseline="0" noProof="0" dirty="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ctrTitle"/>
          </p:nvPr>
        </p:nvSpPr>
        <p:spPr>
          <a:xfrm>
            <a:off x="685800" y="0"/>
            <a:ext cx="7772400" cy="857250"/>
          </a:xfrm>
        </p:spPr>
        <p:txBody>
          <a:bodyPr/>
          <a:lstStyle/>
          <a:p>
            <a:r>
              <a:rPr lang="af-ZA" sz="3600" b="1" dirty="0" smtClean="0"/>
              <a:t>Taksonomie</a:t>
            </a:r>
            <a:r>
              <a:rPr lang="en-US" sz="3600" b="1" dirty="0" smtClean="0"/>
              <a:t>ë</a:t>
            </a:r>
            <a:r>
              <a:rPr lang="en-ZA" sz="3600" b="1" dirty="0" smtClean="0"/>
              <a:t>: Bloom (</a:t>
            </a:r>
            <a:r>
              <a:rPr lang="af-ZA" sz="3600" b="1" dirty="0" smtClean="0"/>
              <a:t>hersiene model</a:t>
            </a:r>
            <a:r>
              <a:rPr lang="en-ZA" sz="3600" b="1" dirty="0" smtClean="0"/>
              <a:t>)</a:t>
            </a:r>
          </a:p>
        </p:txBody>
      </p:sp>
      <p:sp>
        <p:nvSpPr>
          <p:cNvPr id="3" name="Subtitle 2"/>
          <p:cNvSpPr>
            <a:spLocks noGrp="1"/>
          </p:cNvSpPr>
          <p:nvPr>
            <p:ph type="subTitle" idx="1"/>
          </p:nvPr>
        </p:nvSpPr>
        <p:spPr>
          <a:xfrm>
            <a:off x="500063" y="1143000"/>
            <a:ext cx="8072437" cy="4786313"/>
          </a:xfrm>
        </p:spPr>
        <p:txBody>
          <a:bodyPr/>
          <a:lstStyle/>
          <a:p>
            <a:pPr algn="l">
              <a:defRPr/>
            </a:pPr>
            <a:endParaRPr lang="en-ZA" dirty="0">
              <a:ea typeface="+mn-ea"/>
            </a:endParaRPr>
          </a:p>
        </p:txBody>
      </p:sp>
      <p:sp>
        <p:nvSpPr>
          <p:cNvPr id="4" name="Footer Placeholder 3"/>
          <p:cNvSpPr>
            <a:spLocks noGrp="1"/>
          </p:cNvSpPr>
          <p:nvPr>
            <p:ph type="ftr" sz="quarter" idx="11"/>
          </p:nvPr>
        </p:nvSpPr>
        <p:spPr/>
        <p:txBody>
          <a:bodyPr/>
          <a:lstStyle/>
          <a:p>
            <a:pPr>
              <a:defRPr/>
            </a:pPr>
            <a:endParaRPr lang="en-ZA"/>
          </a:p>
        </p:txBody>
      </p:sp>
      <p:sp>
        <p:nvSpPr>
          <p:cNvPr id="41989" name="Slide Number Placeholder 4"/>
          <p:cNvSpPr>
            <a:spLocks noGrp="1"/>
          </p:cNvSpPr>
          <p:nvPr>
            <p:ph type="sldNum" sz="quarter" idx="12"/>
          </p:nvPr>
        </p:nvSpPr>
        <p:spPr bwMode="auto">
          <a:noFill/>
          <a:ln>
            <a:miter lim="800000"/>
            <a:headEnd/>
            <a:tailEnd/>
          </a:ln>
        </p:spPr>
        <p:txBody>
          <a:bodyPr/>
          <a:lstStyle/>
          <a:p>
            <a:fld id="{2F4EAD0E-11AC-42C3-99A6-DFC54BF733FB}" type="slidenum">
              <a:rPr lang="en-ZA" smtClean="0">
                <a:cs typeface="Arial" charset="0"/>
              </a:rPr>
              <a:pPr/>
              <a:t>24</a:t>
            </a:fld>
            <a:endParaRPr lang="en-ZA" smtClean="0">
              <a:cs typeface="Arial" charset="0"/>
            </a:endParaRPr>
          </a:p>
        </p:txBody>
      </p:sp>
      <p:graphicFrame>
        <p:nvGraphicFramePr>
          <p:cNvPr id="48162" name="Group 34"/>
          <p:cNvGraphicFramePr>
            <a:graphicFrameLocks noGrp="1"/>
          </p:cNvGraphicFramePr>
          <p:nvPr/>
        </p:nvGraphicFramePr>
        <p:xfrm>
          <a:off x="714348" y="1214438"/>
          <a:ext cx="8072465" cy="4789491"/>
        </p:xfrm>
        <a:graphic>
          <a:graphicData uri="http://schemas.openxmlformats.org/drawingml/2006/table">
            <a:tbl>
              <a:tblPr/>
              <a:tblGrid>
                <a:gridCol w="2887690"/>
                <a:gridCol w="5184775"/>
              </a:tblGrid>
              <a:tr h="684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chemeClr val="tx1"/>
                          </a:solidFill>
                          <a:effectLst/>
                          <a:latin typeface="Calibri" pitchFamily="34" charset="0"/>
                          <a:ea typeface="ＭＳ Ｐゴシック" pitchFamily="34" charset="-128"/>
                        </a:rPr>
                        <a:t>Vlak</a:t>
                      </a:r>
                    </a:p>
                  </a:txBody>
                  <a:tcPr marL="91439" marR="9143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chemeClr val="tx1"/>
                          </a:solidFill>
                          <a:effectLst/>
                          <a:latin typeface="Calibri" pitchFamily="34" charset="0"/>
                          <a:ea typeface="ＭＳ Ｐゴシック" pitchFamily="34" charset="-128"/>
                        </a:rPr>
                        <a:t>Beskrywing</a:t>
                      </a:r>
                    </a:p>
                  </a:txBody>
                  <a:tcPr marL="91439" marR="9143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84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Onthou</a:t>
                      </a:r>
                      <a:endParaRPr kumimoji="0" lang="af-ZA" sz="1800" b="0" i="0" u="none" strike="noStrike" cap="none" normalizeH="0" baseline="0" noProof="0" dirty="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Herkenning en herroeping</a:t>
                      </a:r>
                      <a:endParaRPr kumimoji="0" lang="af-ZA" sz="1800" b="0" i="0" u="none" strike="noStrike" cap="none" normalizeH="0" baseline="0" noProof="0" dirty="0" smtClean="0">
                        <a:ln>
                          <a:noFill/>
                        </a:ln>
                        <a:solidFill>
                          <a:srgbClr val="000000"/>
                        </a:solidFill>
                        <a:effectLst/>
                        <a:latin typeface="Times New Roman" pitchFamily="18" charset="0"/>
                        <a:ea typeface="ＭＳ Ｐゴシック" pitchFamily="34"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txBody>
                  <a:tcPr marL="91439" marR="9143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84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Verstaan</a:t>
                      </a:r>
                      <a:endParaRPr kumimoji="0" lang="af-ZA" sz="1800" b="0" i="0" u="none" strike="noStrike" cap="none" normalizeH="0" baseline="0" noProof="0" dirty="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Interpreteer, toelig, klassifiseer, opsom, vergelyk, aflei/kom</a:t>
                      </a:r>
                      <a:r>
                        <a:rPr kumimoji="0" lang="en-US" sz="1800" b="0" i="0" u="none" strike="noStrike" cap="none" normalizeH="0" baseline="0" dirty="0" smtClean="0">
                          <a:ln>
                            <a:noFill/>
                          </a:ln>
                          <a:solidFill>
                            <a:srgbClr val="000000"/>
                          </a:solidFill>
                          <a:effectLst/>
                          <a:latin typeface="Tahoma" pitchFamily="34" charset="0"/>
                          <a:ea typeface="ＭＳ Ｐゴシック" pitchFamily="34" charset="-128"/>
                          <a:cs typeface="Times New Roman" pitchFamily="18" charset="0"/>
                        </a:rPr>
                        <a:t> tot ŉ</a:t>
                      </a:r>
                      <a:r>
                        <a:rPr kumimoji="0" lang="en-US" altLang="ja-JP" sz="1800" b="0" i="0" u="none" strike="noStrike" cap="none" normalizeH="0" baseline="0" dirty="0" smtClean="0">
                          <a:ln>
                            <a:noFill/>
                          </a:ln>
                          <a:solidFill>
                            <a:srgbClr val="000000"/>
                          </a:solidFill>
                          <a:effectLst/>
                          <a:latin typeface="Tahoma" pitchFamily="34" charset="0"/>
                          <a:ea typeface="ＭＳ Ｐゴシック" pitchFamily="34" charset="-128"/>
                          <a:cs typeface="Times New Roman" pitchFamily="18" charset="0"/>
                        </a:rPr>
                        <a:t> </a:t>
                      </a:r>
                      <a:r>
                        <a:rPr kumimoji="0" lang="af-ZA" altLang="ja-JP" sz="1800" b="0"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gevolgtrekking, verduidelik</a:t>
                      </a: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endParaRPr>
                    </a:p>
                  </a:txBody>
                  <a:tcPr marL="91439" marR="9143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84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Toepas</a:t>
                      </a:r>
                      <a:endParaRPr kumimoji="0" lang="af-ZA" sz="1800" b="0"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Uitvoer, implementeer</a:t>
                      </a: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endParaRPr>
                    </a:p>
                  </a:txBody>
                  <a:tcPr marL="91439" marR="9143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84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Analiseer</a:t>
                      </a:r>
                      <a:endParaRPr kumimoji="0" lang="af-ZA" sz="1800" b="0"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Differensieer, organiseer en omskryf </a:t>
                      </a:r>
                      <a:endPar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endParaRPr>
                    </a:p>
                  </a:txBody>
                  <a:tcPr marL="91439" marR="9143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84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Evalueer</a:t>
                      </a:r>
                      <a:endParaRPr kumimoji="0" lang="af-ZA" sz="1800" b="0"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Kritiseer, beoordeel, regverdig, aanbeveel</a:t>
                      </a:r>
                      <a:endParaRPr kumimoji="0" lang="af-ZA" sz="1800" b="0" i="0" u="none" strike="noStrike" cap="none" normalizeH="0" baseline="0" noProof="0" smtClean="0">
                        <a:ln>
                          <a:noFill/>
                        </a:ln>
                        <a:solidFill>
                          <a:srgbClr val="000000"/>
                        </a:solidFill>
                        <a:effectLst/>
                        <a:latin typeface="Calibri" pitchFamily="34" charset="0"/>
                        <a:ea typeface="ＭＳ Ｐゴシック" pitchFamily="34" charset="-128"/>
                      </a:endParaRPr>
                    </a:p>
                  </a:txBody>
                  <a:tcPr marL="91439" marR="9143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84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smtClean="0">
                          <a:ln>
                            <a:noFill/>
                          </a:ln>
                          <a:solidFill>
                            <a:srgbClr val="000000"/>
                          </a:solidFill>
                          <a:effectLst/>
                          <a:latin typeface="Tahoma" pitchFamily="34" charset="0"/>
                          <a:ea typeface="ＭＳ Ｐゴシック" pitchFamily="34" charset="-128"/>
                          <a:cs typeface="Times New Roman" pitchFamily="18" charset="0"/>
                        </a:rPr>
                        <a:t>Skep</a:t>
                      </a:r>
                      <a:endParaRPr kumimoji="0" lang="af-ZA" sz="1800" b="0" i="0" u="none" strike="noStrike" cap="none" normalizeH="0" baseline="0" noProof="0" smtClean="0">
                        <a:ln>
                          <a:noFill/>
                        </a:ln>
                        <a:solidFill>
                          <a:srgbClr val="000000"/>
                        </a:solidFill>
                        <a:effectLst/>
                        <a:latin typeface="Times New Roman" pitchFamily="18" charset="0"/>
                        <a:ea typeface="ＭＳ Ｐゴシック"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Tahoma" pitchFamily="34" charset="0"/>
                          <a:ea typeface="ＭＳ Ｐゴシック" pitchFamily="34" charset="-128"/>
                          <a:cs typeface="Times New Roman" pitchFamily="18" charset="0"/>
                        </a:rPr>
                        <a:t>Genereer, beplan, produseer</a:t>
                      </a: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endParaRPr>
                    </a:p>
                  </a:txBody>
                  <a:tcPr marL="91439" marR="9143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685800" y="0"/>
            <a:ext cx="7772400" cy="785813"/>
          </a:xfrm>
        </p:spPr>
        <p:txBody>
          <a:bodyPr/>
          <a:lstStyle/>
          <a:p>
            <a:r>
              <a:rPr lang="af-ZA" sz="3600" b="1" dirty="0" smtClean="0"/>
              <a:t>Gewigswaarde van kognitiewe vlakke</a:t>
            </a:r>
          </a:p>
        </p:txBody>
      </p:sp>
      <p:sp>
        <p:nvSpPr>
          <p:cNvPr id="3" name="Subtitle 2"/>
          <p:cNvSpPr>
            <a:spLocks noGrp="1"/>
          </p:cNvSpPr>
          <p:nvPr>
            <p:ph type="subTitle" idx="1"/>
          </p:nvPr>
        </p:nvSpPr>
        <p:spPr>
          <a:xfrm>
            <a:off x="214313" y="928688"/>
            <a:ext cx="8715375" cy="5000625"/>
          </a:xfrm>
        </p:spPr>
        <p:txBody>
          <a:bodyPr/>
          <a:lstStyle/>
          <a:p>
            <a:pPr>
              <a:defRPr/>
            </a:pPr>
            <a:endParaRPr lang="en-ZA" dirty="0">
              <a:ea typeface="+mn-ea"/>
            </a:endParaRPr>
          </a:p>
        </p:txBody>
      </p:sp>
      <p:sp>
        <p:nvSpPr>
          <p:cNvPr id="43012" name="Slide Number Placeholder 4"/>
          <p:cNvSpPr>
            <a:spLocks noGrp="1"/>
          </p:cNvSpPr>
          <p:nvPr>
            <p:ph type="sldNum" sz="quarter" idx="12"/>
          </p:nvPr>
        </p:nvSpPr>
        <p:spPr bwMode="auto">
          <a:noFill/>
          <a:ln>
            <a:miter lim="800000"/>
            <a:headEnd/>
            <a:tailEnd/>
          </a:ln>
        </p:spPr>
        <p:txBody>
          <a:bodyPr/>
          <a:lstStyle/>
          <a:p>
            <a:fld id="{0BF0BDD6-5D9C-41E5-83A1-7085BC5C4E14}" type="slidenum">
              <a:rPr lang="en-ZA" smtClean="0">
                <a:cs typeface="Arial" charset="0"/>
              </a:rPr>
              <a:pPr/>
              <a:t>25</a:t>
            </a:fld>
            <a:endParaRPr lang="en-ZA" smtClean="0">
              <a:cs typeface="Arial" charset="0"/>
            </a:endParaRPr>
          </a:p>
        </p:txBody>
      </p:sp>
      <p:graphicFrame>
        <p:nvGraphicFramePr>
          <p:cNvPr id="50207" name="Group 31"/>
          <p:cNvGraphicFramePr>
            <a:graphicFrameLocks noGrp="1"/>
          </p:cNvGraphicFramePr>
          <p:nvPr/>
        </p:nvGraphicFramePr>
        <p:xfrm>
          <a:off x="285750" y="1000125"/>
          <a:ext cx="8286780" cy="4362453"/>
        </p:xfrm>
        <a:graphic>
          <a:graphicData uri="http://schemas.openxmlformats.org/drawingml/2006/table">
            <a:tbl>
              <a:tblPr/>
              <a:tblGrid>
                <a:gridCol w="2125693"/>
                <a:gridCol w="5040312"/>
                <a:gridCol w="1120775"/>
              </a:tblGrid>
              <a:tr h="642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chemeClr val="tx1"/>
                          </a:solidFill>
                          <a:effectLst/>
                          <a:latin typeface="Arial Narrow" pitchFamily="34" charset="0"/>
                          <a:ea typeface="ＭＳ Ｐゴシック" pitchFamily="34" charset="-128"/>
                        </a:rPr>
                        <a:t>Kognitiewe vlakke </a:t>
                      </a:r>
                      <a:endParaRPr kumimoji="0" lang="af-ZA" sz="1800" b="1" i="0" u="none" strike="noStrike" cap="none" normalizeH="0" baseline="0" noProof="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chemeClr val="tx1"/>
                          </a:solidFill>
                          <a:effectLst/>
                          <a:latin typeface="Arial Narrow" pitchFamily="34" charset="0"/>
                          <a:ea typeface="ＭＳ Ｐゴシック" pitchFamily="34" charset="-128"/>
                        </a:rPr>
                        <a:t>Aktiwiteit</a:t>
                      </a:r>
                      <a:endParaRPr kumimoji="0" lang="af-ZA" sz="1800" b="1" i="0" u="none" strike="noStrike" cap="none" normalizeH="0" baseline="0" noProof="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dirty="0" smtClean="0">
                          <a:ln>
                            <a:noFill/>
                          </a:ln>
                          <a:solidFill>
                            <a:schemeClr val="tx1"/>
                          </a:solidFill>
                          <a:effectLst/>
                          <a:latin typeface="Arial Narrow" pitchFamily="34" charset="0"/>
                          <a:ea typeface="ＭＳ Ｐゴシック" pitchFamily="34" charset="-128"/>
                        </a:rPr>
                        <a:t>% van taak</a:t>
                      </a:r>
                      <a:endParaRPr kumimoji="0" lang="af-ZA" sz="1800" b="1"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22145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Letterlike</a:t>
                      </a:r>
                      <a:r>
                        <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rPr>
                        <a:t> </a:t>
                      </a: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(Vlak 1</a:t>
                      </a:r>
                      <a:r>
                        <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rPr>
                        <a:t>)</a:t>
                      </a: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Herorganisee</a:t>
                      </a:r>
                      <a:r>
                        <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rPr>
                        <a:t>r</a:t>
                      </a: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rPr>
                        <a:t>(</a:t>
                      </a: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Vlak 2)</a:t>
                      </a:r>
                      <a:r>
                        <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rPr>
                        <a:t> </a:t>
                      </a: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Vrae oor inligting wat direk in die teks voorkom:</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 Gee/noem die feite, redes, punte, idees, </a:t>
                      </a: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Vrae wat vereis dat inligting wat direk in die teks voorkom, geanaliseer, gesintetiseer of herorganiseer moet word</a:t>
                      </a:r>
                      <a:r>
                        <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rPr>
                        <a:t>:</a:t>
                      </a: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rPr>
                        <a:t>• </a:t>
                      </a: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Som op: hoofpunte/idees/voordele/nadele </a:t>
                      </a:r>
                      <a:r>
                        <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rPr>
                        <a:t>… </a:t>
                      </a: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Vlak 1 en Vlak 2: </a:t>
                      </a: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40%</a:t>
                      </a: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504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Afleiding/ </a:t>
                      </a:r>
                      <a:r>
                        <a:rPr kumimoji="0" lang="af-ZA" sz="1800" b="1" i="0" u="none" strike="noStrike" cap="none" normalizeH="0" baseline="0" noProof="0" dirty="0" err="1" smtClean="0">
                          <a:ln>
                            <a:noFill/>
                          </a:ln>
                          <a:solidFill>
                            <a:srgbClr val="000000"/>
                          </a:solidFill>
                          <a:effectLst/>
                          <a:latin typeface="Calibri" pitchFamily="34" charset="0"/>
                          <a:ea typeface="ＭＳ Ｐゴシック" pitchFamily="34" charset="-128"/>
                        </a:rPr>
                        <a:t>gevolg-trekking</a:t>
                      </a: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(Vlak 3)</a:t>
                      </a: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Vrae wat vereis dat kandidate inligting wat direk in die teks voorkom, vanuit hul eie persoonlike </a:t>
                      </a: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rPr>
                        <a:t>e</a:t>
                      </a:r>
                      <a:r>
                        <a:rPr kumimoji="0" lang="af-ZA" sz="1800" b="0" i="0" u="none" strike="noStrike" cap="none" normalizeH="0" baseline="0" noProof="0" dirty="0" err="1" smtClean="0">
                          <a:ln>
                            <a:noFill/>
                          </a:ln>
                          <a:solidFill>
                            <a:srgbClr val="000000"/>
                          </a:solidFill>
                          <a:effectLst/>
                          <a:latin typeface="Calibri" pitchFamily="34" charset="0"/>
                          <a:ea typeface="ＭＳ Ｐゴシック" pitchFamily="34" charset="-128"/>
                        </a:rPr>
                        <a:t>rvarings</a:t>
                      </a: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rPr>
                        <a:t>w</a:t>
                      </a: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ê</a:t>
                      </a:r>
                      <a:r>
                        <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rPr>
                        <a:t>r</a:t>
                      </a:r>
                      <a:r>
                        <a:rPr kumimoji="0" lang="af-ZA" sz="1800" b="0" i="0" u="none" strike="noStrike" cap="none" normalizeH="0" baseline="0" noProof="0" dirty="0" err="1" smtClean="0">
                          <a:ln>
                            <a:noFill/>
                          </a:ln>
                          <a:solidFill>
                            <a:srgbClr val="000000"/>
                          </a:solidFill>
                          <a:effectLst/>
                          <a:latin typeface="Calibri" pitchFamily="34" charset="0"/>
                          <a:ea typeface="ＭＳ Ｐゴシック" pitchFamily="34" charset="-128"/>
                        </a:rPr>
                        <a:t>eld</a:t>
                      </a: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 hanteer: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rPr>
                        <a:t>• </a:t>
                      </a: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Verduidelik die hoofgedagte </a:t>
                      </a:r>
                      <a:r>
                        <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rPr>
                        <a:t>… </a:t>
                      </a: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Vlak 3: 40%</a:t>
                      </a: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ctrTitle"/>
          </p:nvPr>
        </p:nvSpPr>
        <p:spPr>
          <a:xfrm>
            <a:off x="685800" y="0"/>
            <a:ext cx="7772400" cy="785813"/>
          </a:xfrm>
        </p:spPr>
        <p:txBody>
          <a:bodyPr/>
          <a:lstStyle/>
          <a:p>
            <a:r>
              <a:rPr lang="af-ZA" sz="2800" b="1" dirty="0" smtClean="0"/>
              <a:t>Gewigswaarde van kognitiewe vlakke (vervolg</a:t>
            </a:r>
            <a:r>
              <a:rPr lang="en-ZA" sz="2800" b="1" dirty="0" smtClean="0"/>
              <a:t>)</a:t>
            </a:r>
          </a:p>
        </p:txBody>
      </p:sp>
      <p:sp>
        <p:nvSpPr>
          <p:cNvPr id="3" name="Subtitle 2"/>
          <p:cNvSpPr>
            <a:spLocks noGrp="1"/>
          </p:cNvSpPr>
          <p:nvPr>
            <p:ph type="subTitle" idx="1"/>
          </p:nvPr>
        </p:nvSpPr>
        <p:spPr>
          <a:xfrm>
            <a:off x="642938" y="1071563"/>
            <a:ext cx="8001000" cy="4567237"/>
          </a:xfrm>
        </p:spPr>
        <p:txBody>
          <a:bodyPr/>
          <a:lstStyle/>
          <a:p>
            <a:pPr>
              <a:defRPr/>
            </a:pPr>
            <a:endParaRPr lang="en-ZA" dirty="0">
              <a:ea typeface="+mn-ea"/>
            </a:endParaRPr>
          </a:p>
        </p:txBody>
      </p:sp>
      <p:sp>
        <p:nvSpPr>
          <p:cNvPr id="44036" name="Slide Number Placeholder 4"/>
          <p:cNvSpPr>
            <a:spLocks noGrp="1"/>
          </p:cNvSpPr>
          <p:nvPr>
            <p:ph type="sldNum" sz="quarter" idx="12"/>
          </p:nvPr>
        </p:nvSpPr>
        <p:spPr bwMode="auto">
          <a:noFill/>
          <a:ln>
            <a:miter lim="800000"/>
            <a:headEnd/>
            <a:tailEnd/>
          </a:ln>
        </p:spPr>
        <p:txBody>
          <a:bodyPr/>
          <a:lstStyle/>
          <a:p>
            <a:fld id="{C5C7FE52-6ABB-4647-999A-CB2B8F29FAD0}" type="slidenum">
              <a:rPr lang="en-ZA" smtClean="0">
                <a:cs typeface="Arial" charset="0"/>
              </a:rPr>
              <a:pPr/>
              <a:t>26</a:t>
            </a:fld>
            <a:endParaRPr lang="en-ZA" smtClean="0">
              <a:cs typeface="Arial" charset="0"/>
            </a:endParaRPr>
          </a:p>
        </p:txBody>
      </p:sp>
      <p:graphicFrame>
        <p:nvGraphicFramePr>
          <p:cNvPr id="51227" name="Group 27"/>
          <p:cNvGraphicFramePr>
            <a:graphicFrameLocks noGrp="1"/>
          </p:cNvGraphicFramePr>
          <p:nvPr/>
        </p:nvGraphicFramePr>
        <p:xfrm>
          <a:off x="785813" y="1071563"/>
          <a:ext cx="8143905" cy="5660136"/>
        </p:xfrm>
        <a:graphic>
          <a:graphicData uri="http://schemas.openxmlformats.org/drawingml/2006/table">
            <a:tbl>
              <a:tblPr/>
              <a:tblGrid>
                <a:gridCol w="1428733"/>
                <a:gridCol w="5429288"/>
                <a:gridCol w="1285884"/>
              </a:tblGrid>
              <a:tr h="3270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chemeClr val="tx1"/>
                          </a:solidFill>
                          <a:effectLst/>
                          <a:latin typeface="Arial Narrow" pitchFamily="34" charset="0"/>
                          <a:ea typeface="ＭＳ Ｐゴシック" pitchFamily="34" charset="-128"/>
                        </a:rPr>
                        <a:t>Kognitiewe vlakke </a:t>
                      </a:r>
                      <a:endParaRPr kumimoji="0" lang="af-ZA" sz="1800" b="1" i="0" u="none" strike="noStrike" cap="none" normalizeH="0" baseline="0" noProof="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smtClean="0">
                          <a:ln>
                            <a:noFill/>
                          </a:ln>
                          <a:solidFill>
                            <a:schemeClr val="tx1"/>
                          </a:solidFill>
                          <a:effectLst/>
                          <a:latin typeface="Arial Narrow" pitchFamily="34" charset="0"/>
                          <a:ea typeface="ＭＳ Ｐゴシック" pitchFamily="34" charset="-128"/>
                        </a:rPr>
                        <a:t>Aktiwiteit</a:t>
                      </a:r>
                      <a:endParaRPr kumimoji="0" lang="af-ZA" sz="1800" b="1" i="0" u="none" strike="noStrike" cap="none" normalizeH="0" baseline="0" noProof="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af-ZA" sz="1800" b="1" i="0" u="none" strike="noStrike" cap="none" normalizeH="0" baseline="0" noProof="0" dirty="0" smtClean="0">
                          <a:ln>
                            <a:noFill/>
                          </a:ln>
                          <a:solidFill>
                            <a:schemeClr val="tx1"/>
                          </a:solidFill>
                          <a:effectLst/>
                          <a:latin typeface="Arial Narrow" pitchFamily="34" charset="0"/>
                          <a:ea typeface="ＭＳ Ｐゴシック" pitchFamily="34" charset="-128"/>
                        </a:rPr>
                        <a:t>% van taak</a:t>
                      </a:r>
                      <a:endParaRPr kumimoji="0" lang="af-ZA" sz="1800" b="1" i="0" u="none" strike="noStrike" cap="none" normalizeH="0" baseline="0" noProof="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10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rPr>
                        <a:t>E</a:t>
                      </a:r>
                      <a:r>
                        <a:rPr kumimoji="0" lang="af-ZA" sz="1800" b="1" i="0" u="none" strike="noStrike" cap="none" normalizeH="0" baseline="0" noProof="0" dirty="0" err="1" smtClean="0">
                          <a:ln>
                            <a:noFill/>
                          </a:ln>
                          <a:solidFill>
                            <a:srgbClr val="000000"/>
                          </a:solidFill>
                          <a:effectLst/>
                          <a:latin typeface="Calibri" pitchFamily="34" charset="0"/>
                          <a:ea typeface="ＭＳ Ｐゴシック" pitchFamily="34" charset="-128"/>
                        </a:rPr>
                        <a:t>valuering</a:t>
                      </a: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rPr>
                        <a:t>(</a:t>
                      </a: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Vlak 4</a:t>
                      </a:r>
                      <a:r>
                        <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Waardering </a:t>
                      </a:r>
                      <a:r>
                        <a:rPr kumimoji="0" lang="en-US" sz="1800" b="1" i="0" u="none" strike="noStrike" cap="none" normalizeH="0" baseline="0" dirty="0" smtClean="0">
                          <a:ln>
                            <a:noFill/>
                          </a:ln>
                          <a:solidFill>
                            <a:srgbClr val="000000"/>
                          </a:solidFill>
                          <a:effectLst/>
                          <a:latin typeface="Calibri" pitchFamily="34" charset="0"/>
                          <a:ea typeface="ＭＳ Ｐゴシック" pitchFamily="34" charset="-128"/>
                        </a:rPr>
                        <a:t>(</a:t>
                      </a: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Vlak 5)</a:t>
                      </a: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Hierdie vrae het betrekking op die beoordeling van waardes. Dit sluit in beoordeling in terme van werklikheid, geloofwaardigheid, feite en menings, geldigheid, logika en redenasie, asook kwessies soos die wenslikheid en aanvaarbaarheid van besluite en optredes rakende morele waardes.</a:t>
                      </a:r>
                      <a:r>
                        <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rPr>
                        <a:t> </a:t>
                      </a: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rPr>
                        <a:t>• </a:t>
                      </a: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Is die skrywer/spreker se argument geldig / logies / omvattend </a:t>
                      </a:r>
                      <a:r>
                        <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Hierdie vrae is bedoel om die sielkundige en estetiese impak van die teks op die kandidaat te assesseer.  Dit fokus op die kandidaat se emosionele reaksie/respons op die inhoud, identifisering met karakters of gebeure en die skrywer/spreker se taalgebruik (bv. woordkeuse en beeldspraak</a:t>
                      </a:r>
                      <a:r>
                        <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rPr>
                        <a:t>).</a:t>
                      </a: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rPr>
                        <a:t>• Bespreek jou reaksie op die teks / insident /situasie /   konflik / dilemma </a:t>
                      </a:r>
                      <a:r>
                        <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rPr>
                        <a:t>…</a:t>
                      </a: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noProof="0" dirty="0" smtClean="0">
                          <a:ln>
                            <a:noFill/>
                          </a:ln>
                          <a:solidFill>
                            <a:srgbClr val="000000"/>
                          </a:solidFill>
                          <a:effectLst/>
                          <a:latin typeface="Calibri" pitchFamily="34" charset="0"/>
                          <a:ea typeface="ＭＳ Ｐゴシック" pitchFamily="34" charset="-128"/>
                        </a:rPr>
                        <a:t>Vlak 4 en Vlak 5: 20%</a:t>
                      </a:r>
                      <a:endParaRPr kumimoji="0" lang="af-ZA" sz="1800" b="0" i="0" u="none" strike="noStrike" cap="none" normalizeH="0" baseline="0" noProof="0" dirty="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ctrTitle"/>
          </p:nvPr>
        </p:nvSpPr>
        <p:spPr>
          <a:xfrm>
            <a:off x="685800" y="0"/>
            <a:ext cx="7772400" cy="1000125"/>
          </a:xfrm>
        </p:spPr>
        <p:txBody>
          <a:bodyPr/>
          <a:lstStyle/>
          <a:p>
            <a:r>
              <a:rPr lang="af-ZA" sz="3600" b="1" dirty="0" smtClean="0"/>
              <a:t>Hoe om </a:t>
            </a:r>
            <a:r>
              <a:rPr lang="af-ZA" altLang="en-US" sz="3600" b="1" dirty="0" smtClean="0"/>
              <a:t>ŉ</a:t>
            </a:r>
            <a:r>
              <a:rPr lang="af-ZA" sz="3600" b="1" dirty="0" smtClean="0"/>
              <a:t> formele taak te ontwikkel</a:t>
            </a:r>
          </a:p>
        </p:txBody>
      </p:sp>
      <p:sp>
        <p:nvSpPr>
          <p:cNvPr id="16387" name="Subtitle 2"/>
          <p:cNvSpPr>
            <a:spLocks noGrp="1"/>
          </p:cNvSpPr>
          <p:nvPr>
            <p:ph type="subTitle" idx="1"/>
          </p:nvPr>
        </p:nvSpPr>
        <p:spPr>
          <a:xfrm>
            <a:off x="642938" y="1071545"/>
            <a:ext cx="7858125" cy="4643471"/>
          </a:xfrm>
        </p:spPr>
        <p:txBody>
          <a:bodyPr/>
          <a:lstStyle/>
          <a:p>
            <a:pPr marL="342900" indent="-342900" algn="l">
              <a:lnSpc>
                <a:spcPct val="80000"/>
              </a:lnSpc>
              <a:buSzPct val="110000"/>
              <a:buFont typeface="Arial"/>
              <a:buChar char="•"/>
              <a:defRPr/>
            </a:pPr>
            <a:r>
              <a:rPr lang="en-ZA" sz="2000" dirty="0">
                <a:solidFill>
                  <a:schemeClr val="tx1"/>
                </a:solidFill>
                <a:ea typeface="ＭＳ Ｐゴシック" charset="0"/>
                <a:cs typeface="+mn-cs"/>
              </a:rPr>
              <a:t> </a:t>
            </a:r>
            <a:r>
              <a:rPr lang="af-ZA" sz="2400" dirty="0" smtClean="0">
                <a:solidFill>
                  <a:schemeClr val="tx1"/>
                </a:solidFill>
                <a:ea typeface="ＭＳ Ｐゴシック" charset="0"/>
                <a:cs typeface="+mn-cs"/>
              </a:rPr>
              <a:t>Deeglike beplanning vir en kreatiewe denke oor:</a:t>
            </a:r>
          </a:p>
          <a:p>
            <a:pPr marL="800100" lvl="1" indent="-342900" algn="l">
              <a:lnSpc>
                <a:spcPct val="80000"/>
              </a:lnSpc>
              <a:buSzPct val="78000"/>
              <a:buFont typeface="Arial"/>
              <a:buChar char="•"/>
              <a:defRPr/>
            </a:pPr>
            <a:r>
              <a:rPr lang="af-ZA" sz="2400" dirty="0" smtClean="0">
                <a:solidFill>
                  <a:schemeClr val="tx1"/>
                </a:solidFill>
                <a:ea typeface="ＭＳ Ｐゴシック" charset="0"/>
              </a:rPr>
              <a:t>Wat wil ek assesseer, meet of beoordeel?</a:t>
            </a:r>
          </a:p>
          <a:p>
            <a:pPr marL="800100" lvl="1" indent="-342900" algn="l">
              <a:lnSpc>
                <a:spcPct val="80000"/>
              </a:lnSpc>
              <a:buSzPct val="78000"/>
              <a:buFont typeface="Arial"/>
              <a:buChar char="•"/>
              <a:defRPr/>
            </a:pPr>
            <a:r>
              <a:rPr lang="af-ZA" sz="2400" dirty="0" smtClean="0">
                <a:solidFill>
                  <a:schemeClr val="tx1"/>
                </a:solidFill>
                <a:ea typeface="ＭＳ Ｐゴシック" charset="0"/>
              </a:rPr>
              <a:t>Wat is die beste metode om te volg, ten einde te bereik</a:t>
            </a:r>
          </a:p>
          <a:p>
            <a:pPr marL="800100" lvl="1" indent="-342900" algn="l">
              <a:lnSpc>
                <a:spcPct val="80000"/>
              </a:lnSpc>
              <a:buSzPct val="78000"/>
              <a:buFont typeface="Arial" pitchFamily="34" charset="0"/>
              <a:buNone/>
              <a:defRPr/>
            </a:pPr>
            <a:r>
              <a:rPr lang="af-ZA" sz="2400" dirty="0" smtClean="0">
                <a:solidFill>
                  <a:schemeClr val="tx1"/>
                </a:solidFill>
                <a:ea typeface="ＭＳ Ｐゴシック" charset="0"/>
              </a:rPr>
              <a:t>     wat ek wil bereik? (Voorbereiding)</a:t>
            </a:r>
          </a:p>
          <a:p>
            <a:pPr marL="800100" lvl="1" indent="-342900" algn="l">
              <a:lnSpc>
                <a:spcPct val="80000"/>
              </a:lnSpc>
              <a:buSzPct val="78000"/>
              <a:buFont typeface="Arial"/>
              <a:buChar char="•"/>
              <a:defRPr/>
            </a:pPr>
            <a:r>
              <a:rPr lang="af-ZA" sz="2400" dirty="0" smtClean="0">
                <a:solidFill>
                  <a:schemeClr val="tx1"/>
                </a:solidFill>
                <a:ea typeface="ＭＳ Ｐゴシック" charset="0"/>
              </a:rPr>
              <a:t>Wat sal die kriteria wees?</a:t>
            </a:r>
          </a:p>
          <a:p>
            <a:pPr marL="800100" lvl="1" indent="-342900" algn="l">
              <a:lnSpc>
                <a:spcPct val="80000"/>
              </a:lnSpc>
              <a:buSzPct val="78000"/>
              <a:buFont typeface="Arial"/>
              <a:buChar char="•"/>
              <a:defRPr/>
            </a:pPr>
            <a:r>
              <a:rPr lang="af-ZA" sz="2400" dirty="0" smtClean="0">
                <a:solidFill>
                  <a:schemeClr val="tx1"/>
                </a:solidFill>
                <a:ea typeface="ＭＳ Ｐゴシック" charset="0"/>
              </a:rPr>
              <a:t>Hoe lank sal dit neem?</a:t>
            </a:r>
          </a:p>
          <a:p>
            <a:pPr marL="800100" lvl="1" indent="-342900" algn="l">
              <a:lnSpc>
                <a:spcPct val="80000"/>
              </a:lnSpc>
              <a:buSzPct val="78000"/>
              <a:buFont typeface="Arial"/>
              <a:buChar char="•"/>
              <a:defRPr/>
            </a:pPr>
            <a:r>
              <a:rPr lang="af-ZA" sz="2400" dirty="0" smtClean="0">
                <a:solidFill>
                  <a:schemeClr val="tx1"/>
                </a:solidFill>
                <a:ea typeface="ＭＳ Ｐゴシック" charset="0"/>
              </a:rPr>
              <a:t>Watter soort assesseringsinstrument gaan ek gebruik?</a:t>
            </a:r>
          </a:p>
          <a:p>
            <a:pPr marL="800100" lvl="1" indent="-342900" algn="l">
              <a:lnSpc>
                <a:spcPct val="80000"/>
              </a:lnSpc>
              <a:buSzPct val="78000"/>
              <a:buFont typeface="Arial"/>
              <a:buChar char="•"/>
              <a:defRPr/>
            </a:pPr>
            <a:r>
              <a:rPr lang="af-ZA" sz="2400" dirty="0" smtClean="0">
                <a:solidFill>
                  <a:schemeClr val="tx1"/>
                </a:solidFill>
                <a:ea typeface="ＭＳ Ｐゴシック" charset="0"/>
              </a:rPr>
              <a:t>Kognitiewe vlakke? Waar pas taksonomieë, bv. Bloom / Barrett in?</a:t>
            </a:r>
          </a:p>
          <a:p>
            <a:pPr marL="800100" lvl="1" indent="-342900" algn="l">
              <a:lnSpc>
                <a:spcPct val="80000"/>
              </a:lnSpc>
              <a:buSzPct val="78000"/>
              <a:buFont typeface="Arial"/>
              <a:buChar char="•"/>
              <a:defRPr/>
            </a:pPr>
            <a:r>
              <a:rPr lang="af-ZA" sz="2400" dirty="0" smtClean="0">
                <a:solidFill>
                  <a:schemeClr val="tx1"/>
                </a:solidFill>
                <a:ea typeface="ＭＳ Ｐゴシック" charset="0"/>
              </a:rPr>
              <a:t>Diepte/omvang van die taak? </a:t>
            </a:r>
          </a:p>
          <a:p>
            <a:pPr marL="800100" lvl="1" indent="-342900" algn="l">
              <a:lnSpc>
                <a:spcPct val="80000"/>
              </a:lnSpc>
              <a:buSzPct val="78000"/>
              <a:buFont typeface="Arial"/>
              <a:buChar char="•"/>
              <a:defRPr/>
            </a:pPr>
            <a:r>
              <a:rPr lang="af-ZA" sz="2400" dirty="0" smtClean="0">
                <a:solidFill>
                  <a:schemeClr val="tx1"/>
                </a:solidFill>
                <a:ea typeface="ＭＳ Ｐゴシック" charset="0"/>
              </a:rPr>
              <a:t>Is dit haalbaar, vir sowel onderwysers as leerders? </a:t>
            </a:r>
          </a:p>
          <a:p>
            <a:pPr marL="800100" lvl="1" indent="-342900" algn="l">
              <a:lnSpc>
                <a:spcPct val="80000"/>
              </a:lnSpc>
              <a:buSzPct val="78000"/>
              <a:buFont typeface="Arial"/>
              <a:buChar char="•"/>
              <a:defRPr/>
            </a:pPr>
            <a:r>
              <a:rPr lang="af-ZA" sz="2400" dirty="0" smtClean="0">
                <a:solidFill>
                  <a:schemeClr val="tx1"/>
                </a:solidFill>
                <a:ea typeface="ＭＳ Ｐゴシック" charset="0"/>
              </a:rPr>
              <a:t>Is dit sinvol/betekenisvol? </a:t>
            </a:r>
          </a:p>
          <a:p>
            <a:pPr marL="342900" indent="-342900" algn="l">
              <a:lnSpc>
                <a:spcPct val="80000"/>
              </a:lnSpc>
              <a:buSzPct val="110000"/>
              <a:buFont typeface="Arial"/>
              <a:buChar char="•"/>
              <a:defRPr/>
            </a:pPr>
            <a:r>
              <a:rPr lang="af-ZA" sz="2400" dirty="0" smtClean="0">
                <a:solidFill>
                  <a:schemeClr val="tx1"/>
                </a:solidFill>
                <a:ea typeface="ＭＳ Ｐゴシック" charset="0"/>
                <a:cs typeface="+mn-cs"/>
              </a:rPr>
              <a:t> Terugvoering</a:t>
            </a:r>
            <a:r>
              <a:rPr lang="en-ZA" sz="2400" dirty="0" smtClean="0">
                <a:solidFill>
                  <a:schemeClr val="tx1"/>
                </a:solidFill>
                <a:ea typeface="ＭＳ Ｐゴシック" charset="0"/>
                <a:cs typeface="+mn-cs"/>
              </a:rPr>
              <a:t>.</a:t>
            </a:r>
            <a:endParaRPr lang="en-ZA" sz="2400" dirty="0">
              <a:solidFill>
                <a:schemeClr val="tx1"/>
              </a:solidFill>
              <a:ea typeface="ＭＳ Ｐゴシック" charset="0"/>
            </a:endParaRPr>
          </a:p>
          <a:p>
            <a:pPr>
              <a:lnSpc>
                <a:spcPct val="80000"/>
              </a:lnSpc>
              <a:defRPr/>
            </a:pPr>
            <a:endParaRPr lang="en-ZA" dirty="0">
              <a:solidFill>
                <a:srgbClr val="898989"/>
              </a:solidFill>
              <a:ea typeface="ＭＳ Ｐゴシック" charset="0"/>
              <a:cs typeface="+mn-cs"/>
            </a:endParaRPr>
          </a:p>
        </p:txBody>
      </p:sp>
      <p:sp>
        <p:nvSpPr>
          <p:cNvPr id="45060" name="Slide Number Placeholder 4"/>
          <p:cNvSpPr>
            <a:spLocks noGrp="1"/>
          </p:cNvSpPr>
          <p:nvPr>
            <p:ph type="sldNum" sz="quarter" idx="12"/>
          </p:nvPr>
        </p:nvSpPr>
        <p:spPr bwMode="auto">
          <a:noFill/>
          <a:ln>
            <a:miter lim="800000"/>
            <a:headEnd/>
            <a:tailEnd/>
          </a:ln>
        </p:spPr>
        <p:txBody>
          <a:bodyPr/>
          <a:lstStyle/>
          <a:p>
            <a:fld id="{F7623737-04AE-41BD-98C4-CCBA223D3648}" type="slidenum">
              <a:rPr lang="en-ZA" smtClean="0">
                <a:cs typeface="Arial" charset="0"/>
              </a:rPr>
              <a:pPr/>
              <a:t>27</a:t>
            </a:fld>
            <a:endParaRPr lang="en-ZA" smtClean="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p:nvPr>
        </p:nvSpPr>
        <p:spPr>
          <a:xfrm>
            <a:off x="685800" y="0"/>
            <a:ext cx="7772400" cy="785813"/>
          </a:xfrm>
        </p:spPr>
        <p:txBody>
          <a:bodyPr/>
          <a:lstStyle/>
          <a:p>
            <a:r>
              <a:rPr lang="af-ZA" b="1" dirty="0" smtClean="0"/>
              <a:t>Moderering: Mondeling</a:t>
            </a:r>
          </a:p>
        </p:txBody>
      </p:sp>
      <p:sp>
        <p:nvSpPr>
          <p:cNvPr id="47107" name="Subtitle 2"/>
          <p:cNvSpPr>
            <a:spLocks noGrp="1"/>
          </p:cNvSpPr>
          <p:nvPr>
            <p:ph type="subTitle" idx="1"/>
          </p:nvPr>
        </p:nvSpPr>
        <p:spPr>
          <a:xfrm>
            <a:off x="714375" y="1214422"/>
            <a:ext cx="7572375" cy="4286280"/>
          </a:xfrm>
        </p:spPr>
        <p:txBody>
          <a:bodyPr/>
          <a:lstStyle/>
          <a:p>
            <a:pPr algn="l">
              <a:lnSpc>
                <a:spcPct val="90000"/>
              </a:lnSpc>
              <a:buFont typeface="Arial" charset="0"/>
              <a:buChar char="•"/>
            </a:pPr>
            <a:endParaRPr lang="en-GB" sz="2400" dirty="0" smtClean="0">
              <a:solidFill>
                <a:schemeClr val="tx1"/>
              </a:solidFill>
            </a:endParaRPr>
          </a:p>
          <a:p>
            <a:pPr algn="l">
              <a:lnSpc>
                <a:spcPct val="90000"/>
              </a:lnSpc>
              <a:buFont typeface="Arial" charset="0"/>
              <a:buChar char="•"/>
            </a:pPr>
            <a:r>
              <a:rPr lang="en-GB" sz="2400" dirty="0" smtClean="0">
                <a:solidFill>
                  <a:schemeClr val="tx1"/>
                </a:solidFill>
              </a:rPr>
              <a:t> </a:t>
            </a:r>
            <a:r>
              <a:rPr lang="af-ZA" sz="2400" dirty="0" smtClean="0">
                <a:solidFill>
                  <a:schemeClr val="tx1"/>
                </a:solidFill>
              </a:rPr>
              <a:t>Elke mondelinge taak wat deel uitmaak van die</a:t>
            </a:r>
          </a:p>
          <a:p>
            <a:pPr algn="l">
              <a:lnSpc>
                <a:spcPct val="90000"/>
              </a:lnSpc>
            </a:pPr>
            <a:r>
              <a:rPr lang="af-ZA" sz="2400" dirty="0" smtClean="0">
                <a:solidFill>
                  <a:schemeClr val="tx1"/>
                </a:solidFill>
              </a:rPr>
              <a:t>  Assesseringsprogram, moet gemodereer word</a:t>
            </a:r>
          </a:p>
          <a:p>
            <a:pPr algn="l">
              <a:lnSpc>
                <a:spcPct val="90000"/>
              </a:lnSpc>
            </a:pPr>
            <a:r>
              <a:rPr lang="af-ZA" sz="2400" dirty="0" smtClean="0">
                <a:solidFill>
                  <a:schemeClr val="tx1"/>
                </a:solidFill>
              </a:rPr>
              <a:t>  VOOR leerders dit doen</a:t>
            </a:r>
            <a:r>
              <a:rPr lang="en-GB" sz="2400" dirty="0" smtClean="0">
                <a:solidFill>
                  <a:schemeClr val="tx1"/>
                </a:solidFill>
              </a:rPr>
              <a:t>. </a:t>
            </a:r>
          </a:p>
          <a:p>
            <a:pPr algn="l">
              <a:lnSpc>
                <a:spcPct val="90000"/>
              </a:lnSpc>
            </a:pPr>
            <a:endParaRPr lang="en-GB" sz="2400" dirty="0" smtClean="0">
              <a:solidFill>
                <a:schemeClr val="tx1"/>
              </a:solidFill>
            </a:endParaRPr>
          </a:p>
          <a:p>
            <a:pPr algn="l">
              <a:lnSpc>
                <a:spcPct val="90000"/>
              </a:lnSpc>
              <a:buFont typeface="Arial" charset="0"/>
              <a:buChar char="•"/>
            </a:pPr>
            <a:r>
              <a:rPr lang="en-ZA" sz="2400" dirty="0" smtClean="0">
                <a:solidFill>
                  <a:schemeClr val="tx1"/>
                </a:solidFill>
              </a:rPr>
              <a:t> </a:t>
            </a:r>
            <a:r>
              <a:rPr lang="af-ZA" sz="2400" dirty="0" smtClean="0">
                <a:solidFill>
                  <a:schemeClr val="tx1"/>
                </a:solidFill>
              </a:rPr>
              <a:t>Onderwysers assesseer die mondelinge assesseringstake.</a:t>
            </a:r>
          </a:p>
          <a:p>
            <a:pPr algn="l">
              <a:lnSpc>
                <a:spcPct val="90000"/>
              </a:lnSpc>
            </a:pPr>
            <a:endParaRPr lang="en-ZA" sz="2400" dirty="0" smtClean="0">
              <a:solidFill>
                <a:schemeClr val="tx1"/>
              </a:solidFill>
            </a:endParaRPr>
          </a:p>
          <a:p>
            <a:pPr algn="l">
              <a:lnSpc>
                <a:spcPct val="90000"/>
              </a:lnSpc>
              <a:buFont typeface="Arial" charset="0"/>
              <a:buChar char="•"/>
            </a:pPr>
            <a:r>
              <a:rPr lang="en-ZA" sz="2400" dirty="0" smtClean="0">
                <a:solidFill>
                  <a:schemeClr val="tx1"/>
                </a:solidFill>
              </a:rPr>
              <a:t> </a:t>
            </a:r>
            <a:r>
              <a:rPr lang="af-ZA" sz="2400" dirty="0" smtClean="0">
                <a:solidFill>
                  <a:schemeClr val="tx1"/>
                </a:solidFill>
              </a:rPr>
              <a:t>Die Vakadviseur modereer</a:t>
            </a:r>
            <a:r>
              <a:rPr lang="en-ZA" sz="2400" dirty="0" smtClean="0">
                <a:solidFill>
                  <a:schemeClr val="tx1"/>
                </a:solidFill>
              </a:rPr>
              <a:t> </a:t>
            </a:r>
            <a:r>
              <a:rPr lang="af-ZA" sz="2400" dirty="0" smtClean="0">
                <a:solidFill>
                  <a:schemeClr val="tx1"/>
                </a:solidFill>
              </a:rPr>
              <a:t>ŉ</a:t>
            </a:r>
            <a:r>
              <a:rPr lang="en-ZA" sz="2400" dirty="0" smtClean="0">
                <a:solidFill>
                  <a:schemeClr val="tx1"/>
                </a:solidFill>
              </a:rPr>
              <a:t> </a:t>
            </a:r>
            <a:r>
              <a:rPr lang="af-ZA" sz="2400" dirty="0" smtClean="0">
                <a:solidFill>
                  <a:schemeClr val="tx1"/>
                </a:solidFill>
              </a:rPr>
              <a:t>sekere aantal van die </a:t>
            </a:r>
          </a:p>
          <a:p>
            <a:pPr algn="l">
              <a:lnSpc>
                <a:spcPct val="90000"/>
              </a:lnSpc>
            </a:pPr>
            <a:r>
              <a:rPr lang="af-ZA" sz="2400" dirty="0" smtClean="0">
                <a:solidFill>
                  <a:schemeClr val="tx1"/>
                </a:solidFill>
              </a:rPr>
              <a:t>   mondelinge take tydens skoolbesoeke, ten einde die</a:t>
            </a:r>
          </a:p>
          <a:p>
            <a:pPr algn="l">
              <a:lnSpc>
                <a:spcPct val="90000"/>
              </a:lnSpc>
            </a:pPr>
            <a:r>
              <a:rPr lang="af-ZA" sz="2400" dirty="0" smtClean="0">
                <a:solidFill>
                  <a:schemeClr val="tx1"/>
                </a:solidFill>
              </a:rPr>
              <a:t>   standaard van take en interne moderering te verifieer</a:t>
            </a:r>
            <a:r>
              <a:rPr lang="en-ZA" sz="2400" dirty="0" smtClean="0">
                <a:solidFill>
                  <a:schemeClr val="tx1"/>
                </a:solidFill>
              </a:rPr>
              <a:t>. </a:t>
            </a:r>
            <a:endParaRPr lang="en-US" sz="2400" dirty="0" smtClean="0">
              <a:solidFill>
                <a:schemeClr val="tx1"/>
              </a:solidFill>
            </a:endParaRPr>
          </a:p>
          <a:p>
            <a:pPr algn="l">
              <a:lnSpc>
                <a:spcPct val="90000"/>
              </a:lnSpc>
              <a:buFont typeface="Arial" charset="0"/>
              <a:buChar char="•"/>
            </a:pPr>
            <a:endParaRPr lang="en-ZA" sz="2400" dirty="0" smtClean="0">
              <a:solidFill>
                <a:schemeClr val="tx1"/>
              </a:solidFill>
            </a:endParaRPr>
          </a:p>
          <a:p>
            <a:pPr algn="l">
              <a:lnSpc>
                <a:spcPct val="90000"/>
              </a:lnSpc>
              <a:buFont typeface="Arial" charset="0"/>
              <a:buChar char="•"/>
            </a:pPr>
            <a:endParaRPr lang="en-ZA" sz="2400" dirty="0" smtClean="0">
              <a:solidFill>
                <a:schemeClr val="tx1"/>
              </a:solidFill>
            </a:endParaRPr>
          </a:p>
        </p:txBody>
      </p:sp>
      <p:sp>
        <p:nvSpPr>
          <p:cNvPr id="47108" name="Slide Number Placeholder 4"/>
          <p:cNvSpPr>
            <a:spLocks noGrp="1"/>
          </p:cNvSpPr>
          <p:nvPr>
            <p:ph type="sldNum" sz="quarter" idx="12"/>
          </p:nvPr>
        </p:nvSpPr>
        <p:spPr bwMode="auto">
          <a:noFill/>
          <a:ln>
            <a:miter lim="800000"/>
            <a:headEnd/>
            <a:tailEnd/>
          </a:ln>
        </p:spPr>
        <p:txBody>
          <a:bodyPr/>
          <a:lstStyle/>
          <a:p>
            <a:fld id="{A11B89E6-1F04-4D26-A42F-6323316C4928}" type="slidenum">
              <a:rPr lang="en-ZA" smtClean="0">
                <a:cs typeface="Arial" charset="0"/>
              </a:rPr>
              <a:pPr/>
              <a:t>28</a:t>
            </a:fld>
            <a:endParaRPr lang="en-ZA" smtClean="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0"/>
            <a:ext cx="8229600" cy="836613"/>
          </a:xfrm>
        </p:spPr>
        <p:txBody>
          <a:bodyPr/>
          <a:lstStyle/>
          <a:p>
            <a:pPr eaLnBrk="1" hangingPunct="1"/>
            <a:r>
              <a:rPr lang="af-ZA" b="1" dirty="0" smtClean="0"/>
              <a:t>Moderering: SGA</a:t>
            </a:r>
          </a:p>
        </p:txBody>
      </p:sp>
      <p:sp>
        <p:nvSpPr>
          <p:cNvPr id="48131" name="Content Placeholder 2"/>
          <p:cNvSpPr>
            <a:spLocks noGrp="1"/>
          </p:cNvSpPr>
          <p:nvPr>
            <p:ph idx="1"/>
          </p:nvPr>
        </p:nvSpPr>
        <p:spPr>
          <a:xfrm>
            <a:off x="457200" y="928671"/>
            <a:ext cx="8229600" cy="5072098"/>
          </a:xfrm>
        </p:spPr>
        <p:txBody>
          <a:bodyPr/>
          <a:lstStyle/>
          <a:p>
            <a:pPr eaLnBrk="1" hangingPunct="1"/>
            <a:r>
              <a:rPr lang="af-ZA" sz="2800" dirty="0" smtClean="0"/>
              <a:t>Departementshoof of Vakhoof, as die Departements-hoof nie </a:t>
            </a:r>
            <a:r>
              <a:rPr lang="ja-JP" altLang="en-US" sz="2800" smtClean="0"/>
              <a:t>ŉ</a:t>
            </a:r>
            <a:r>
              <a:rPr lang="en-US" altLang="ja-JP" sz="2800" dirty="0" smtClean="0"/>
              <a:t> </a:t>
            </a:r>
            <a:r>
              <a:rPr lang="af-ZA" altLang="ja-JP" sz="2800" dirty="0" smtClean="0"/>
              <a:t>vakspesialis is nie</a:t>
            </a:r>
            <a:r>
              <a:rPr lang="en-US" altLang="ja-JP" sz="2800" dirty="0" smtClean="0"/>
              <a:t>.</a:t>
            </a:r>
          </a:p>
          <a:p>
            <a:pPr eaLnBrk="1" hangingPunct="1"/>
            <a:r>
              <a:rPr lang="af-ZA" sz="2800" dirty="0" smtClean="0"/>
              <a:t>Alle formele take wat deel is van die Assesserings-program. Die Departementshoof modereer take VOOR dit aan leerders gegee word.</a:t>
            </a:r>
          </a:p>
          <a:p>
            <a:pPr eaLnBrk="1" hangingPunct="1"/>
            <a:r>
              <a:rPr lang="af-ZA" sz="2800" dirty="0" smtClean="0"/>
              <a:t>Die Departementshoof modereer ŉ</a:t>
            </a:r>
            <a:r>
              <a:rPr lang="af-ZA" altLang="ja-JP" sz="2800" dirty="0" smtClean="0"/>
              <a:t> sekere aantal van leerders se werk (formele take</a:t>
            </a:r>
            <a:r>
              <a:rPr lang="en-US" altLang="ja-JP" sz="2800" dirty="0" smtClean="0"/>
              <a:t>). </a:t>
            </a:r>
          </a:p>
          <a:p>
            <a:pPr eaLnBrk="1" hangingPunct="1"/>
            <a:r>
              <a:rPr lang="af-ZA" sz="2800" dirty="0" smtClean="0"/>
              <a:t>Die Vakadviseur modereer </a:t>
            </a:r>
            <a:r>
              <a:rPr lang="en-US" sz="2800" dirty="0" smtClean="0"/>
              <a:t>ŉ</a:t>
            </a:r>
            <a:r>
              <a:rPr lang="en-ZA" sz="2800" dirty="0" smtClean="0"/>
              <a:t> </a:t>
            </a:r>
            <a:r>
              <a:rPr lang="af-ZA" sz="2800" dirty="0" smtClean="0"/>
              <a:t>sekere aantal van die formele take tydens skoolbesoeke, ten einde die standaard van take en interne moderering te verifieer</a:t>
            </a:r>
            <a:r>
              <a:rPr lang="en-ZA" sz="2800" dirty="0" smtClean="0"/>
              <a:t>. </a:t>
            </a:r>
            <a:endParaRPr lang="en-US" sz="28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basic-education.gif"/>
          <p:cNvPicPr>
            <a:picLocks noChangeAspect="1"/>
          </p:cNvPicPr>
          <p:nvPr/>
        </p:nvPicPr>
        <p:blipFill>
          <a:blip r:embed="rId2"/>
          <a:srcRect/>
          <a:stretch>
            <a:fillRect/>
          </a:stretch>
        </p:blipFill>
        <p:spPr bwMode="auto">
          <a:xfrm>
            <a:off x="0" y="5924550"/>
            <a:ext cx="2590800" cy="933450"/>
          </a:xfrm>
          <a:prstGeom prst="rect">
            <a:avLst/>
          </a:prstGeom>
          <a:noFill/>
          <a:ln w="9525">
            <a:noFill/>
            <a:miter lim="800000"/>
            <a:headEnd/>
            <a:tailEnd/>
          </a:ln>
        </p:spPr>
      </p:pic>
      <p:sp>
        <p:nvSpPr>
          <p:cNvPr id="6147" name="Title 1"/>
          <p:cNvSpPr>
            <a:spLocks noGrp="1"/>
          </p:cNvSpPr>
          <p:nvPr>
            <p:ph type="title"/>
          </p:nvPr>
        </p:nvSpPr>
        <p:spPr>
          <a:xfrm>
            <a:off x="395288" y="142875"/>
            <a:ext cx="8229600" cy="428625"/>
          </a:xfrm>
        </p:spPr>
        <p:txBody>
          <a:bodyPr/>
          <a:lstStyle/>
          <a:p>
            <a:pPr eaLnBrk="1" hangingPunct="1"/>
            <a:r>
              <a:rPr lang="af-ZA" sz="3600" b="1" dirty="0" smtClean="0"/>
              <a:t>Wat is assessering?</a:t>
            </a:r>
          </a:p>
        </p:txBody>
      </p:sp>
      <p:sp>
        <p:nvSpPr>
          <p:cNvPr id="6149" name="Slide Number Placeholder 4"/>
          <p:cNvSpPr>
            <a:spLocks noGrp="1"/>
          </p:cNvSpPr>
          <p:nvPr>
            <p:ph type="sldNum" sz="quarter" idx="11"/>
          </p:nvPr>
        </p:nvSpPr>
        <p:spPr bwMode="auto">
          <a:noFill/>
          <a:ln>
            <a:miter lim="800000"/>
            <a:headEnd/>
            <a:tailEnd/>
          </a:ln>
        </p:spPr>
        <p:txBody>
          <a:bodyPr/>
          <a:lstStyle/>
          <a:p>
            <a:fld id="{A85D1418-6828-42D9-8091-8900EDE916F3}" type="slidenum">
              <a:rPr lang="en-ZA" smtClean="0">
                <a:cs typeface="Arial" charset="0"/>
              </a:rPr>
              <a:pPr/>
              <a:t>3</a:t>
            </a:fld>
            <a:endParaRPr lang="en-ZA" smtClean="0">
              <a:cs typeface="Arial" charset="0"/>
            </a:endParaRPr>
          </a:p>
        </p:txBody>
      </p:sp>
      <p:sp>
        <p:nvSpPr>
          <p:cNvPr id="10" name="TextBox 9"/>
          <p:cNvSpPr txBox="1">
            <a:spLocks noChangeArrowheads="1"/>
          </p:cNvSpPr>
          <p:nvPr/>
        </p:nvSpPr>
        <p:spPr bwMode="auto">
          <a:xfrm>
            <a:off x="714348" y="836613"/>
            <a:ext cx="7643866" cy="5262979"/>
          </a:xfrm>
          <a:prstGeom prst="rect">
            <a:avLst/>
          </a:prstGeom>
          <a:noFill/>
          <a:ln w="9525">
            <a:noFill/>
            <a:miter lim="800000"/>
            <a:headEnd/>
            <a:tailEnd/>
          </a:ln>
        </p:spPr>
        <p:txBody>
          <a:bodyPr wrap="square">
            <a:spAutoFit/>
          </a:bodyPr>
          <a:lstStyle/>
          <a:p>
            <a:r>
              <a:rPr lang="af-ZA" sz="2800" dirty="0">
                <a:latin typeface="Calibri" pitchFamily="34" charset="0"/>
              </a:rPr>
              <a:t>Assessering is  ŉ beplande proses om inligting omtrent die kennis en vaardighede van leerders, soos dit deur hulle gedemonstreer is, ...</a:t>
            </a:r>
          </a:p>
          <a:p>
            <a:endParaRPr lang="af-ZA" sz="2800" dirty="0">
              <a:latin typeface="Calibri" pitchFamily="34" charset="0"/>
            </a:endParaRPr>
          </a:p>
          <a:p>
            <a:pPr>
              <a:buFont typeface="Arial" charset="0"/>
              <a:buChar char="•"/>
            </a:pPr>
            <a:r>
              <a:rPr lang="af-ZA" sz="2800" dirty="0">
                <a:latin typeface="Calibri" pitchFamily="34" charset="0"/>
              </a:rPr>
              <a:t>  te identifiseer,</a:t>
            </a:r>
          </a:p>
          <a:p>
            <a:r>
              <a:rPr lang="af-ZA" sz="2800" dirty="0">
                <a:latin typeface="Calibri" pitchFamily="34" charset="0"/>
              </a:rPr>
              <a:t>    </a:t>
            </a:r>
            <a:r>
              <a:rPr lang="af-ZA" sz="2800" dirty="0">
                <a:solidFill>
                  <a:srgbClr val="000000"/>
                </a:solidFill>
                <a:latin typeface="Calibri" pitchFamily="34" charset="0"/>
              </a:rPr>
              <a:t>(kies werk deur leerders gedoen)</a:t>
            </a:r>
          </a:p>
          <a:p>
            <a:endParaRPr lang="af-ZA" sz="2800" dirty="0">
              <a:solidFill>
                <a:srgbClr val="000000"/>
              </a:solidFill>
              <a:latin typeface="Calibri" pitchFamily="34" charset="0"/>
            </a:endParaRPr>
          </a:p>
          <a:p>
            <a:pPr>
              <a:buFont typeface="Arial" charset="0"/>
              <a:buChar char="•"/>
            </a:pPr>
            <a:r>
              <a:rPr lang="af-ZA" sz="2800" dirty="0">
                <a:latin typeface="Calibri" pitchFamily="34" charset="0"/>
              </a:rPr>
              <a:t>  te versamel</a:t>
            </a:r>
          </a:p>
          <a:p>
            <a:r>
              <a:rPr lang="af-ZA" sz="2800" dirty="0">
                <a:solidFill>
                  <a:srgbClr val="00B0F0"/>
                </a:solidFill>
                <a:latin typeface="Calibri" pitchFamily="34" charset="0"/>
              </a:rPr>
              <a:t> </a:t>
            </a:r>
            <a:r>
              <a:rPr lang="af-ZA" sz="2800" dirty="0">
                <a:solidFill>
                  <a:srgbClr val="000000"/>
                </a:solidFill>
                <a:latin typeface="Calibri" pitchFamily="34" charset="0"/>
              </a:rPr>
              <a:t>   (leerders se eie werk) en</a:t>
            </a:r>
          </a:p>
          <a:p>
            <a:endParaRPr lang="af-ZA" sz="2800" dirty="0">
              <a:solidFill>
                <a:srgbClr val="000000"/>
              </a:solidFill>
              <a:latin typeface="Calibri" pitchFamily="34" charset="0"/>
            </a:endParaRPr>
          </a:p>
          <a:p>
            <a:pPr>
              <a:buFont typeface="Arial" charset="0"/>
              <a:buChar char="•"/>
            </a:pPr>
            <a:r>
              <a:rPr lang="af-ZA" sz="2800" dirty="0">
                <a:latin typeface="Calibri" pitchFamily="34" charset="0"/>
              </a:rPr>
              <a:t>  te interpreteer.</a:t>
            </a:r>
          </a:p>
          <a:p>
            <a:r>
              <a:rPr lang="af-ZA" sz="2800" dirty="0">
                <a:solidFill>
                  <a:srgbClr val="00B0F0"/>
                </a:solidFill>
                <a:latin typeface="Calibri" pitchFamily="34" charset="0"/>
              </a:rPr>
              <a:t>    </a:t>
            </a:r>
            <a:r>
              <a:rPr lang="af-ZA" sz="2800" dirty="0">
                <a:solidFill>
                  <a:srgbClr val="000000"/>
                </a:solidFill>
                <a:latin typeface="Calibri" pitchFamily="34" charset="0"/>
              </a:rPr>
              <a:t>(sien leerders se werk na</a:t>
            </a:r>
            <a:r>
              <a:rPr lang="af-ZA" sz="2800" dirty="0" smtClean="0">
                <a:solidFill>
                  <a:srgbClr val="000000"/>
                </a:solidFill>
                <a:latin typeface="Calibri" pitchFamily="34" charset="0"/>
              </a:rPr>
              <a:t>)</a:t>
            </a:r>
            <a:endParaRPr lang="en-ZA" sz="28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 calcmode="lin" valueType="num">
                                      <p:cBhvr additive="base">
                                        <p:cTn id="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6" end="6"/>
                                            </p:txEl>
                                          </p:spTgt>
                                        </p:tgtEl>
                                        <p:attrNameLst>
                                          <p:attrName>style.visibility</p:attrName>
                                        </p:attrNameLst>
                                      </p:cBhvr>
                                      <p:to>
                                        <p:strVal val="visible"/>
                                      </p:to>
                                    </p:set>
                                    <p:anim calcmode="lin" valueType="num">
                                      <p:cBhvr additive="base">
                                        <p:cTn id="13"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9" end="9"/>
                                            </p:txEl>
                                          </p:spTgt>
                                        </p:tgtEl>
                                        <p:attrNameLst>
                                          <p:attrName>style.visibility</p:attrName>
                                        </p:attrNameLst>
                                      </p:cBhvr>
                                      <p:to>
                                        <p:strVal val="visible"/>
                                      </p:to>
                                    </p:set>
                                    <p:anim calcmode="lin" valueType="num">
                                      <p:cBhvr additive="base">
                                        <p:cTn id="19"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ctrTitle"/>
          </p:nvPr>
        </p:nvSpPr>
        <p:spPr>
          <a:xfrm>
            <a:off x="685800" y="0"/>
            <a:ext cx="7772400" cy="928688"/>
          </a:xfrm>
        </p:spPr>
        <p:txBody>
          <a:bodyPr/>
          <a:lstStyle/>
          <a:p>
            <a:r>
              <a:rPr lang="af-ZA" sz="4000" b="1" dirty="0" smtClean="0"/>
              <a:t>Aktiwiteit 3: Vlakke van moderering</a:t>
            </a:r>
          </a:p>
        </p:txBody>
      </p:sp>
      <p:sp>
        <p:nvSpPr>
          <p:cNvPr id="46083" name="Subtitle 2"/>
          <p:cNvSpPr>
            <a:spLocks noGrp="1"/>
          </p:cNvSpPr>
          <p:nvPr>
            <p:ph type="subTitle" idx="1"/>
          </p:nvPr>
        </p:nvSpPr>
        <p:spPr>
          <a:xfrm>
            <a:off x="214313" y="1785926"/>
            <a:ext cx="8786812" cy="3143272"/>
          </a:xfrm>
        </p:spPr>
        <p:txBody>
          <a:bodyPr/>
          <a:lstStyle/>
          <a:p>
            <a:pPr algn="l"/>
            <a:endParaRPr lang="en-US" sz="2400" dirty="0" smtClean="0">
              <a:solidFill>
                <a:schemeClr val="tx1"/>
              </a:solidFill>
            </a:endParaRPr>
          </a:p>
          <a:p>
            <a:pPr algn="l">
              <a:buFont typeface="Arial" charset="0"/>
              <a:buChar char="•"/>
            </a:pPr>
            <a:r>
              <a:rPr lang="en-US" sz="2400" dirty="0" smtClean="0">
                <a:solidFill>
                  <a:schemeClr val="tx1"/>
                </a:solidFill>
              </a:rPr>
              <a:t>     </a:t>
            </a:r>
            <a:r>
              <a:rPr lang="af-ZA" sz="2400" dirty="0" smtClean="0">
                <a:solidFill>
                  <a:schemeClr val="tx1"/>
                </a:solidFill>
              </a:rPr>
              <a:t>Bespreek die vereistes vir die moderering van SGA en Mondeling</a:t>
            </a:r>
            <a:r>
              <a:rPr lang="en-US" sz="2400" dirty="0" smtClean="0">
                <a:solidFill>
                  <a:schemeClr val="tx1"/>
                </a:solidFill>
              </a:rPr>
              <a:t>.</a:t>
            </a:r>
          </a:p>
          <a:p>
            <a:pPr lvl="1" indent="-457200" algn="l">
              <a:buFont typeface="Arial" charset="0"/>
              <a:buChar char="•"/>
            </a:pPr>
            <a:r>
              <a:rPr lang="en-US" sz="2400" dirty="0" smtClean="0">
                <a:solidFill>
                  <a:schemeClr val="tx1"/>
                </a:solidFill>
              </a:rPr>
              <a:t>B</a:t>
            </a:r>
            <a:r>
              <a:rPr lang="af-ZA" sz="2400" dirty="0" smtClean="0">
                <a:solidFill>
                  <a:schemeClr val="tx1"/>
                </a:solidFill>
              </a:rPr>
              <a:t>espreek die vlakke van moderering vir SGA en Mondeling</a:t>
            </a:r>
            <a:r>
              <a:rPr lang="en-US" sz="2400" dirty="0" smtClean="0">
                <a:solidFill>
                  <a:schemeClr val="tx1"/>
                </a:solidFill>
              </a:rPr>
              <a:t>. </a:t>
            </a:r>
            <a:endParaRPr lang="en-ZA" sz="2400" dirty="0" smtClean="0">
              <a:solidFill>
                <a:schemeClr val="tx1"/>
              </a:solidFill>
            </a:endParaRPr>
          </a:p>
          <a:p>
            <a:pPr lvl="1" indent="-457200" algn="l">
              <a:buFont typeface="Arial" charset="0"/>
              <a:buChar char="•"/>
            </a:pPr>
            <a:r>
              <a:rPr lang="af-ZA" sz="2400" dirty="0" smtClean="0">
                <a:solidFill>
                  <a:schemeClr val="tx1"/>
                </a:solidFill>
              </a:rPr>
              <a:t>Bespreek uitdagings rakende moderering asook aanbevelings om dit aan te spreek</a:t>
            </a:r>
            <a:r>
              <a:rPr lang="en-US" sz="2400" dirty="0" smtClean="0">
                <a:solidFill>
                  <a:schemeClr val="tx1"/>
                </a:solidFill>
              </a:rPr>
              <a:t>.</a:t>
            </a:r>
            <a:endParaRPr lang="en-ZA" sz="2400" dirty="0" smtClean="0">
              <a:solidFill>
                <a:schemeClr val="tx1"/>
              </a:solidFill>
            </a:endParaRPr>
          </a:p>
          <a:p>
            <a:pPr algn="l">
              <a:buFont typeface="Arial" charset="0"/>
              <a:buChar char="•"/>
            </a:pPr>
            <a:r>
              <a:rPr lang="af-ZA" sz="2400" dirty="0" smtClean="0">
                <a:solidFill>
                  <a:schemeClr val="tx1"/>
                </a:solidFill>
              </a:rPr>
              <a:t>     Terugvoering.</a:t>
            </a:r>
            <a:endParaRPr lang="en-ZA" sz="2400" dirty="0" smtClean="0">
              <a:solidFill>
                <a:schemeClr val="tx1"/>
              </a:solidFill>
            </a:endParaRPr>
          </a:p>
          <a:p>
            <a:pPr algn="l">
              <a:lnSpc>
                <a:spcPct val="80000"/>
              </a:lnSpc>
            </a:pPr>
            <a:endParaRPr lang="en-ZA" sz="2400" dirty="0" smtClean="0">
              <a:solidFill>
                <a:srgbClr val="898989"/>
              </a:solidFill>
            </a:endParaRPr>
          </a:p>
        </p:txBody>
      </p:sp>
      <p:sp>
        <p:nvSpPr>
          <p:cNvPr id="46084" name="Slide Number Placeholder 4"/>
          <p:cNvSpPr>
            <a:spLocks noGrp="1"/>
          </p:cNvSpPr>
          <p:nvPr>
            <p:ph type="sldNum" sz="quarter" idx="12"/>
          </p:nvPr>
        </p:nvSpPr>
        <p:spPr bwMode="auto">
          <a:noFill/>
          <a:ln>
            <a:miter lim="800000"/>
            <a:headEnd/>
            <a:tailEnd/>
          </a:ln>
        </p:spPr>
        <p:txBody>
          <a:bodyPr/>
          <a:lstStyle/>
          <a:p>
            <a:fld id="{43D3E50B-4426-43E9-8E6C-BCBC3A5857EA}" type="slidenum">
              <a:rPr lang="en-ZA" smtClean="0">
                <a:cs typeface="Arial" charset="0"/>
              </a:rPr>
              <a:pPr/>
              <a:t>30</a:t>
            </a:fld>
            <a:endParaRPr lang="en-ZA" smtClean="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ctrTitle"/>
          </p:nvPr>
        </p:nvSpPr>
        <p:spPr>
          <a:xfrm>
            <a:off x="0" y="0"/>
            <a:ext cx="9144000" cy="785813"/>
          </a:xfrm>
        </p:spPr>
        <p:txBody>
          <a:bodyPr/>
          <a:lstStyle/>
          <a:p>
            <a:r>
              <a:rPr lang="af-ZA" sz="2400" b="1" dirty="0" smtClean="0"/>
              <a:t>Aktiwiteit 3 (vervolg):  SGA en Mondelinge vereistes vir moderering</a:t>
            </a:r>
          </a:p>
        </p:txBody>
      </p:sp>
      <p:sp>
        <p:nvSpPr>
          <p:cNvPr id="50179" name="Subtitle 2"/>
          <p:cNvSpPr>
            <a:spLocks noGrp="1"/>
          </p:cNvSpPr>
          <p:nvPr>
            <p:ph type="subTitle" idx="1"/>
          </p:nvPr>
        </p:nvSpPr>
        <p:spPr>
          <a:xfrm>
            <a:off x="357188" y="1928801"/>
            <a:ext cx="8358187" cy="2357455"/>
          </a:xfrm>
        </p:spPr>
        <p:txBody>
          <a:bodyPr/>
          <a:lstStyle/>
          <a:p>
            <a:pPr lvl="1" indent="-457200" algn="l">
              <a:buFont typeface="Arial" charset="0"/>
              <a:buChar char="•"/>
            </a:pPr>
            <a:r>
              <a:rPr lang="af-ZA" sz="2400" dirty="0" smtClean="0">
                <a:solidFill>
                  <a:schemeClr val="tx1"/>
                </a:solidFill>
              </a:rPr>
              <a:t>Beskryf die modereringsproses wanneer jy besig is om ŉ  mondelinge taak te modereer. </a:t>
            </a:r>
          </a:p>
          <a:p>
            <a:pPr lvl="1" indent="-457200" algn="l">
              <a:buFont typeface="Arial" charset="0"/>
              <a:buChar char="•"/>
            </a:pPr>
            <a:r>
              <a:rPr lang="af-ZA" sz="2400" dirty="0" smtClean="0">
                <a:solidFill>
                  <a:schemeClr val="tx1"/>
                </a:solidFill>
              </a:rPr>
              <a:t>Bespreek die uitdagings en moontlike oplossings rakende moderering. </a:t>
            </a:r>
          </a:p>
          <a:p>
            <a:pPr lvl="1" indent="-457200" algn="l">
              <a:buFont typeface="Arial" charset="0"/>
              <a:buChar char="•"/>
            </a:pPr>
            <a:r>
              <a:rPr lang="af-ZA" sz="2400" dirty="0" smtClean="0">
                <a:solidFill>
                  <a:schemeClr val="tx1"/>
                </a:solidFill>
              </a:rPr>
              <a:t>Terugvoering.</a:t>
            </a:r>
          </a:p>
        </p:txBody>
      </p:sp>
      <p:sp>
        <p:nvSpPr>
          <p:cNvPr id="50180" name="Slide Number Placeholder 4"/>
          <p:cNvSpPr>
            <a:spLocks noGrp="1"/>
          </p:cNvSpPr>
          <p:nvPr>
            <p:ph type="sldNum" sz="quarter" idx="12"/>
          </p:nvPr>
        </p:nvSpPr>
        <p:spPr bwMode="auto">
          <a:noFill/>
          <a:ln>
            <a:miter lim="800000"/>
            <a:headEnd/>
            <a:tailEnd/>
          </a:ln>
        </p:spPr>
        <p:txBody>
          <a:bodyPr/>
          <a:lstStyle/>
          <a:p>
            <a:fld id="{3654829D-DC4E-492B-968A-5533185F0EFC}" type="slidenum">
              <a:rPr lang="en-ZA" smtClean="0">
                <a:cs typeface="Arial" charset="0"/>
              </a:rPr>
              <a:pPr/>
              <a:t>31</a:t>
            </a:fld>
            <a:endParaRPr lang="en-ZA" smtClean="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0"/>
            <a:ext cx="8229600" cy="908050"/>
          </a:xfrm>
        </p:spPr>
        <p:txBody>
          <a:bodyPr/>
          <a:lstStyle/>
          <a:p>
            <a:pPr eaLnBrk="1" hangingPunct="1"/>
            <a:r>
              <a:rPr lang="af-ZA" b="1" dirty="0" smtClean="0"/>
              <a:t>Moderering: Waarna kyk ons?</a:t>
            </a:r>
          </a:p>
        </p:txBody>
      </p:sp>
      <p:sp>
        <p:nvSpPr>
          <p:cNvPr id="51203" name="Content Placeholder 2"/>
          <p:cNvSpPr>
            <a:spLocks noGrp="1"/>
          </p:cNvSpPr>
          <p:nvPr>
            <p:ph idx="1"/>
          </p:nvPr>
        </p:nvSpPr>
        <p:spPr>
          <a:xfrm>
            <a:off x="457200" y="1557338"/>
            <a:ext cx="8229600" cy="4229116"/>
          </a:xfrm>
        </p:spPr>
        <p:txBody>
          <a:bodyPr/>
          <a:lstStyle/>
          <a:p>
            <a:pPr eaLnBrk="1" hangingPunct="1"/>
            <a:r>
              <a:rPr lang="af-ZA" dirty="0" smtClean="0"/>
              <a:t>Tydsduur en lengte.</a:t>
            </a:r>
          </a:p>
          <a:p>
            <a:pPr eaLnBrk="1" hangingPunct="1"/>
            <a:r>
              <a:rPr lang="af-ZA" dirty="0" smtClean="0"/>
              <a:t>Gewigswaarde(s) van inhoud.</a:t>
            </a:r>
          </a:p>
          <a:p>
            <a:pPr eaLnBrk="1" hangingPunct="1"/>
            <a:r>
              <a:rPr lang="af-ZA" dirty="0" smtClean="0"/>
              <a:t>Gewigswaarde(s) van kognitiewe vlakke.</a:t>
            </a:r>
          </a:p>
          <a:p>
            <a:pPr eaLnBrk="1" hangingPunct="1"/>
            <a:r>
              <a:rPr lang="af-ZA" dirty="0" smtClean="0"/>
              <a:t>Taalgebruik: vakspesifiek vs. omgangstaal.</a:t>
            </a:r>
          </a:p>
          <a:p>
            <a:pPr eaLnBrk="1" hangingPunct="1"/>
            <a:r>
              <a:rPr lang="af-ZA" dirty="0" smtClean="0"/>
              <a:t>Gebruik van tekste, prente, diagramme, grafieke om taal te fasiliteer.</a:t>
            </a:r>
          </a:p>
          <a:p>
            <a:pPr eaLnBrk="1" hangingPunct="1"/>
            <a:r>
              <a:rPr lang="af-ZA" dirty="0" smtClean="0"/>
              <a:t>Moeilikheidsgraad</a:t>
            </a:r>
            <a:r>
              <a:rPr lang="en-US" dirty="0" smtClean="0"/>
              <a:t>.</a:t>
            </a:r>
          </a:p>
          <a:p>
            <a:pPr eaLnBrk="1" hangingPunct="1"/>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857232"/>
            <a:ext cx="8786874" cy="4781568"/>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9BBB4FCD-C896-41CB-9443-698AF48BCA21}" type="slidenum">
              <a:rPr lang="en-ZA" smtClean="0"/>
              <a:pPr>
                <a:defRPr/>
              </a:pPr>
              <a:t>33</a:t>
            </a:fld>
            <a:endParaRPr lang="en-ZA"/>
          </a:p>
        </p:txBody>
      </p:sp>
      <p:pic>
        <p:nvPicPr>
          <p:cNvPr id="61442" name="Picture 2"/>
          <p:cNvPicPr>
            <a:picLocks noChangeAspect="1" noChangeArrowheads="1"/>
          </p:cNvPicPr>
          <p:nvPr/>
        </p:nvPicPr>
        <p:blipFill>
          <a:blip r:embed="rId2"/>
          <a:srcRect/>
          <a:stretch>
            <a:fillRect/>
          </a:stretch>
        </p:blipFill>
        <p:spPr bwMode="auto">
          <a:xfrm>
            <a:off x="900113" y="785795"/>
            <a:ext cx="7343775" cy="4071965"/>
          </a:xfrm>
          <a:prstGeom prst="rect">
            <a:avLst/>
          </a:prstGeom>
          <a:noFill/>
          <a:ln w="9525">
            <a:noFill/>
            <a:miter lim="800000"/>
            <a:headEnd/>
            <a:tailEnd/>
          </a:ln>
          <a:effectLst/>
        </p:spPr>
      </p:pic>
      <p:sp>
        <p:nvSpPr>
          <p:cNvPr id="9" name="TextBox 8"/>
          <p:cNvSpPr txBox="1"/>
          <p:nvPr/>
        </p:nvSpPr>
        <p:spPr>
          <a:xfrm>
            <a:off x="714348" y="4929198"/>
            <a:ext cx="7858180" cy="830997"/>
          </a:xfrm>
          <a:prstGeom prst="rect">
            <a:avLst/>
          </a:prstGeom>
          <a:noFill/>
        </p:spPr>
        <p:txBody>
          <a:bodyPr wrap="square" rtlCol="0">
            <a:spAutoFit/>
          </a:bodyPr>
          <a:lstStyle/>
          <a:p>
            <a:r>
              <a:rPr lang="en-US" sz="2400" dirty="0" smtClean="0"/>
              <a:t>“</a:t>
            </a:r>
            <a:r>
              <a:rPr lang="en-US" sz="2400" dirty="0" err="1" smtClean="0"/>
              <a:t>Ek</a:t>
            </a:r>
            <a:r>
              <a:rPr lang="en-US" sz="2400" dirty="0" smtClean="0"/>
              <a:t> </a:t>
            </a:r>
            <a:r>
              <a:rPr lang="en-US" sz="2400" dirty="0" err="1" smtClean="0"/>
              <a:t>verwag</a:t>
            </a:r>
            <a:r>
              <a:rPr lang="en-US" sz="2400" dirty="0" smtClean="0"/>
              <a:t> van </a:t>
            </a:r>
            <a:r>
              <a:rPr lang="en-US" sz="2400" dirty="0" err="1" smtClean="0"/>
              <a:t>julle</a:t>
            </a:r>
            <a:r>
              <a:rPr lang="en-US" sz="2400" dirty="0" smtClean="0"/>
              <a:t> </a:t>
            </a:r>
            <a:r>
              <a:rPr lang="en-US" sz="2400" dirty="0" err="1" smtClean="0"/>
              <a:t>om</a:t>
            </a:r>
            <a:r>
              <a:rPr lang="en-US" sz="2400" dirty="0" smtClean="0"/>
              <a:t> </a:t>
            </a:r>
            <a:r>
              <a:rPr lang="en-US" sz="2400" dirty="0" err="1" smtClean="0"/>
              <a:t>onafhanklike</a:t>
            </a:r>
            <a:r>
              <a:rPr lang="en-US" sz="2400" dirty="0" smtClean="0"/>
              <a:t>, </a:t>
            </a:r>
            <a:r>
              <a:rPr lang="en-US" sz="2400" dirty="0" err="1" smtClean="0"/>
              <a:t>kreatiewe</a:t>
            </a:r>
            <a:r>
              <a:rPr lang="en-US" sz="2400" dirty="0" smtClean="0"/>
              <a:t> en </a:t>
            </a:r>
            <a:r>
              <a:rPr lang="en-US" sz="2400" dirty="0" err="1" smtClean="0"/>
              <a:t>kritiese</a:t>
            </a:r>
            <a:r>
              <a:rPr lang="en-US" sz="2400" dirty="0" smtClean="0"/>
              <a:t> </a:t>
            </a:r>
            <a:r>
              <a:rPr lang="en-US" sz="2400" dirty="0" err="1" smtClean="0"/>
              <a:t>denkers</a:t>
            </a:r>
            <a:r>
              <a:rPr lang="en-US" sz="2400" dirty="0" smtClean="0"/>
              <a:t> </a:t>
            </a:r>
            <a:r>
              <a:rPr lang="en-US" sz="2400" dirty="0" err="1" smtClean="0"/>
              <a:t>te</a:t>
            </a:r>
            <a:r>
              <a:rPr lang="en-US" sz="2400" dirty="0" smtClean="0"/>
              <a:t> </a:t>
            </a:r>
            <a:r>
              <a:rPr lang="en-US" sz="2400" dirty="0" err="1" smtClean="0"/>
              <a:t>wees</a:t>
            </a:r>
            <a:r>
              <a:rPr lang="en-US" sz="2400" dirty="0" smtClean="0"/>
              <a:t>, </a:t>
            </a:r>
            <a:r>
              <a:rPr lang="en-US" sz="2400" dirty="0" err="1" smtClean="0"/>
              <a:t>wat</a:t>
            </a:r>
            <a:r>
              <a:rPr lang="en-US" sz="2400" dirty="0" smtClean="0"/>
              <a:t> </a:t>
            </a:r>
            <a:r>
              <a:rPr lang="en-US" sz="2400" dirty="0" err="1" smtClean="0"/>
              <a:t>presies</a:t>
            </a:r>
            <a:r>
              <a:rPr lang="en-US" sz="2400" dirty="0" smtClean="0"/>
              <a:t> </a:t>
            </a:r>
            <a:r>
              <a:rPr lang="en-US" sz="2400" dirty="0" err="1" smtClean="0"/>
              <a:t>doen</a:t>
            </a:r>
            <a:r>
              <a:rPr lang="en-US" sz="2400" dirty="0" smtClean="0"/>
              <a:t> </a:t>
            </a:r>
            <a:r>
              <a:rPr lang="en-US" sz="2400" dirty="0" err="1" smtClean="0"/>
              <a:t>wat</a:t>
            </a:r>
            <a:r>
              <a:rPr lang="en-US" sz="2400" dirty="0" smtClean="0"/>
              <a:t> </a:t>
            </a:r>
            <a:r>
              <a:rPr lang="en-US" sz="2400" dirty="0" err="1" smtClean="0"/>
              <a:t>ek</a:t>
            </a:r>
            <a:r>
              <a:rPr lang="en-US" sz="2400" dirty="0" smtClean="0"/>
              <a:t> </a:t>
            </a:r>
            <a:r>
              <a:rPr lang="en-US" sz="2400" dirty="0" err="1" smtClean="0"/>
              <a:t>sê</a:t>
            </a:r>
            <a:r>
              <a:rPr lang="en-US" sz="2400" dirty="0" smtClean="0"/>
              <a:t>!”</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42875"/>
            <a:ext cx="8229600" cy="428625"/>
          </a:xfrm>
        </p:spPr>
        <p:txBody>
          <a:bodyPr>
            <a:normAutofit fontScale="90000"/>
          </a:bodyPr>
          <a:lstStyle/>
          <a:p>
            <a:pPr eaLnBrk="1" hangingPunct="1">
              <a:defRPr/>
            </a:pPr>
            <a:r>
              <a:rPr lang="af-ZA" sz="4000" b="1" dirty="0" smtClean="0">
                <a:ea typeface="+mj-ea"/>
                <a:cs typeface="+mj-cs"/>
              </a:rPr>
              <a:t>Informele en formele assessering</a:t>
            </a:r>
          </a:p>
        </p:txBody>
      </p:sp>
      <p:sp>
        <p:nvSpPr>
          <p:cNvPr id="15" name="Content Placeholder 14"/>
          <p:cNvSpPr>
            <a:spLocks noGrp="1"/>
          </p:cNvSpPr>
          <p:nvPr>
            <p:ph idx="1"/>
          </p:nvPr>
        </p:nvSpPr>
        <p:spPr>
          <a:xfrm>
            <a:off x="500063" y="928688"/>
            <a:ext cx="8229600" cy="5072062"/>
          </a:xfrm>
        </p:spPr>
        <p:txBody>
          <a:bodyPr/>
          <a:lstStyle/>
          <a:p>
            <a:pPr eaLnBrk="1" hangingPunct="1">
              <a:lnSpc>
                <a:spcPct val="90000"/>
              </a:lnSpc>
            </a:pPr>
            <a:r>
              <a:rPr lang="af-ZA" sz="2600" dirty="0" smtClean="0"/>
              <a:t>Informeel</a:t>
            </a:r>
            <a:endParaRPr lang="af-ZA" sz="2600" dirty="0" smtClean="0">
              <a:solidFill>
                <a:srgbClr val="FF0000"/>
              </a:solidFill>
            </a:endParaRPr>
          </a:p>
          <a:p>
            <a:pPr eaLnBrk="1" hangingPunct="1">
              <a:lnSpc>
                <a:spcPct val="90000"/>
              </a:lnSpc>
              <a:buFont typeface="Arial" charset="0"/>
              <a:buNone/>
            </a:pPr>
            <a:r>
              <a:rPr lang="af-ZA" sz="2600" dirty="0" smtClean="0">
                <a:solidFill>
                  <a:srgbClr val="00B0F0"/>
                </a:solidFill>
              </a:rPr>
              <a:t>	</a:t>
            </a:r>
            <a:r>
              <a:rPr lang="af-ZA" sz="2600" dirty="0" smtClean="0">
                <a:solidFill>
                  <a:srgbClr val="000000"/>
                </a:solidFill>
              </a:rPr>
              <a:t>Die doel is hoofsaaklik om vaardighede te ontwikkel en leerders kans te gee om dit in te oefen; kan deur leerder self of maat nagesien word; hoef nie aangeteken te word nie; word NIE vir bevorderingsdoeleindes in ag geneem nie. Terugvoering na leerder is belangrik. </a:t>
            </a:r>
          </a:p>
          <a:p>
            <a:pPr eaLnBrk="1" hangingPunct="1">
              <a:lnSpc>
                <a:spcPct val="90000"/>
              </a:lnSpc>
              <a:buFont typeface="Arial" charset="0"/>
              <a:buNone/>
            </a:pPr>
            <a:r>
              <a:rPr lang="af-ZA" sz="2600" dirty="0" smtClean="0">
                <a:solidFill>
                  <a:srgbClr val="000000"/>
                </a:solidFill>
              </a:rPr>
              <a:t>     (Hoofsaaklik vir ontwikkelingsdoeleindes.)</a:t>
            </a:r>
          </a:p>
          <a:p>
            <a:pPr eaLnBrk="1" hangingPunct="1">
              <a:lnSpc>
                <a:spcPct val="90000"/>
              </a:lnSpc>
            </a:pPr>
            <a:r>
              <a:rPr lang="af-ZA" sz="2600" dirty="0" smtClean="0"/>
              <a:t>Formeel</a:t>
            </a:r>
          </a:p>
          <a:p>
            <a:pPr eaLnBrk="1" hangingPunct="1">
              <a:lnSpc>
                <a:spcPct val="90000"/>
              </a:lnSpc>
              <a:buFont typeface="Arial" charset="0"/>
              <a:buNone/>
            </a:pPr>
            <a:r>
              <a:rPr lang="af-ZA" sz="2600" dirty="0" smtClean="0">
                <a:solidFill>
                  <a:srgbClr val="FF0000"/>
                </a:solidFill>
              </a:rPr>
              <a:t>	</a:t>
            </a:r>
            <a:r>
              <a:rPr lang="af-ZA" sz="2600" dirty="0" smtClean="0"/>
              <a:t>Word deur die onderwyser nagesien en punte word aangeteken: </a:t>
            </a:r>
            <a:r>
              <a:rPr lang="af-ZA" sz="2600" dirty="0" smtClean="0">
                <a:solidFill>
                  <a:srgbClr val="000000"/>
                </a:solidFill>
              </a:rPr>
              <a:t>10 take (HT, EAT &amp; TAT) in die   Assesseringsprogram.</a:t>
            </a:r>
          </a:p>
          <a:p>
            <a:pPr eaLnBrk="1" hangingPunct="1">
              <a:lnSpc>
                <a:spcPct val="90000"/>
              </a:lnSpc>
              <a:buFont typeface="Arial" charset="0"/>
              <a:buNone/>
            </a:pPr>
            <a:r>
              <a:rPr lang="af-ZA" sz="2600" dirty="0" smtClean="0">
                <a:solidFill>
                  <a:srgbClr val="000000"/>
                </a:solidFill>
              </a:rPr>
              <a:t>     (Hoofsaaklik vir bevorderingsdoeleindes</a:t>
            </a:r>
            <a:r>
              <a:rPr lang="en-ZA" sz="2800" dirty="0" smtClean="0">
                <a:solidFill>
                  <a:srgbClr val="000000"/>
                </a:solidFill>
              </a:rPr>
              <a:t>.)</a:t>
            </a:r>
          </a:p>
          <a:p>
            <a:pPr eaLnBrk="1" hangingPunct="1">
              <a:lnSpc>
                <a:spcPct val="90000"/>
              </a:lnSpc>
              <a:buFont typeface="Arial" charset="0"/>
              <a:buNone/>
            </a:pPr>
            <a:r>
              <a:rPr lang="en-ZA" sz="2800" dirty="0" smtClean="0">
                <a:solidFill>
                  <a:srgbClr val="FF0000"/>
                </a:solidFill>
              </a:rPr>
              <a:t>	</a:t>
            </a:r>
          </a:p>
        </p:txBody>
      </p:sp>
      <p:sp>
        <p:nvSpPr>
          <p:cNvPr id="7173" name="Slide Number Placeholder 4"/>
          <p:cNvSpPr>
            <a:spLocks noGrp="1"/>
          </p:cNvSpPr>
          <p:nvPr>
            <p:ph type="sldNum" sz="quarter" idx="11"/>
          </p:nvPr>
        </p:nvSpPr>
        <p:spPr bwMode="auto">
          <a:noFill/>
          <a:ln>
            <a:miter lim="800000"/>
            <a:headEnd/>
            <a:tailEnd/>
          </a:ln>
        </p:spPr>
        <p:txBody>
          <a:bodyPr/>
          <a:lstStyle/>
          <a:p>
            <a:fld id="{447DE6AC-BC67-4287-ACC6-673EFBC31508}" type="slidenum">
              <a:rPr lang="en-ZA" smtClean="0">
                <a:cs typeface="Arial" charset="0"/>
              </a:rPr>
              <a:pPr/>
              <a:t>4</a:t>
            </a:fld>
            <a:endParaRPr lang="en-ZA"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blinds(horizontal)">
                                      <p:cBhvr>
                                        <p:cTn id="7" dur="500"/>
                                        <p:tgtEl>
                                          <p:spTgt spid="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blinds(horizontal)">
                                      <p:cBhvr>
                                        <p:cTn id="12" dur="500"/>
                                        <p:tgtEl>
                                          <p:spTgt spid="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Effect transition="in" filter="blinds(horizontal)">
                                      <p:cBhvr>
                                        <p:cTn id="17" dur="500"/>
                                        <p:tgtEl>
                                          <p:spTgt spid="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
                                            <p:txEl>
                                              <p:pRg st="4" end="4"/>
                                            </p:txEl>
                                          </p:spTgt>
                                        </p:tgtEl>
                                        <p:attrNameLst>
                                          <p:attrName>style.visibility</p:attrName>
                                        </p:attrNameLst>
                                      </p:cBhvr>
                                      <p:to>
                                        <p:strVal val="visible"/>
                                      </p:to>
                                    </p:set>
                                    <p:animEffect transition="in" filter="blinds(horizontal)">
                                      <p:cBhvr>
                                        <p:cTn id="22" dur="500"/>
                                        <p:tgtEl>
                                          <p:spTgt spid="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animEffect transition="in" filter="blinds(horizontal)">
                                      <p:cBhvr>
                                        <p:cTn id="27" dur="500"/>
                                        <p:tgtEl>
                                          <p:spTgt spid="1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15">
                                            <p:txEl>
                                              <p:pRg st="6" end="6"/>
                                            </p:txEl>
                                          </p:spTgt>
                                        </p:tgtEl>
                                        <p:attrNameLst>
                                          <p:attrName>style.visibility</p:attrName>
                                        </p:attrNameLst>
                                      </p:cBhvr>
                                      <p:to>
                                        <p:strVal val="visible"/>
                                      </p:to>
                                    </p:set>
                                    <p:anim calcmode="lin" valueType="num">
                                      <p:cBhvr additive="base">
                                        <p:cTn id="32"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14" name="Title 13"/>
          <p:cNvSpPr>
            <a:spLocks noGrp="1"/>
          </p:cNvSpPr>
          <p:nvPr>
            <p:ph type="title"/>
          </p:nvPr>
        </p:nvSpPr>
        <p:spPr>
          <a:xfrm>
            <a:off x="457200" y="142875"/>
            <a:ext cx="8229600" cy="428625"/>
          </a:xfrm>
        </p:spPr>
        <p:txBody>
          <a:bodyPr>
            <a:normAutofit fontScale="90000"/>
          </a:bodyPr>
          <a:lstStyle/>
          <a:p>
            <a:pPr eaLnBrk="1" hangingPunct="1">
              <a:defRPr/>
            </a:pPr>
            <a:r>
              <a:rPr lang="af-ZA" sz="4000" b="1" dirty="0" smtClean="0">
                <a:ea typeface="+mj-ea"/>
                <a:cs typeface="+mj-cs"/>
              </a:rPr>
              <a:t>Assessering</a:t>
            </a:r>
          </a:p>
        </p:txBody>
      </p:sp>
      <p:sp>
        <p:nvSpPr>
          <p:cNvPr id="8195" name="Content Placeholder 14"/>
          <p:cNvSpPr>
            <a:spLocks noGrp="1"/>
          </p:cNvSpPr>
          <p:nvPr>
            <p:ph idx="1"/>
          </p:nvPr>
        </p:nvSpPr>
        <p:spPr>
          <a:xfrm>
            <a:off x="500063" y="1500174"/>
            <a:ext cx="8229600" cy="3429024"/>
          </a:xfrm>
        </p:spPr>
        <p:txBody>
          <a:bodyPr/>
          <a:lstStyle/>
          <a:p>
            <a:pPr eaLnBrk="1" hangingPunct="1"/>
            <a:r>
              <a:rPr lang="af-ZA" dirty="0" smtClean="0"/>
              <a:t>Waarom assesseer?</a:t>
            </a:r>
          </a:p>
          <a:p>
            <a:pPr eaLnBrk="1" hangingPunct="1"/>
            <a:r>
              <a:rPr lang="af-ZA" dirty="0" smtClean="0"/>
              <a:t>Wat word geassesseer?</a:t>
            </a:r>
          </a:p>
          <a:p>
            <a:pPr eaLnBrk="1" hangingPunct="1"/>
            <a:r>
              <a:rPr lang="af-ZA" dirty="0" smtClean="0"/>
              <a:t>Wie assesseer?</a:t>
            </a:r>
          </a:p>
          <a:p>
            <a:pPr eaLnBrk="1" hangingPunct="1"/>
            <a:r>
              <a:rPr lang="af-ZA" dirty="0" smtClean="0"/>
              <a:t>Wanneer?</a:t>
            </a:r>
          </a:p>
          <a:p>
            <a:pPr eaLnBrk="1" hangingPunct="1"/>
            <a:r>
              <a:rPr lang="af-ZA" dirty="0" smtClean="0"/>
              <a:t>Waar? </a:t>
            </a:r>
          </a:p>
          <a:p>
            <a:pPr eaLnBrk="1" hangingPunct="1"/>
            <a:r>
              <a:rPr lang="af-ZA" dirty="0" smtClean="0"/>
              <a:t>Hoe assesseer ons?</a:t>
            </a:r>
          </a:p>
          <a:p>
            <a:pPr eaLnBrk="1" hangingPunct="1"/>
            <a:endParaRPr lang="en-ZA" dirty="0" smtClean="0"/>
          </a:p>
        </p:txBody>
      </p:sp>
      <p:sp>
        <p:nvSpPr>
          <p:cNvPr id="4" name="Footer Placeholder 3"/>
          <p:cNvSpPr>
            <a:spLocks noGrp="1"/>
          </p:cNvSpPr>
          <p:nvPr>
            <p:ph type="ftr" sz="quarter" idx="10"/>
          </p:nvPr>
        </p:nvSpPr>
        <p:spPr/>
        <p:txBody>
          <a:bodyPr/>
          <a:lstStyle/>
          <a:p>
            <a:pPr>
              <a:defRPr/>
            </a:pPr>
            <a:endParaRPr lang="en-ZA"/>
          </a:p>
        </p:txBody>
      </p:sp>
      <p:sp>
        <p:nvSpPr>
          <p:cNvPr id="8197" name="Slide Number Placeholder 4"/>
          <p:cNvSpPr>
            <a:spLocks noGrp="1"/>
          </p:cNvSpPr>
          <p:nvPr>
            <p:ph type="sldNum" sz="quarter" idx="11"/>
          </p:nvPr>
        </p:nvSpPr>
        <p:spPr bwMode="auto">
          <a:noFill/>
          <a:ln>
            <a:miter lim="800000"/>
            <a:headEnd/>
            <a:tailEnd/>
          </a:ln>
        </p:spPr>
        <p:txBody>
          <a:bodyPr/>
          <a:lstStyle/>
          <a:p>
            <a:fld id="{BD549FA2-47EF-47BF-8F71-C61F5F970E26}" type="slidenum">
              <a:rPr lang="en-ZA" smtClean="0">
                <a:cs typeface="Arial" charset="0"/>
              </a:rPr>
              <a:pPr/>
              <a:t>5</a:t>
            </a:fld>
            <a:endParaRPr lang="en-ZA" smtClean="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928688"/>
          </a:xfrm>
        </p:spPr>
        <p:txBody>
          <a:bodyPr/>
          <a:lstStyle/>
          <a:p>
            <a:pPr eaLnBrk="1" hangingPunct="1"/>
            <a:r>
              <a:rPr lang="af-ZA" b="1" dirty="0" smtClean="0"/>
              <a:t>Doel</a:t>
            </a:r>
          </a:p>
        </p:txBody>
      </p:sp>
      <p:sp>
        <p:nvSpPr>
          <p:cNvPr id="3" name="Content Placeholder 2"/>
          <p:cNvSpPr>
            <a:spLocks noGrp="1"/>
          </p:cNvSpPr>
          <p:nvPr>
            <p:ph idx="1"/>
          </p:nvPr>
        </p:nvSpPr>
        <p:spPr>
          <a:xfrm>
            <a:off x="457200" y="1214439"/>
            <a:ext cx="8229600" cy="4572016"/>
          </a:xfrm>
        </p:spPr>
        <p:txBody>
          <a:bodyPr rtlCol="0">
            <a:noAutofit/>
          </a:bodyPr>
          <a:lstStyle/>
          <a:p>
            <a:pPr eaLnBrk="1" fontAlgn="auto" hangingPunct="1">
              <a:spcAft>
                <a:spcPts val="0"/>
              </a:spcAft>
              <a:buNone/>
              <a:defRPr/>
            </a:pPr>
            <a:r>
              <a:rPr lang="af-ZA" sz="2400" b="1" dirty="0" smtClean="0"/>
              <a:t>Ontwikkelingsdoeleindes: </a:t>
            </a:r>
          </a:p>
          <a:p>
            <a:pPr marL="858838" indent="-509588">
              <a:buFont typeface="Arial" pitchFamily="34" charset="0"/>
              <a:buChar char="•"/>
              <a:defRPr/>
            </a:pPr>
            <a:r>
              <a:rPr lang="af-ZA" sz="2400" dirty="0" smtClean="0"/>
              <a:t>om deurlopend inligting oor ŉ leerder se prestasie te versamel wat gebruik kan word om leer te bevorder</a:t>
            </a:r>
            <a:r>
              <a:rPr lang="nl-NL" sz="2400" dirty="0" smtClean="0"/>
              <a:t>.</a:t>
            </a:r>
            <a:endParaRPr lang="en-US" sz="2400" dirty="0" smtClean="0">
              <a:solidFill>
                <a:srgbClr val="00B0F0"/>
              </a:solidFill>
            </a:endParaRPr>
          </a:p>
          <a:p>
            <a:pPr marL="858838" indent="-509588">
              <a:buFont typeface="Arial" pitchFamily="34" charset="0"/>
              <a:buChar char="•"/>
              <a:defRPr/>
            </a:pPr>
            <a:r>
              <a:rPr lang="af-ZA" sz="2400" dirty="0" smtClean="0"/>
              <a:t>d.i. inoefening van vaardighede en toepassing van kennis, ens.</a:t>
            </a:r>
          </a:p>
          <a:p>
            <a:pPr eaLnBrk="1" fontAlgn="auto" hangingPunct="1">
              <a:spcAft>
                <a:spcPts val="0"/>
              </a:spcAft>
              <a:buFont typeface="Arial" pitchFamily="34" charset="0"/>
              <a:buNone/>
              <a:defRPr/>
            </a:pPr>
            <a:endParaRPr lang="en-US" sz="1400" dirty="0" smtClean="0"/>
          </a:p>
          <a:p>
            <a:pPr eaLnBrk="1" fontAlgn="auto" hangingPunct="1">
              <a:spcAft>
                <a:spcPts val="0"/>
              </a:spcAft>
              <a:buNone/>
              <a:defRPr/>
            </a:pPr>
            <a:r>
              <a:rPr lang="en-US" sz="2400" b="1" dirty="0" smtClean="0"/>
              <a:t>B</a:t>
            </a:r>
            <a:r>
              <a:rPr lang="af-ZA" sz="2400" b="1" dirty="0" smtClean="0"/>
              <a:t>evorderingsdoeleindes: </a:t>
            </a:r>
          </a:p>
          <a:p>
            <a:pPr marL="914400" indent="-565150" eaLnBrk="1" fontAlgn="auto" hangingPunct="1">
              <a:spcAft>
                <a:spcPts val="0"/>
              </a:spcAft>
              <a:buFont typeface="Arial" pitchFamily="34" charset="0"/>
              <a:buChar char="•"/>
              <a:defRPr/>
            </a:pPr>
            <a:r>
              <a:rPr lang="af-ZA" sz="2400" dirty="0" smtClean="0"/>
              <a:t>om ŉ summatiewe beoordeling te maak van ŉ leerder se vermoëns  </a:t>
            </a:r>
          </a:p>
          <a:p>
            <a:pPr marL="914400" indent="-565150" eaLnBrk="1" fontAlgn="auto" hangingPunct="1">
              <a:spcAft>
                <a:spcPts val="0"/>
              </a:spcAft>
              <a:buFont typeface="Arial" pitchFamily="34" charset="0"/>
              <a:buChar char="•"/>
              <a:defRPr/>
            </a:pPr>
            <a:r>
              <a:rPr lang="af-ZA" sz="2400" dirty="0" smtClean="0"/>
              <a:t>bv. die gebruik van punte vir enige van die take in die formele assesseringsprogram</a:t>
            </a:r>
            <a:endParaRPr lang="af-ZA"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500"/>
                            </p:stCondLst>
                            <p:childTnLst>
                              <p:par>
                                <p:cTn id="22" presetID="2" presetClass="entr" presetSubtype="4" fill="hold" nodeType="after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9BBB4FCD-C896-41CB-9443-698AF48BCA21}" type="slidenum">
              <a:rPr lang="en-ZA" smtClean="0"/>
              <a:pPr>
                <a:defRPr/>
              </a:pPr>
              <a:t>7</a:t>
            </a:fld>
            <a:endParaRPr lang="en-ZA"/>
          </a:p>
        </p:txBody>
      </p:sp>
      <p:pic>
        <p:nvPicPr>
          <p:cNvPr id="6" name="Content Placeholder 3" descr="https://encrypted-tbn0.gstatic.com/images?q=tbn:ANd9GcRzjHLAFSQYidmTI_jv6G1CczSO4tvaLHqvbIJwJUaUPh9YFSWm7g"/>
          <p:cNvPicPr>
            <a:picLocks noGrp="1"/>
          </p:cNvPicPr>
          <p:nvPr>
            <p:ph idx="1"/>
          </p:nvPr>
        </p:nvPicPr>
        <p:blipFill>
          <a:blip r:embed="rId2"/>
          <a:srcRect/>
          <a:stretch>
            <a:fillRect/>
          </a:stretch>
        </p:blipFill>
        <p:spPr>
          <a:xfrm>
            <a:off x="0" y="1341438"/>
            <a:ext cx="8820150" cy="4032250"/>
          </a:xfrm>
        </p:spPr>
      </p:pic>
      <p:sp>
        <p:nvSpPr>
          <p:cNvPr id="7" name="Oval Callout 6"/>
          <p:cNvSpPr/>
          <p:nvPr/>
        </p:nvSpPr>
        <p:spPr>
          <a:xfrm>
            <a:off x="714348" y="1142984"/>
            <a:ext cx="2500330" cy="1785950"/>
          </a:xfrm>
          <a:prstGeom prst="wedgeEllipseCallout">
            <a:avLst>
              <a:gd name="adj1" fmla="val 743"/>
              <a:gd name="adj2" fmla="val 6589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rPr>
              <a:t>Ek</a:t>
            </a:r>
            <a:r>
              <a:rPr lang="en-US" sz="2000" dirty="0" smtClean="0">
                <a:solidFill>
                  <a:schemeClr val="tx1"/>
                </a:solidFill>
              </a:rPr>
              <a:t> het </a:t>
            </a:r>
            <a:r>
              <a:rPr lang="en-US" sz="2000" dirty="0" err="1" smtClean="0">
                <a:solidFill>
                  <a:schemeClr val="tx1"/>
                </a:solidFill>
              </a:rPr>
              <a:t>Kolle</a:t>
            </a:r>
            <a:r>
              <a:rPr lang="en-US" sz="2000" dirty="0" smtClean="0">
                <a:solidFill>
                  <a:schemeClr val="tx1"/>
                </a:solidFill>
              </a:rPr>
              <a:t> </a:t>
            </a:r>
            <a:r>
              <a:rPr lang="en-US" sz="2000" dirty="0" err="1" smtClean="0">
                <a:solidFill>
                  <a:schemeClr val="tx1"/>
                </a:solidFill>
              </a:rPr>
              <a:t>geleer</a:t>
            </a:r>
            <a:r>
              <a:rPr lang="en-US" sz="2000" dirty="0" smtClean="0">
                <a:solidFill>
                  <a:schemeClr val="tx1"/>
                </a:solidFill>
              </a:rPr>
              <a:t> </a:t>
            </a:r>
            <a:r>
              <a:rPr lang="en-US" sz="2000" dirty="0" err="1" smtClean="0">
                <a:solidFill>
                  <a:schemeClr val="tx1"/>
                </a:solidFill>
              </a:rPr>
              <a:t>om</a:t>
            </a:r>
            <a:r>
              <a:rPr lang="en-US" sz="2000" dirty="0" smtClean="0">
                <a:solidFill>
                  <a:schemeClr val="tx1"/>
                </a:solidFill>
              </a:rPr>
              <a:t> </a:t>
            </a:r>
            <a:r>
              <a:rPr lang="en-US" sz="2000" dirty="0" err="1" smtClean="0">
                <a:solidFill>
                  <a:schemeClr val="tx1"/>
                </a:solidFill>
              </a:rPr>
              <a:t>te</a:t>
            </a:r>
            <a:r>
              <a:rPr lang="en-US" sz="2000" dirty="0" smtClean="0">
                <a:solidFill>
                  <a:schemeClr val="tx1"/>
                </a:solidFill>
              </a:rPr>
              <a:t> </a:t>
            </a:r>
            <a:r>
              <a:rPr lang="en-US" sz="2000" dirty="0" err="1" smtClean="0">
                <a:solidFill>
                  <a:schemeClr val="tx1"/>
                </a:solidFill>
              </a:rPr>
              <a:t>fluit</a:t>
            </a:r>
            <a:r>
              <a:rPr lang="en-US" dirty="0" smtClean="0">
                <a:solidFill>
                  <a:schemeClr val="tx1"/>
                </a:solidFill>
              </a:rPr>
              <a:t>.</a:t>
            </a:r>
            <a:endParaRPr lang="en-US" dirty="0">
              <a:solidFill>
                <a:schemeClr val="tx1"/>
              </a:solidFill>
            </a:endParaRPr>
          </a:p>
        </p:txBody>
      </p:sp>
      <p:sp>
        <p:nvSpPr>
          <p:cNvPr id="8" name="Oval Callout 7"/>
          <p:cNvSpPr/>
          <p:nvPr/>
        </p:nvSpPr>
        <p:spPr>
          <a:xfrm>
            <a:off x="3428992" y="1214422"/>
            <a:ext cx="1928826" cy="1857388"/>
          </a:xfrm>
          <a:prstGeom prst="wedgeEllipseCallout">
            <a:avLst>
              <a:gd name="adj1" fmla="val 6055"/>
              <a:gd name="adj2" fmla="val 6582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rPr>
              <a:t>Ek</a:t>
            </a:r>
            <a:r>
              <a:rPr lang="en-US" sz="2000" dirty="0" smtClean="0">
                <a:solidFill>
                  <a:schemeClr val="tx1"/>
                </a:solidFill>
              </a:rPr>
              <a:t> </a:t>
            </a:r>
            <a:r>
              <a:rPr lang="en-US" sz="2000" dirty="0" err="1" smtClean="0">
                <a:solidFill>
                  <a:schemeClr val="tx1"/>
                </a:solidFill>
              </a:rPr>
              <a:t>hoor</a:t>
            </a:r>
            <a:r>
              <a:rPr lang="en-US" sz="2000" dirty="0" smtClean="0">
                <a:solidFill>
                  <a:schemeClr val="tx1"/>
                </a:solidFill>
              </a:rPr>
              <a:t> </a:t>
            </a:r>
            <a:r>
              <a:rPr lang="en-US" sz="2000" dirty="0" err="1" smtClean="0">
                <a:solidFill>
                  <a:schemeClr val="tx1"/>
                </a:solidFill>
              </a:rPr>
              <a:t>hom</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nie</a:t>
            </a:r>
            <a:r>
              <a:rPr lang="en-US" sz="2000" dirty="0" smtClean="0">
                <a:solidFill>
                  <a:schemeClr val="tx1"/>
                </a:solidFill>
              </a:rPr>
              <a:t> </a:t>
            </a:r>
            <a:r>
              <a:rPr lang="en-US" sz="2000" dirty="0" err="1" smtClean="0">
                <a:solidFill>
                  <a:schemeClr val="tx1"/>
                </a:solidFill>
              </a:rPr>
              <a:t>fluit</a:t>
            </a:r>
            <a:r>
              <a:rPr lang="en-US" sz="2000" dirty="0" smtClean="0">
                <a:solidFill>
                  <a:schemeClr val="tx1"/>
                </a:solidFill>
              </a:rPr>
              <a:t> </a:t>
            </a:r>
            <a:r>
              <a:rPr lang="en-US" sz="2000" dirty="0" err="1" smtClean="0">
                <a:solidFill>
                  <a:schemeClr val="tx1"/>
                </a:solidFill>
              </a:rPr>
              <a:t>nie</a:t>
            </a:r>
            <a:r>
              <a:rPr lang="en-US" sz="2000" dirty="0" smtClean="0">
                <a:solidFill>
                  <a:schemeClr val="tx1"/>
                </a:solidFill>
              </a:rPr>
              <a:t>!</a:t>
            </a:r>
            <a:endParaRPr lang="en-US" sz="2000" dirty="0">
              <a:solidFill>
                <a:schemeClr val="tx1"/>
              </a:solidFill>
            </a:endParaRPr>
          </a:p>
        </p:txBody>
      </p:sp>
      <p:sp>
        <p:nvSpPr>
          <p:cNvPr id="9" name="Oval Callout 8"/>
          <p:cNvSpPr/>
          <p:nvPr/>
        </p:nvSpPr>
        <p:spPr>
          <a:xfrm>
            <a:off x="5429256" y="928670"/>
            <a:ext cx="2214578" cy="2214578"/>
          </a:xfrm>
          <a:prstGeom prst="wedgeEllipseCallout">
            <a:avLst>
              <a:gd name="adj1" fmla="val -411"/>
              <a:gd name="adj2" fmla="val 6045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rPr>
              <a:t>Ek</a:t>
            </a:r>
            <a:r>
              <a:rPr lang="en-US" sz="2000" dirty="0" smtClean="0">
                <a:solidFill>
                  <a:schemeClr val="tx1"/>
                </a:solidFill>
              </a:rPr>
              <a:t> het </a:t>
            </a:r>
            <a:r>
              <a:rPr lang="en-US" sz="2000" dirty="0" err="1" smtClean="0">
                <a:solidFill>
                  <a:schemeClr val="tx1"/>
                </a:solidFill>
              </a:rPr>
              <a:t>gesê</a:t>
            </a:r>
            <a:r>
              <a:rPr lang="en-US" sz="2000" dirty="0" smtClean="0">
                <a:solidFill>
                  <a:schemeClr val="tx1"/>
                </a:solidFill>
              </a:rPr>
              <a:t> </a:t>
            </a:r>
            <a:r>
              <a:rPr lang="en-US" sz="2000" dirty="0" err="1" smtClean="0">
                <a:solidFill>
                  <a:schemeClr val="tx1"/>
                </a:solidFill>
              </a:rPr>
              <a:t>ek</a:t>
            </a:r>
            <a:r>
              <a:rPr lang="en-US" sz="2000" dirty="0" smtClean="0">
                <a:solidFill>
                  <a:schemeClr val="tx1"/>
                </a:solidFill>
              </a:rPr>
              <a:t> het </a:t>
            </a:r>
            <a:r>
              <a:rPr lang="en-US" sz="2000" dirty="0" err="1" smtClean="0">
                <a:solidFill>
                  <a:schemeClr val="tx1"/>
                </a:solidFill>
              </a:rPr>
              <a:t>hom</a:t>
            </a:r>
            <a:r>
              <a:rPr lang="en-US" sz="2000" dirty="0" smtClean="0">
                <a:solidFill>
                  <a:schemeClr val="tx1"/>
                </a:solidFill>
              </a:rPr>
              <a:t> </a:t>
            </a:r>
            <a:r>
              <a:rPr lang="en-US" sz="2000" dirty="0" err="1" smtClean="0">
                <a:solidFill>
                  <a:schemeClr val="tx1"/>
                </a:solidFill>
              </a:rPr>
              <a:t>geleer</a:t>
            </a:r>
            <a:r>
              <a:rPr lang="en-US" sz="2000" dirty="0" smtClean="0">
                <a:solidFill>
                  <a:schemeClr val="tx1"/>
                </a:solidFill>
              </a:rPr>
              <a:t>. </a:t>
            </a:r>
            <a:r>
              <a:rPr lang="en-US" sz="2000" dirty="0" err="1" smtClean="0">
                <a:solidFill>
                  <a:schemeClr val="tx1"/>
                </a:solidFill>
              </a:rPr>
              <a:t>Ek</a:t>
            </a:r>
            <a:r>
              <a:rPr lang="en-US" sz="2000" dirty="0" smtClean="0">
                <a:solidFill>
                  <a:schemeClr val="tx1"/>
                </a:solidFill>
              </a:rPr>
              <a:t> het </a:t>
            </a:r>
            <a:r>
              <a:rPr lang="en-US" sz="2000" dirty="0" err="1" smtClean="0">
                <a:solidFill>
                  <a:schemeClr val="tx1"/>
                </a:solidFill>
              </a:rPr>
              <a:t>nie</a:t>
            </a:r>
            <a:r>
              <a:rPr lang="en-US" sz="2000" dirty="0" smtClean="0">
                <a:solidFill>
                  <a:schemeClr val="tx1"/>
                </a:solidFill>
              </a:rPr>
              <a:t> </a:t>
            </a:r>
            <a:r>
              <a:rPr lang="en-US" sz="2000" dirty="0" err="1" smtClean="0">
                <a:solidFill>
                  <a:schemeClr val="tx1"/>
                </a:solidFill>
              </a:rPr>
              <a:t>gesê</a:t>
            </a:r>
            <a:r>
              <a:rPr lang="en-US" sz="2000" dirty="0" smtClean="0">
                <a:solidFill>
                  <a:schemeClr val="tx1"/>
                </a:solidFill>
              </a:rPr>
              <a:t> </a:t>
            </a:r>
            <a:r>
              <a:rPr lang="en-US" sz="2000" dirty="0" err="1" smtClean="0">
                <a:solidFill>
                  <a:schemeClr val="tx1"/>
                </a:solidFill>
              </a:rPr>
              <a:t>hy</a:t>
            </a:r>
            <a:r>
              <a:rPr lang="en-US" sz="2000" dirty="0" smtClean="0">
                <a:solidFill>
                  <a:schemeClr val="tx1"/>
                </a:solidFill>
              </a:rPr>
              <a:t> </a:t>
            </a:r>
            <a:r>
              <a:rPr lang="en-US" sz="2000" dirty="0" err="1" smtClean="0">
                <a:solidFill>
                  <a:schemeClr val="tx1"/>
                </a:solidFill>
              </a:rPr>
              <a:t>hét</a:t>
            </a:r>
            <a:r>
              <a:rPr lang="en-US" sz="2000" dirty="0" smtClean="0">
                <a:solidFill>
                  <a:schemeClr val="tx1"/>
                </a:solidFill>
              </a:rPr>
              <a:t> </a:t>
            </a:r>
            <a:r>
              <a:rPr lang="en-US" sz="2000" dirty="0" err="1" smtClean="0">
                <a:solidFill>
                  <a:schemeClr val="tx1"/>
                </a:solidFill>
              </a:rPr>
              <a:t>geleer</a:t>
            </a:r>
            <a:r>
              <a:rPr lang="en-US" sz="2000" dirty="0" smtClean="0">
                <a:solidFill>
                  <a:schemeClr val="tx1"/>
                </a:solidFill>
              </a:rPr>
              <a:t> </a:t>
            </a:r>
            <a:r>
              <a:rPr lang="en-US" sz="2000" dirty="0" err="1" smtClean="0">
                <a:solidFill>
                  <a:schemeClr val="tx1"/>
                </a:solidFill>
              </a:rPr>
              <a:t>nie</a:t>
            </a:r>
            <a:r>
              <a:rPr lang="en-US" sz="2000" dirty="0" smtClean="0">
                <a:solidFill>
                  <a:schemeClr val="tx1"/>
                </a:solidFill>
              </a:rPr>
              <a:t>. </a:t>
            </a:r>
            <a:endParaRPr lang="en-US" sz="20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0"/>
            <a:ext cx="7772400" cy="714375"/>
          </a:xfrm>
        </p:spPr>
        <p:txBody>
          <a:bodyPr/>
          <a:lstStyle/>
          <a:p>
            <a:r>
              <a:rPr lang="af-ZA" b="1" dirty="0" smtClean="0"/>
              <a:t>Reflektiewe onderrigpraktyk</a:t>
            </a:r>
          </a:p>
        </p:txBody>
      </p:sp>
      <p:sp>
        <p:nvSpPr>
          <p:cNvPr id="3" name="Subtitle 2"/>
          <p:cNvSpPr>
            <a:spLocks noGrp="1"/>
          </p:cNvSpPr>
          <p:nvPr>
            <p:ph type="subTitle" idx="1"/>
          </p:nvPr>
        </p:nvSpPr>
        <p:spPr>
          <a:xfrm>
            <a:off x="357188" y="928688"/>
            <a:ext cx="8501062" cy="5214937"/>
          </a:xfrm>
        </p:spPr>
        <p:txBody>
          <a:bodyPr/>
          <a:lstStyle/>
          <a:p>
            <a:pPr algn="l">
              <a:buFont typeface="Arial" pitchFamily="34" charset="0"/>
              <a:buNone/>
              <a:defRPr/>
            </a:pPr>
            <a:r>
              <a:rPr lang="af-ZA" sz="2800" dirty="0" smtClean="0">
                <a:solidFill>
                  <a:schemeClr val="tx1"/>
                </a:solidFill>
              </a:rPr>
              <a:t>Waarde in onderrig:</a:t>
            </a:r>
          </a:p>
          <a:p>
            <a:pPr algn="l">
              <a:buFont typeface="Arial" pitchFamily="34" charset="0"/>
              <a:buChar char="•"/>
              <a:defRPr/>
            </a:pPr>
            <a:r>
              <a:rPr lang="af-ZA" sz="2800" dirty="0" smtClean="0">
                <a:solidFill>
                  <a:schemeClr val="tx1"/>
                </a:solidFill>
              </a:rPr>
              <a:t>   Dit moedig ŉ mens aan om probleme uit </a:t>
            </a:r>
          </a:p>
          <a:p>
            <a:pPr algn="l">
              <a:buFont typeface="Arial" pitchFamily="34" charset="0"/>
              <a:buNone/>
              <a:defRPr/>
            </a:pPr>
            <a:r>
              <a:rPr lang="af-ZA" sz="2800" dirty="0" smtClean="0">
                <a:solidFill>
                  <a:schemeClr val="tx1"/>
                </a:solidFill>
              </a:rPr>
              <a:t>     verskillende perspektiewe te bekyk.</a:t>
            </a:r>
          </a:p>
          <a:p>
            <a:pPr algn="l">
              <a:buFont typeface="Arial" pitchFamily="34" charset="0"/>
              <a:buChar char="•"/>
              <a:defRPr/>
            </a:pPr>
            <a:r>
              <a:rPr lang="af-ZA" sz="2800" dirty="0" smtClean="0">
                <a:solidFill>
                  <a:schemeClr val="tx1"/>
                </a:solidFill>
              </a:rPr>
              <a:t>   In die reflektiewe praktyk leer mens uit jou    </a:t>
            </a:r>
          </a:p>
          <a:p>
            <a:pPr algn="l">
              <a:buFont typeface="Arial" pitchFamily="34" charset="0"/>
              <a:buNone/>
              <a:defRPr/>
            </a:pPr>
            <a:r>
              <a:rPr lang="af-ZA" sz="2800" dirty="0" smtClean="0">
                <a:solidFill>
                  <a:schemeClr val="tx1"/>
                </a:solidFill>
              </a:rPr>
              <a:t>     foute.</a:t>
            </a:r>
          </a:p>
          <a:p>
            <a:pPr algn="l">
              <a:buFont typeface="Arial" pitchFamily="34" charset="0"/>
              <a:buNone/>
              <a:defRPr/>
            </a:pPr>
            <a:r>
              <a:rPr lang="en-GB" sz="2800" dirty="0" smtClean="0">
                <a:solidFill>
                  <a:schemeClr val="tx1"/>
                </a:solidFill>
              </a:rPr>
              <a:t>     </a:t>
            </a:r>
            <a:r>
              <a:rPr lang="en-GB" sz="2800" i="1" dirty="0" smtClean="0">
                <a:solidFill>
                  <a:schemeClr val="tx1"/>
                </a:solidFill>
              </a:rPr>
              <a:t>“ it either brings to light a new problem or  </a:t>
            </a:r>
          </a:p>
          <a:p>
            <a:pPr algn="l">
              <a:buFont typeface="Arial" pitchFamily="34" charset="0"/>
              <a:buNone/>
              <a:defRPr/>
            </a:pPr>
            <a:r>
              <a:rPr lang="en-GB" sz="2800" i="1" dirty="0" smtClean="0">
                <a:solidFill>
                  <a:schemeClr val="tx1"/>
                </a:solidFill>
              </a:rPr>
              <a:t>       helps to define and clarify the problem on   </a:t>
            </a:r>
          </a:p>
          <a:p>
            <a:pPr algn="l">
              <a:buFont typeface="Arial" pitchFamily="34" charset="0"/>
              <a:buNone/>
              <a:defRPr/>
            </a:pPr>
            <a:r>
              <a:rPr lang="en-GB" sz="2800" i="1" dirty="0" smtClean="0">
                <a:solidFill>
                  <a:schemeClr val="tx1"/>
                </a:solidFill>
              </a:rPr>
              <a:t>       which you are engaged. Nothing shows the trained </a:t>
            </a:r>
          </a:p>
          <a:p>
            <a:pPr algn="l">
              <a:buFont typeface="Arial" pitchFamily="34" charset="0"/>
              <a:buNone/>
              <a:defRPr/>
            </a:pPr>
            <a:r>
              <a:rPr lang="en-GB" sz="2800" i="1" dirty="0" smtClean="0">
                <a:solidFill>
                  <a:schemeClr val="tx1"/>
                </a:solidFill>
              </a:rPr>
              <a:t>       thinker better than the use he makes of his errors </a:t>
            </a:r>
          </a:p>
          <a:p>
            <a:pPr algn="l">
              <a:buFont typeface="Arial" pitchFamily="34" charset="0"/>
              <a:buNone/>
              <a:defRPr/>
            </a:pPr>
            <a:r>
              <a:rPr lang="en-GB" sz="2800" i="1" dirty="0" smtClean="0">
                <a:solidFill>
                  <a:schemeClr val="tx1"/>
                </a:solidFill>
              </a:rPr>
              <a:t>       and mistakes”</a:t>
            </a:r>
            <a:r>
              <a:rPr lang="en-GB" sz="2800" dirty="0" smtClean="0">
                <a:solidFill>
                  <a:schemeClr val="tx1"/>
                </a:solidFill>
              </a:rPr>
              <a:t> </a:t>
            </a:r>
            <a:endParaRPr lang="en-US" sz="2800" dirty="0" smtClean="0">
              <a:solidFill>
                <a:schemeClr val="tx1"/>
              </a:solidFill>
            </a:endParaRPr>
          </a:p>
          <a:p>
            <a:pPr algn="l">
              <a:buFont typeface="Arial" pitchFamily="34" charset="0"/>
              <a:buNone/>
              <a:defRPr/>
            </a:pPr>
            <a:endParaRPr lang="en-US" dirty="0"/>
          </a:p>
        </p:txBody>
      </p:sp>
      <p:sp>
        <p:nvSpPr>
          <p:cNvPr id="4" name="Footer Placeholder 3"/>
          <p:cNvSpPr>
            <a:spLocks noGrp="1"/>
          </p:cNvSpPr>
          <p:nvPr>
            <p:ph type="ftr" sz="quarter" idx="11"/>
          </p:nvPr>
        </p:nvSpPr>
        <p:spPr/>
        <p:txBody>
          <a:bodyPr/>
          <a:lstStyle/>
          <a:p>
            <a:pPr>
              <a:defRPr/>
            </a:pPr>
            <a:endParaRPr lang="en-ZA"/>
          </a:p>
        </p:txBody>
      </p:sp>
      <p:sp>
        <p:nvSpPr>
          <p:cNvPr id="10245" name="Slide Number Placeholder 4"/>
          <p:cNvSpPr>
            <a:spLocks noGrp="1"/>
          </p:cNvSpPr>
          <p:nvPr>
            <p:ph type="sldNum" sz="quarter" idx="12"/>
          </p:nvPr>
        </p:nvSpPr>
        <p:spPr bwMode="auto">
          <a:noFill/>
          <a:ln>
            <a:miter lim="800000"/>
            <a:headEnd/>
            <a:tailEnd/>
          </a:ln>
        </p:spPr>
        <p:txBody>
          <a:bodyPr/>
          <a:lstStyle/>
          <a:p>
            <a:fld id="{17591F96-7971-4B30-8920-A38288840EA6}" type="slidenum">
              <a:rPr lang="en-ZA" smtClean="0">
                <a:cs typeface="Arial" charset="0"/>
              </a:rPr>
              <a:pPr/>
              <a:t>8</a:t>
            </a:fld>
            <a:endParaRPr lang="en-ZA" smtClean="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title"/>
          </p:nvPr>
        </p:nvSpPr>
        <p:spPr>
          <a:xfrm>
            <a:off x="457200" y="0"/>
            <a:ext cx="8229600" cy="785813"/>
          </a:xfrm>
        </p:spPr>
        <p:txBody>
          <a:bodyPr/>
          <a:lstStyle/>
          <a:p>
            <a:r>
              <a:rPr lang="af-ZA" sz="3600" b="1" dirty="0" smtClean="0"/>
              <a:t>Reflektiewe onderrigpraktyk (vervolg)</a:t>
            </a:r>
          </a:p>
        </p:txBody>
      </p:sp>
      <p:sp>
        <p:nvSpPr>
          <p:cNvPr id="7" name="Content Placeholder 6"/>
          <p:cNvSpPr>
            <a:spLocks noGrp="1"/>
          </p:cNvSpPr>
          <p:nvPr>
            <p:ph idx="1"/>
          </p:nvPr>
        </p:nvSpPr>
        <p:spPr>
          <a:xfrm>
            <a:off x="457200" y="1428750"/>
            <a:ext cx="8229600" cy="4071938"/>
          </a:xfrm>
        </p:spPr>
        <p:txBody>
          <a:bodyPr/>
          <a:lstStyle/>
          <a:p>
            <a:pPr>
              <a:buFont typeface="Arial" pitchFamily="34" charset="0"/>
              <a:buChar char="•"/>
              <a:defRPr/>
            </a:pPr>
            <a:r>
              <a:rPr lang="af-ZA" dirty="0" smtClean="0"/>
              <a:t>Dit bevorder nadenke en doelgerigtheid en lig besluitmakers in.</a:t>
            </a:r>
          </a:p>
          <a:p>
            <a:pPr>
              <a:buFont typeface="Arial" pitchFamily="34" charset="0"/>
              <a:buChar char="•"/>
              <a:defRPr/>
            </a:pPr>
            <a:r>
              <a:rPr lang="af-ZA" dirty="0" smtClean="0"/>
              <a:t>Dit voorsien geleenthede vir konstruktiewe terugvoering.</a:t>
            </a:r>
          </a:p>
          <a:p>
            <a:pPr>
              <a:buFont typeface="Arial" pitchFamily="34" charset="0"/>
              <a:buChar char="•"/>
              <a:defRPr/>
            </a:pPr>
            <a:r>
              <a:rPr lang="af-ZA" dirty="0" smtClean="0"/>
              <a:t>Dit bied die geleentheid om oor eie optrede en die van ander te reflekteer en dit te evalueer.</a:t>
            </a:r>
            <a:r>
              <a:rPr lang="en-GB" dirty="0" smtClean="0"/>
              <a:t> </a:t>
            </a:r>
            <a:endParaRPr lang="en-ZA" dirty="0" smtClean="0"/>
          </a:p>
          <a:p>
            <a:pPr marL="0" indent="0">
              <a:buFont typeface="Arial" pitchFamily="34" charset="0"/>
              <a:buNone/>
              <a:defRPr/>
            </a:pPr>
            <a:endParaRPr lang="en-ZA" dirty="0"/>
          </a:p>
        </p:txBody>
      </p:sp>
      <p:sp>
        <p:nvSpPr>
          <p:cNvPr id="4" name="Footer Placeholder 3"/>
          <p:cNvSpPr>
            <a:spLocks noGrp="1"/>
          </p:cNvSpPr>
          <p:nvPr>
            <p:ph type="ftr" sz="quarter" idx="10"/>
          </p:nvPr>
        </p:nvSpPr>
        <p:spPr/>
        <p:txBody>
          <a:bodyPr/>
          <a:lstStyle/>
          <a:p>
            <a:pPr>
              <a:defRPr/>
            </a:pPr>
            <a:endParaRPr lang="en-ZA"/>
          </a:p>
        </p:txBody>
      </p:sp>
      <p:sp>
        <p:nvSpPr>
          <p:cNvPr id="11269" name="Slide Number Placeholder 4"/>
          <p:cNvSpPr>
            <a:spLocks noGrp="1"/>
          </p:cNvSpPr>
          <p:nvPr>
            <p:ph type="sldNum" sz="quarter" idx="11"/>
          </p:nvPr>
        </p:nvSpPr>
        <p:spPr bwMode="auto">
          <a:noFill/>
          <a:ln>
            <a:miter lim="800000"/>
            <a:headEnd/>
            <a:tailEnd/>
          </a:ln>
        </p:spPr>
        <p:txBody>
          <a:bodyPr/>
          <a:lstStyle/>
          <a:p>
            <a:fld id="{3A8E489E-2F8C-499E-9F67-D5C96F72E5F8}" type="slidenum">
              <a:rPr lang="en-ZA" smtClean="0">
                <a:cs typeface="Arial" charset="0"/>
              </a:rPr>
              <a:pPr/>
              <a:t>9</a:t>
            </a:fld>
            <a:endParaRPr lang="en-ZA" smtClean="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4172</TotalTime>
  <Words>2255</Words>
  <Application>Microsoft Office PowerPoint</Application>
  <PresentationFormat>On-screen Show (4:3)</PresentationFormat>
  <Paragraphs>534</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Kurrikulum- en Assesseringsbeleidsverklaring</vt:lpstr>
      <vt:lpstr>Ysbreker</vt:lpstr>
      <vt:lpstr>Wat is assessering?</vt:lpstr>
      <vt:lpstr>Informele en formele assessering</vt:lpstr>
      <vt:lpstr>Assessering</vt:lpstr>
      <vt:lpstr>Doel</vt:lpstr>
      <vt:lpstr>Slide 7</vt:lpstr>
      <vt:lpstr>Reflektiewe onderrigpraktyk</vt:lpstr>
      <vt:lpstr>Reflektiewe onderrigpraktyk (vervolg)</vt:lpstr>
      <vt:lpstr>Slide 10</vt:lpstr>
      <vt:lpstr> Assesseringsprogram: Jaarlikse Assesseringsplan </vt:lpstr>
      <vt:lpstr>Assesseringsprogram: Graad 12 HT </vt:lpstr>
      <vt:lpstr>Assesseringsprogram: Graad 12 EAT </vt:lpstr>
      <vt:lpstr>Assesseringsprogram: Graad 12 TAT </vt:lpstr>
      <vt:lpstr>Eksamens: Graad 12 HT </vt:lpstr>
      <vt:lpstr>Eksamens: Graad 12 EAT </vt:lpstr>
      <vt:lpstr>Eksamens: Graad 12 TAT </vt:lpstr>
      <vt:lpstr>Mondelinge assesseringstake: Graad 12 HT</vt:lpstr>
      <vt:lpstr>Mondelinge assesseringstake: Graad 12 EAT</vt:lpstr>
      <vt:lpstr>Mondelinge assesseringstake : Graad 12 TAT</vt:lpstr>
      <vt:lpstr>Slide 21</vt:lpstr>
      <vt:lpstr>Bespreking</vt:lpstr>
      <vt:lpstr>Taksonomieë: Barrett (leesbegrip)</vt:lpstr>
      <vt:lpstr>Taksonomieë: Bloom (hersiene model)</vt:lpstr>
      <vt:lpstr>Gewigswaarde van kognitiewe vlakke</vt:lpstr>
      <vt:lpstr>Gewigswaarde van kognitiewe vlakke (vervolg)</vt:lpstr>
      <vt:lpstr>Hoe om ŉ formele taak te ontwikkel</vt:lpstr>
      <vt:lpstr>Moderering: Mondeling</vt:lpstr>
      <vt:lpstr>Moderering: SGA</vt:lpstr>
      <vt:lpstr>Aktiwiteit 3: Vlakke van moderering</vt:lpstr>
      <vt:lpstr>Aktiwiteit 3 (vervolg):  SGA en Mondelinge vereistes vir moderering</vt:lpstr>
      <vt:lpstr>Moderering: Waarna kyk ons?</vt:lpstr>
      <vt:lpstr>Slide 33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September.p</dc:creator>
  <cp:lastModifiedBy>Ras.B</cp:lastModifiedBy>
  <cp:revision>482</cp:revision>
  <dcterms:created xsi:type="dcterms:W3CDTF">2010-01-21T11:25:04Z</dcterms:created>
  <dcterms:modified xsi:type="dcterms:W3CDTF">2013-05-02T07:51:59Z</dcterms:modified>
</cp:coreProperties>
</file>