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74" r:id="rId4"/>
    <p:sldId id="284" r:id="rId5"/>
    <p:sldId id="288" r:id="rId6"/>
    <p:sldId id="285" r:id="rId7"/>
    <p:sldId id="289" r:id="rId8"/>
    <p:sldId id="290" r:id="rId9"/>
    <p:sldId id="297" r:id="rId10"/>
    <p:sldId id="275" r:id="rId11"/>
    <p:sldId id="281" r:id="rId12"/>
    <p:sldId id="282" r:id="rId13"/>
    <p:sldId id="283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7" d="100"/>
          <a:sy n="87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2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125588-9E87-4A2F-9B23-05C8B04C0D47}" type="doc">
      <dgm:prSet loTypeId="urn:microsoft.com/office/officeart/2005/8/layout/vList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ZA"/>
        </a:p>
      </dgm:t>
    </dgm:pt>
    <dgm:pt modelId="{11519AB6-81FE-46FB-B091-1A50E4DF4746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NB: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Elke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leerder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behoort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ŉ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handboek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elkeen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van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vakke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hê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huis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toe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neem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huiswerk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doen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en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studeer</a:t>
          </a:r>
          <a:r>
            <a:rPr lang="en-Z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ZA" b="1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29594E-0AA5-493C-AB35-9DC130176145}" type="parTrans" cxnId="{3B95C2E3-FEE5-4C04-9298-2B6FC07F52EE}">
      <dgm:prSet/>
      <dgm:spPr/>
      <dgm:t>
        <a:bodyPr/>
        <a:lstStyle/>
        <a:p>
          <a:endParaRPr lang="en-ZA"/>
        </a:p>
      </dgm:t>
    </dgm:pt>
    <dgm:pt modelId="{1F4DE9FC-5E2A-4DD9-979B-770AA8CF5F5E}" type="sibTrans" cxnId="{3B95C2E3-FEE5-4C04-9298-2B6FC07F52EE}">
      <dgm:prSet/>
      <dgm:spPr/>
      <dgm:t>
        <a:bodyPr/>
        <a:lstStyle/>
        <a:p>
          <a:endParaRPr lang="en-ZA"/>
        </a:p>
      </dgm:t>
    </dgm:pt>
    <dgm:pt modelId="{376A4CBF-121A-44FB-BE6F-FEE63CE4205B}" type="pres">
      <dgm:prSet presAssocID="{A3125588-9E87-4A2F-9B23-05C8B04C0D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602C29E4-AD2C-4DBA-9CD9-89013DC3171E}" type="pres">
      <dgm:prSet presAssocID="{11519AB6-81FE-46FB-B091-1A50E4DF4746}" presName="parentText" presStyleLbl="node1" presStyleIdx="0" presStyleCnt="1" custLinFactNeighborX="1786" custLinFactNeighborY="23537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B95C2E3-FEE5-4C04-9298-2B6FC07F52EE}" srcId="{A3125588-9E87-4A2F-9B23-05C8B04C0D47}" destId="{11519AB6-81FE-46FB-B091-1A50E4DF4746}" srcOrd="0" destOrd="0" parTransId="{A529594E-0AA5-493C-AB35-9DC130176145}" sibTransId="{1F4DE9FC-5E2A-4DD9-979B-770AA8CF5F5E}"/>
    <dgm:cxn modelId="{8402A68E-D04E-4499-9EA8-6E88720E541D}" type="presOf" srcId="{11519AB6-81FE-46FB-B091-1A50E4DF4746}" destId="{602C29E4-AD2C-4DBA-9CD9-89013DC3171E}" srcOrd="0" destOrd="0" presId="urn:microsoft.com/office/officeart/2005/8/layout/vList2"/>
    <dgm:cxn modelId="{BCB09977-AB4F-436A-A926-9000481B9159}" type="presOf" srcId="{A3125588-9E87-4A2F-9B23-05C8B04C0D47}" destId="{376A4CBF-121A-44FB-BE6F-FEE63CE4205B}" srcOrd="0" destOrd="0" presId="urn:microsoft.com/office/officeart/2005/8/layout/vList2"/>
    <dgm:cxn modelId="{B8444BE8-61A1-49B2-9B7D-39C523D98C26}" type="presParOf" srcId="{376A4CBF-121A-44FB-BE6F-FEE63CE4205B}" destId="{602C29E4-AD2C-4DBA-9CD9-89013DC317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C29E4-AD2C-4DBA-9CD9-89013DC3171E}">
      <dsp:nvSpPr>
        <dsp:cNvPr id="0" name=""/>
        <dsp:cNvSpPr/>
      </dsp:nvSpPr>
      <dsp:spPr>
        <a:xfrm>
          <a:off x="0" y="15451"/>
          <a:ext cx="8001031" cy="148473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NB: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Elke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leerder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behoort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ŉ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handboek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elkeen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van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vakke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hê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huis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toe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neem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huiswerk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doen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en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studeer</a:t>
          </a:r>
          <a:r>
            <a:rPr lang="en-ZA" sz="27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ZA" sz="2700" b="1" i="1" kern="1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en-ZA" sz="2700" b="1" kern="1200" dirty="0"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479" y="87930"/>
        <a:ext cx="7856073" cy="1339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6BD2FF-2579-4AFB-8B3D-349B3D0D3A95}" type="datetimeFigureOut">
              <a:rPr lang="en-US"/>
              <a:pPr>
                <a:defRPr/>
              </a:pPr>
              <a:t>6/14/2016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5524702-9456-4377-B0FB-A8D84AF62A2C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5667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C64F4B-AFCE-41DB-B487-7260594D5324}" type="datetimeFigureOut">
              <a:rPr lang="en-US"/>
              <a:pPr>
                <a:defRPr/>
              </a:pPr>
              <a:t>6/14/2016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85769C-AC6A-4A57-8698-BF5AB916E906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8949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smtClean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AA491A-F99E-4B78-BBE5-2CC9D77AA318}" type="slidenum">
              <a:rPr lang="en-ZA">
                <a:latin typeface="Calibri" panose="020F0502020204030204" pitchFamily="34" charset="0"/>
              </a:rPr>
              <a:pPr eaLnBrk="1" hangingPunct="1"/>
              <a:t>1</a:t>
            </a:fld>
            <a:endParaRPr lang="en-Z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8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855D59-020E-41D7-9223-A1674C93CD16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691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ntitled-1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8754-25FE-42C6-A220-414A2A52AB71}" type="datetime1">
              <a:rPr lang="en-US"/>
              <a:pPr>
                <a:defRPr/>
              </a:pPr>
              <a:t>6/14/2016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FEC0C-6F7C-417C-8C21-226C3AE3758E}" type="slidenum">
              <a:rPr lang="en-ZA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48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Untitled-1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basic-education.gi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86DCDC-F405-4CA4-B031-297BFB9E650D}" type="datetime1">
              <a:rPr lang="en-US"/>
              <a:pPr>
                <a:defRPr/>
              </a:pPr>
              <a:t>6/14/2016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5806771-FE9A-4759-9B0F-341102FD299B}" type="slidenum">
              <a:rPr lang="en-ZA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unning_fog_inde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0"/>
          <p:cNvSpPr>
            <a:spLocks noGrp="1"/>
          </p:cNvSpPr>
          <p:nvPr>
            <p:ph idx="1"/>
          </p:nvPr>
        </p:nvSpPr>
        <p:spPr>
          <a:xfrm>
            <a:off x="428625" y="0"/>
            <a:ext cx="8229600" cy="1500188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af-ZA" sz="4400" b="1" smtClean="0"/>
              <a:t>KURRIKULUM- EN ASSESSERINGS- BELEIDSVERKLARING</a:t>
            </a:r>
            <a:endParaRPr lang="af-ZA" sz="4400" b="1" smtClean="0">
              <a:latin typeface="Arial Black" panose="020B0A040201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f-ZA" smtClean="0"/>
              <a:t>NASIONALE ORIËNTERINGSWERKSWINKEL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f-ZA" smtClean="0"/>
              <a:t>TALE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af-ZA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f-ZA" smtClean="0"/>
              <a:t>Sessie 4: Beplanning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f-ZA" smtClean="0"/>
              <a:t>Graad 12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af-ZA" smtClean="0"/>
              <a:t>2013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sz="2000" smtClean="0"/>
          </a:p>
        </p:txBody>
      </p:sp>
      <p:pic>
        <p:nvPicPr>
          <p:cNvPr id="4099" name="Picture 5" descr="basic-educatio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r>
              <a:rPr lang="af-ZA" b="1" smtClean="0"/>
              <a:t>Rol van die handboek/LOOM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85750" y="785813"/>
            <a:ext cx="8643938" cy="5340350"/>
          </a:xfrm>
        </p:spPr>
        <p:txBody>
          <a:bodyPr/>
          <a:lstStyle/>
          <a:p>
            <a:r>
              <a:rPr lang="af-ZA" sz="2800" smtClean="0"/>
              <a:t>Die handboek is ŉ effektiewe instrument vir onderrig en leer.</a:t>
            </a:r>
          </a:p>
          <a:p>
            <a:r>
              <a:rPr lang="af-ZA" sz="2800" smtClean="0"/>
              <a:t>Dit bied al die onderwerpe in die inhoudsopgawe aan.</a:t>
            </a:r>
          </a:p>
          <a:p>
            <a:r>
              <a:rPr lang="af-ZA" sz="2800" smtClean="0"/>
              <a:t>Inhoud en konsepte is van maklik na moeilik</a:t>
            </a:r>
          </a:p>
          <a:p>
            <a:pPr>
              <a:buFont typeface="Arial" panose="020B0604020202020204" pitchFamily="34" charset="0"/>
              <a:buNone/>
            </a:pPr>
            <a:r>
              <a:rPr lang="af-ZA" sz="2800" smtClean="0"/>
              <a:t>    opgebou om kennis, begrip en insig te bewerkstellig.</a:t>
            </a:r>
          </a:p>
          <a:p>
            <a:r>
              <a:rPr lang="af-ZA" sz="2800" smtClean="0"/>
              <a:t>Daar is ŉ verskeidenheid van gepaste aktiwiteite/ oefeninge wat die verskillende kognitiewe vlakke aanspreek</a:t>
            </a:r>
            <a:r>
              <a:rPr lang="en-ZA" sz="280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ZA" sz="2800" smtClean="0"/>
          </a:p>
          <a:p>
            <a:pPr>
              <a:buFont typeface="Wingdings" panose="05000000000000000000" pitchFamily="2" charset="2"/>
              <a:buChar char="Ø"/>
            </a:pPr>
            <a:endParaRPr lang="en-ZA" sz="280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642910" y="4572008"/>
          <a:ext cx="8001031" cy="1500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"/>
            <a:ext cx="7772400" cy="642938"/>
          </a:xfrm>
        </p:spPr>
        <p:txBody>
          <a:bodyPr/>
          <a:lstStyle/>
          <a:p>
            <a:pPr>
              <a:defRPr/>
            </a:pPr>
            <a:r>
              <a:rPr lang="af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Vereistes van ŉ goeie handboek </a:t>
            </a:r>
            <a:endParaRPr lang="af-ZA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3" y="1428750"/>
            <a:ext cx="8286750" cy="4643438"/>
          </a:xfrm>
        </p:spPr>
        <p:txBody>
          <a:bodyPr/>
          <a:lstStyle/>
          <a:p>
            <a:pPr algn="l">
              <a:buFont typeface="Arial" charset="0"/>
              <a:buNone/>
              <a:defRPr/>
            </a:pPr>
            <a:r>
              <a:rPr lang="en-ZA" sz="2000" b="1" dirty="0" smtClean="0">
                <a:solidFill>
                  <a:schemeClr val="tx1"/>
                </a:solidFill>
              </a:rPr>
              <a:t> </a:t>
            </a:r>
            <a:r>
              <a:rPr lang="af-ZA" sz="2400" b="1" dirty="0" smtClean="0">
                <a:solidFill>
                  <a:schemeClr val="tx1"/>
                </a:solidFill>
              </a:rPr>
              <a:t>Inhoud:</a:t>
            </a:r>
            <a:r>
              <a:rPr lang="af-ZA" sz="20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   </a:t>
            </a:r>
            <a:r>
              <a:rPr lang="af-ZA" sz="2400" dirty="0" smtClean="0">
                <a:solidFill>
                  <a:schemeClr val="tx1"/>
                </a:solidFill>
              </a:rPr>
              <a:t>Dekking moet volledig in wydte en diepte wees</a:t>
            </a:r>
          </a:p>
          <a:p>
            <a:pPr marL="292100" lvl="2" indent="-292100" algn="l">
              <a:buFont typeface="Arial" panose="020B0604020202020204" pitchFamily="34" charset="0"/>
              <a:buChar char="•"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</a:t>
            </a:r>
            <a:r>
              <a:rPr lang="af-ZA" dirty="0" smtClean="0">
                <a:solidFill>
                  <a:schemeClr val="tx1"/>
                </a:solidFill>
              </a:rPr>
              <a:t>Nie slegs kennis / vaardighede nie – ook begrip en insig   </a:t>
            </a:r>
          </a:p>
          <a:p>
            <a:pPr marL="292100" lvl="2" indent="-292100" algn="l">
              <a:defRPr/>
            </a:pPr>
            <a:r>
              <a:rPr lang="af-ZA" dirty="0" smtClean="0">
                <a:solidFill>
                  <a:schemeClr val="tx1"/>
                </a:solidFill>
              </a:rPr>
              <a:t>     wat die kennis en vaardighede ondersteun </a:t>
            </a:r>
          </a:p>
          <a:p>
            <a:pPr marL="292100" lvl="2" indent="-292100"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 Oordrag van kennis en vaardighede na nuwe situasies</a:t>
            </a:r>
          </a:p>
          <a:p>
            <a:pPr marL="292100" lvl="2" indent="-292100" algn="l">
              <a:buFont typeface="Arial" charset="0"/>
              <a:buNone/>
              <a:defRPr/>
            </a:pPr>
            <a:r>
              <a:rPr lang="af-ZA" dirty="0" smtClean="0">
                <a:solidFill>
                  <a:schemeClr val="tx1"/>
                </a:solidFill>
              </a:rPr>
              <a:t>     om probleme op te los</a:t>
            </a:r>
          </a:p>
          <a:p>
            <a:pPr marL="292100" lvl="2" indent="-292100"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 Moet korrek, relevant en op datum wees</a:t>
            </a:r>
          </a:p>
          <a:p>
            <a:pPr marL="292100" lvl="2" indent="-292100"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 Visueel stimulerend; tekste moet relevant wees; die </a:t>
            </a:r>
          </a:p>
          <a:p>
            <a:pPr marL="292100" lvl="2" indent="-292100" algn="l">
              <a:buFont typeface="Arial" charset="0"/>
              <a:buNone/>
              <a:defRPr/>
            </a:pPr>
            <a:r>
              <a:rPr lang="af-ZA" dirty="0" smtClean="0">
                <a:solidFill>
                  <a:schemeClr val="tx1"/>
                </a:solidFill>
              </a:rPr>
              <a:t>      inhoud ondersteun, versterk en beklemtoon</a:t>
            </a:r>
          </a:p>
          <a:p>
            <a:pPr marL="292100" lvl="2" indent="-292100" algn="l">
              <a:buFont typeface="Arial" panose="020B0604020202020204" pitchFamily="34" charset="0"/>
              <a:buChar char="•"/>
              <a:defRPr/>
            </a:pPr>
            <a:r>
              <a:rPr lang="af-ZA" dirty="0" smtClean="0">
                <a:solidFill>
                  <a:schemeClr val="tx1"/>
                </a:solidFill>
              </a:rPr>
              <a:t> Inhoud moet onderrig oor die kurrikulum heen ondersteun</a:t>
            </a:r>
          </a:p>
          <a:p>
            <a:pPr>
              <a:buFont typeface="Arial" charset="0"/>
              <a:buNone/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3D88AD-A598-48D5-BAA2-7BEBDEECEA6F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af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Vereistes van ŉ goeie handboek (vervolg)</a:t>
            </a:r>
            <a:endParaRPr lang="af-ZA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1214438"/>
            <a:ext cx="8643938" cy="4714875"/>
          </a:xfrm>
        </p:spPr>
        <p:txBody>
          <a:bodyPr/>
          <a:lstStyle/>
          <a:p>
            <a:pPr lvl="1" algn="l">
              <a:buFont typeface="Arial" charset="0"/>
              <a:buNone/>
              <a:defRPr/>
            </a:pPr>
            <a:r>
              <a:rPr lang="af-ZA" sz="2000" b="1" dirty="0" smtClean="0">
                <a:solidFill>
                  <a:schemeClr val="tx1"/>
                </a:solidFill>
              </a:rPr>
              <a:t>Aanbieding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Goeie inleiding / agtergrond (relevant tot die onderwerp) –  nie te veel / te</a:t>
            </a:r>
          </a:p>
          <a:p>
            <a:pPr lvl="1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  min nie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Benadering: van maklik na moeilik opgebou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Logiese volgorde 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  </a:t>
            </a:r>
            <a:r>
              <a:rPr lang="af-ZA" sz="2000" dirty="0" smtClean="0">
                <a:solidFill>
                  <a:schemeClr val="tx1"/>
                </a:solidFill>
              </a:rPr>
              <a:t>Duidelik, verstaanbaar en wat natuurlik van een onderwerp / konsep na die </a:t>
            </a:r>
          </a:p>
          <a:p>
            <a:pPr lvl="1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  volgende vloei</a:t>
            </a:r>
            <a:endParaRPr lang="en-ZA" sz="2000" dirty="0" smtClean="0">
              <a:solidFill>
                <a:schemeClr val="tx1"/>
              </a:solidFill>
            </a:endParaRP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solidFill>
                  <a:schemeClr val="tx1"/>
                </a:solidFill>
              </a:rPr>
              <a:t>  </a:t>
            </a:r>
            <a:r>
              <a:rPr lang="af-ZA" sz="2000" dirty="0" smtClean="0">
                <a:solidFill>
                  <a:schemeClr val="tx1"/>
                </a:solidFill>
              </a:rPr>
              <a:t>Gestruktureerd. Dit moet maklik wees om inligting te kry. </a:t>
            </a:r>
          </a:p>
          <a:p>
            <a:pPr lvl="1" algn="l">
              <a:buFont typeface="Arial" panose="020B0604020202020204" pitchFamily="34" charset="0"/>
              <a:buChar char="•"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Taal moet geskik wees vir die taalvlak en ouderdom van die leerders</a:t>
            </a:r>
          </a:p>
          <a:p>
            <a:pPr lvl="1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  (leesindeks, bv. Fog).</a:t>
            </a:r>
          </a:p>
          <a:p>
            <a:pPr lvl="1" algn="l">
              <a:buFont typeface="Arial" charset="0"/>
              <a:buNone/>
              <a:defRPr/>
            </a:pPr>
            <a:r>
              <a:rPr lang="af-ZA" sz="2000" dirty="0" smtClean="0">
                <a:solidFill>
                  <a:schemeClr val="tx1"/>
                </a:solidFill>
              </a:rPr>
              <a:t>    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hlinkClick r:id="rId2"/>
              </a:rPr>
              <a:t>http://en.wikipedia.org/wiki/Gunning_fog_index</a:t>
            </a:r>
            <a:endParaRPr lang="en-ZA" sz="2000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156101-81E5-411C-AC10-F1D36C9A2166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857500" y="6357938"/>
            <a:ext cx="3929063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n-ZA" sz="1200" dirty="0">
              <a:solidFill>
                <a:srgbClr val="898989"/>
              </a:solidFill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af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Vereistes van ŉ goeie handboek (vervolg)</a:t>
            </a:r>
            <a:endParaRPr lang="af-ZA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3" y="1143000"/>
            <a:ext cx="8786812" cy="4643438"/>
          </a:xfrm>
        </p:spPr>
        <p:txBody>
          <a:bodyPr/>
          <a:lstStyle/>
          <a:p>
            <a:pPr algn="l">
              <a:buFont typeface="Arial" charset="0"/>
              <a:buNone/>
              <a:defRPr/>
            </a:pPr>
            <a:r>
              <a:rPr lang="af-ZA" sz="2800" b="1" dirty="0" smtClean="0">
                <a:solidFill>
                  <a:schemeClr val="tx1"/>
                </a:solidFill>
              </a:rPr>
              <a:t> </a:t>
            </a:r>
            <a:r>
              <a:rPr lang="af-ZA" sz="2400" b="1" dirty="0" smtClean="0">
                <a:solidFill>
                  <a:schemeClr val="tx1"/>
                </a:solidFill>
              </a:rPr>
              <a:t>Aktiwiteite / oefeninge - daaglikse assessering</a:t>
            </a:r>
          </a:p>
          <a:p>
            <a:pPr algn="l">
              <a:buFont typeface="Arial" charset="0"/>
              <a:buNone/>
              <a:defRPr/>
            </a:pPr>
            <a:endParaRPr lang="af-ZA" sz="1600" dirty="0" smtClean="0">
              <a:solidFill>
                <a:schemeClr val="tx1"/>
              </a:solidFill>
            </a:endParaRPr>
          </a:p>
          <a:p>
            <a:pPr lvl="1" algn="l">
              <a:buSzPct val="101000"/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Variasie wat geskik is vir die vak</a:t>
            </a:r>
          </a:p>
          <a:p>
            <a:pPr lvl="1" algn="l">
              <a:buSzPct val="101000"/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Progressie binne aktiwiteite en oor aktiwiteite heen</a:t>
            </a:r>
          </a:p>
          <a:p>
            <a:pPr lvl="1" algn="l">
              <a:buSzPct val="101000"/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Al die kognitiewe vlakke moet deurgaans geakkommodeer</a:t>
            </a:r>
          </a:p>
          <a:p>
            <a:pPr lvl="1" algn="l">
              <a:buSzPct val="101000"/>
              <a:buFont typeface="Arial" charset="0"/>
              <a:buNone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  word; vanaf inoefening tot by toepassing en probleemoplossing</a:t>
            </a:r>
          </a:p>
          <a:p>
            <a:pPr lvl="1" algn="l">
              <a:buSzPct val="101000"/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Moet sinvol, weldeurdag en met ŉ duidelike doel wees</a:t>
            </a:r>
          </a:p>
          <a:p>
            <a:pPr lvl="1" algn="l">
              <a:buSzPct val="101000"/>
              <a:buFont typeface="Arial" panose="020B0604020202020204" pitchFamily="34" charset="0"/>
              <a:buChar char="•"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Nie bedoel om leerders bloot besig te hou nie;</a:t>
            </a:r>
          </a:p>
          <a:p>
            <a:pPr lvl="1" algn="l">
              <a:spcBef>
                <a:spcPts val="0"/>
              </a:spcBef>
              <a:buFont typeface="Arial" charset="0"/>
              <a:buNone/>
              <a:defRPr/>
            </a:pPr>
            <a:r>
              <a:rPr lang="af-ZA" sz="2400" dirty="0" smtClean="0">
                <a:solidFill>
                  <a:schemeClr val="tx1"/>
                </a:solidFill>
              </a:rPr>
              <a:t>   sinvolle leer moet plaasvind. </a:t>
            </a:r>
          </a:p>
          <a:p>
            <a:pPr lvl="1" algn="l">
              <a:spcBef>
                <a:spcPts val="0"/>
              </a:spcBef>
              <a:buFont typeface="Arial" charset="0"/>
              <a:buNone/>
              <a:defRPr/>
            </a:pPr>
            <a:endParaRPr lang="af-ZA" sz="2400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  <a:buFont typeface="Arial" charset="0"/>
              <a:buNone/>
              <a:defRPr/>
            </a:pPr>
            <a:r>
              <a:rPr lang="af-ZA" sz="2400" b="1" dirty="0" smtClean="0">
                <a:solidFill>
                  <a:schemeClr val="tx1"/>
                </a:solidFill>
              </a:rPr>
              <a:t>Geen verrassings in die eksamen nie</a:t>
            </a:r>
            <a:r>
              <a:rPr lang="af-ZA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en-Z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B24A34-9DB7-4A10-8C4F-B2614EB71E11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857500" y="6357938"/>
            <a:ext cx="3929063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n-ZA" sz="1200" dirty="0">
              <a:solidFill>
                <a:srgbClr val="898989"/>
              </a:solidFill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813"/>
          </a:xfrm>
        </p:spPr>
        <p:txBody>
          <a:bodyPr/>
          <a:lstStyle/>
          <a:p>
            <a:r>
              <a:rPr lang="af-ZA" b="1" smtClean="0"/>
              <a:t>Onderwyserlêer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714875"/>
          </a:xfrm>
        </p:spPr>
        <p:txBody>
          <a:bodyPr/>
          <a:lstStyle/>
          <a:p>
            <a:r>
              <a:rPr lang="af-ZA" sz="2800" b="1" smtClean="0"/>
              <a:t>Waarom is die onderwyserlêer belangrik?</a:t>
            </a:r>
          </a:p>
          <a:p>
            <a:pPr>
              <a:buFont typeface="Arial" panose="020B0604020202020204" pitchFamily="34" charset="0"/>
              <a:buNone/>
            </a:pPr>
            <a:r>
              <a:rPr lang="af-ZA" sz="2800" smtClean="0"/>
              <a:t>	Elke onderwyser moet ŉ lêer hê wat sy/haar  beplanning, onderrig, assessering en moderering reflekteer. </a:t>
            </a:r>
          </a:p>
          <a:p>
            <a:r>
              <a:rPr lang="af-ZA" sz="2800" b="1" smtClean="0"/>
              <a:t>Wat is die basiese vereistes van ŉ onderwyserlêer? </a:t>
            </a:r>
            <a:r>
              <a:rPr lang="af-ZA" sz="2800" smtClean="0"/>
              <a:t>Die lêer moet uit die volgende bestaan: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Jaarlikse onderrigplan/ werkskedule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Assesseringsplan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Formele assesseringstake en memoranda/rubrieke</a:t>
            </a:r>
          </a:p>
          <a:p>
            <a:pPr>
              <a:buFont typeface="Arial" panose="020B0604020202020204" pitchFamily="34" charset="0"/>
              <a:buNone/>
            </a:pPr>
            <a:endParaRPr lang="en-ZA" sz="2800" smtClean="0"/>
          </a:p>
          <a:p>
            <a:pPr>
              <a:buFont typeface="Arial" panose="020B0604020202020204" pitchFamily="34" charset="0"/>
              <a:buNone/>
            </a:pPr>
            <a:endParaRPr lang="en-ZA" sz="2800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2857500" y="6357938"/>
            <a:ext cx="3929063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n-ZA" sz="1200" dirty="0">
              <a:solidFill>
                <a:srgbClr val="898989"/>
              </a:solidFill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r>
              <a:rPr lang="af-ZA" b="1" smtClean="0"/>
              <a:t>Onderwyserlêer</a:t>
            </a:r>
            <a:r>
              <a:rPr lang="af-ZA" smtClean="0"/>
              <a:t> </a:t>
            </a:r>
            <a:r>
              <a:rPr lang="af-ZA" b="1" smtClean="0"/>
              <a:t>(vervolg)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3571875"/>
          </a:xfrm>
        </p:spPr>
        <p:txBody>
          <a:bodyPr/>
          <a:lstStyle/>
          <a:p>
            <a:r>
              <a:rPr lang="af-ZA" sz="2800" smtClean="0"/>
              <a:t>Aanduiding van handboeke en ander bronne wat gebruik gaan word</a:t>
            </a:r>
          </a:p>
          <a:p>
            <a:r>
              <a:rPr lang="af-ZA" sz="2800" smtClean="0"/>
              <a:t> Puntestate met leerders se punte vir elke formele assesseringstaak</a:t>
            </a:r>
          </a:p>
          <a:p>
            <a:r>
              <a:rPr lang="af-ZA" sz="2800" smtClean="0"/>
              <a:t> ŉ Plan (</a:t>
            </a:r>
            <a:r>
              <a:rPr lang="af-ZA" sz="2800" i="1" smtClean="0"/>
              <a:t>intervention</a:t>
            </a:r>
            <a:r>
              <a:rPr lang="af-ZA" sz="2800" smtClean="0"/>
              <a:t>) wat aandui hoe die onderwyser beoog om leerders te ondersteun, veral dié met leerprobleme</a:t>
            </a:r>
          </a:p>
          <a:p>
            <a:pPr>
              <a:buFont typeface="Arial" panose="020B0604020202020204" pitchFamily="34" charset="0"/>
              <a:buNone/>
            </a:pPr>
            <a:endParaRPr lang="en-ZA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2857500" y="6357938"/>
            <a:ext cx="3929063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n-ZA" sz="1200" dirty="0">
              <a:solidFill>
                <a:srgbClr val="898989"/>
              </a:solidFill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r>
              <a:rPr lang="af-ZA" sz="4000" b="1" smtClean="0"/>
              <a:t>Aktiwiteit 1:</a:t>
            </a:r>
            <a:r>
              <a:rPr lang="en-ZA" sz="4000" b="1" smtClean="0"/>
              <a:t> </a:t>
            </a:r>
            <a:r>
              <a:rPr lang="af-ZA" sz="4000" b="1" smtClean="0"/>
              <a:t>Vlakke van beplanning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8625" y="1643063"/>
            <a:ext cx="8429625" cy="292893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af-ZA" sz="2200" smtClean="0"/>
              <a:t>Bestudeer die Gr.12-onderrigplan in die KABV </a:t>
            </a:r>
            <a:r>
              <a:rPr lang="af-ZA" sz="2200" b="1" smtClean="0"/>
              <a:t>(HT bl. 68-78 EAT bl. 76-87 , TAT bl. 69-80)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z="2200" smtClean="0"/>
              <a:t>Stel vas watter vlakke van beplanning nodig is.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z="2200" smtClean="0"/>
              <a:t>Kies een Graad 12-siklus in die onderrigplan en dui aan hoe en waarom verskillende volgordes van inhoud / taalvaardighede / aspekte toegepas kan word. </a:t>
            </a:r>
          </a:p>
          <a:p>
            <a:pPr marL="463550" indent="277813"/>
            <a:r>
              <a:rPr lang="af-ZA" sz="2200" smtClean="0"/>
              <a:t>Terugvoering</a:t>
            </a:r>
            <a:r>
              <a:rPr lang="en-US" sz="2200" smtClean="0"/>
              <a:t>.</a:t>
            </a:r>
            <a:endParaRPr lang="en-ZA" sz="2200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2857500" y="6357938"/>
            <a:ext cx="3929063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n-ZA" sz="1200" dirty="0">
              <a:solidFill>
                <a:srgbClr val="898989"/>
              </a:solidFill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r>
              <a:rPr lang="af-ZA" b="1" smtClean="0"/>
              <a:t>Opsomming van beplanning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85750" y="785813"/>
            <a:ext cx="8572500" cy="5072062"/>
          </a:xfrm>
        </p:spPr>
        <p:txBody>
          <a:bodyPr/>
          <a:lstStyle/>
          <a:p>
            <a:r>
              <a:rPr lang="af-ZA" sz="2800" smtClean="0"/>
              <a:t>Beplanning is belangrik en nodig.</a:t>
            </a:r>
          </a:p>
          <a:p>
            <a:r>
              <a:rPr lang="af-ZA" sz="2800" smtClean="0"/>
              <a:t>Dit moet gedoen word om rekenskap te kan gee aan ouers, onderwysbeamptes en ander rolspelers.</a:t>
            </a:r>
          </a:p>
          <a:p>
            <a:r>
              <a:rPr lang="af-ZA" sz="2800" smtClean="0"/>
              <a:t>ŉ Goeie onderrigplan lei onderwysers in terme van inhoud, bronne, assessering en tyd van voltooiing. </a:t>
            </a:r>
          </a:p>
          <a:p>
            <a:r>
              <a:rPr lang="af-ZA" sz="2800" b="1" smtClean="0"/>
              <a:t>Lesvoorbereiding behoort die volgende in te sluit:</a:t>
            </a:r>
            <a:endParaRPr lang="af-ZA" sz="280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 inhoud/vaardighede gedek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datum begin en voltooi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handboek/bronne gebruik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af-ZA" smtClean="0"/>
              <a:t>assessering  </a:t>
            </a:r>
          </a:p>
          <a:p>
            <a:endParaRPr lang="en-ZA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857500" y="6357938"/>
            <a:ext cx="3929063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n-ZA" sz="1200" dirty="0">
              <a:solidFill>
                <a:srgbClr val="898989"/>
              </a:solidFill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42938"/>
          </a:xfrm>
        </p:spPr>
        <p:txBody>
          <a:bodyPr/>
          <a:lstStyle/>
          <a:p>
            <a:r>
              <a:rPr lang="af-ZA" sz="3200" b="1" smtClean="0"/>
              <a:t>Opsomming van beplanning (vervolg) 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42875" y="928688"/>
            <a:ext cx="8715375" cy="492918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ZA" sz="2200" smtClean="0">
                <a:solidFill>
                  <a:schemeClr val="tx1"/>
                </a:solidFill>
              </a:rPr>
              <a:t>   </a:t>
            </a:r>
            <a:r>
              <a:rPr lang="af-ZA" sz="2200" smtClean="0">
                <a:solidFill>
                  <a:schemeClr val="tx1"/>
                </a:solidFill>
              </a:rPr>
              <a:t>Die voorgestelde onderrigplan is gebaseer op ŉ tweeweeklikse </a:t>
            </a:r>
          </a:p>
          <a:p>
            <a:pPr algn="just"/>
            <a:r>
              <a:rPr lang="af-ZA" sz="2200" smtClean="0">
                <a:solidFill>
                  <a:schemeClr val="tx1"/>
                </a:solidFill>
              </a:rPr>
              <a:t>     geïntegreerde siklus, met nege ure kontaktyd per siklus vir HT en EAT. </a:t>
            </a:r>
          </a:p>
          <a:p>
            <a:pPr algn="just"/>
            <a:endParaRPr lang="af-ZA" sz="100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af-ZA" sz="2200" smtClean="0">
                <a:solidFill>
                  <a:schemeClr val="tx1"/>
                </a:solidFill>
              </a:rPr>
              <a:t>    Wanneer jy ŉ tweeweeklikse siklus ontwerp, mag die onderwyser </a:t>
            </a:r>
          </a:p>
          <a:p>
            <a:pPr algn="just"/>
            <a:r>
              <a:rPr lang="af-ZA" sz="2200" smtClean="0">
                <a:solidFill>
                  <a:schemeClr val="tx1"/>
                </a:solidFill>
              </a:rPr>
              <a:t>     aktiwiteite om ŉ </a:t>
            </a:r>
            <a:r>
              <a:rPr lang="af-ZA" sz="2200" b="1" smtClean="0">
                <a:solidFill>
                  <a:schemeClr val="tx1"/>
                </a:solidFill>
              </a:rPr>
              <a:t>onderwerp</a:t>
            </a:r>
            <a:r>
              <a:rPr lang="af-ZA" sz="2200" smtClean="0">
                <a:solidFill>
                  <a:schemeClr val="tx1"/>
                </a:solidFill>
              </a:rPr>
              <a:t>, bv. die wêreld van werk; ŉ </a:t>
            </a:r>
            <a:r>
              <a:rPr lang="af-ZA" sz="2200" b="1" smtClean="0">
                <a:solidFill>
                  <a:schemeClr val="tx1"/>
                </a:solidFill>
              </a:rPr>
              <a:t>saak</a:t>
            </a:r>
            <a:r>
              <a:rPr lang="af-ZA" sz="2200" smtClean="0">
                <a:solidFill>
                  <a:schemeClr val="tx1"/>
                </a:solidFill>
              </a:rPr>
              <a:t>, bv. </a:t>
            </a:r>
          </a:p>
          <a:p>
            <a:pPr algn="just"/>
            <a:r>
              <a:rPr lang="af-ZA" sz="2200" smtClean="0">
                <a:solidFill>
                  <a:schemeClr val="tx1"/>
                </a:solidFill>
              </a:rPr>
              <a:t>     klimaatsverandering; </a:t>
            </a:r>
            <a:r>
              <a:rPr lang="af-ZA" sz="2200" b="1" smtClean="0">
                <a:solidFill>
                  <a:schemeClr val="tx1"/>
                </a:solidFill>
              </a:rPr>
              <a:t>voorgeskrewe werk</a:t>
            </a:r>
            <a:r>
              <a:rPr lang="af-ZA" sz="2200" smtClean="0">
                <a:solidFill>
                  <a:schemeClr val="tx1"/>
                </a:solidFill>
              </a:rPr>
              <a:t>; ŉ </a:t>
            </a:r>
            <a:r>
              <a:rPr lang="af-ZA" sz="2200" b="1" smtClean="0">
                <a:solidFill>
                  <a:schemeClr val="tx1"/>
                </a:solidFill>
              </a:rPr>
              <a:t>vaardigheid</a:t>
            </a:r>
            <a:r>
              <a:rPr lang="af-ZA" sz="2200" smtClean="0">
                <a:solidFill>
                  <a:schemeClr val="tx1"/>
                </a:solidFill>
              </a:rPr>
              <a:t> uit die </a:t>
            </a:r>
          </a:p>
          <a:p>
            <a:pPr algn="just"/>
            <a:r>
              <a:rPr lang="af-ZA" sz="2200" smtClean="0">
                <a:solidFill>
                  <a:schemeClr val="tx1"/>
                </a:solidFill>
              </a:rPr>
              <a:t>     kurrikulum, bv. debat/ argumenterende skryfwerk; of ŉ </a:t>
            </a:r>
            <a:r>
              <a:rPr lang="af-ZA" sz="2200" b="1" smtClean="0">
                <a:solidFill>
                  <a:schemeClr val="tx1"/>
                </a:solidFill>
              </a:rPr>
              <a:t>teks </a:t>
            </a:r>
          </a:p>
          <a:p>
            <a:pPr algn="just"/>
            <a:r>
              <a:rPr lang="af-ZA" sz="2200" b="1" smtClean="0">
                <a:solidFill>
                  <a:schemeClr val="tx1"/>
                </a:solidFill>
              </a:rPr>
              <a:t>     </a:t>
            </a:r>
            <a:r>
              <a:rPr lang="af-ZA" sz="2200" smtClean="0">
                <a:solidFill>
                  <a:schemeClr val="tx1"/>
                </a:solidFill>
              </a:rPr>
              <a:t>saamstel. </a:t>
            </a:r>
          </a:p>
          <a:p>
            <a:pPr algn="just"/>
            <a:endParaRPr lang="af-ZA" sz="100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af-ZA" sz="2200" smtClean="0">
                <a:solidFill>
                  <a:schemeClr val="tx1"/>
                </a:solidFill>
              </a:rPr>
              <a:t>   Die lesse in ŉ tweeweeklikse siklus kan in enige volgorde wees, bv.</a:t>
            </a:r>
          </a:p>
          <a:p>
            <a:pPr algn="just"/>
            <a:r>
              <a:rPr lang="af-ZA" sz="2200" smtClean="0">
                <a:solidFill>
                  <a:schemeClr val="tx1"/>
                </a:solidFill>
              </a:rPr>
              <a:t>     ŉ siklus kan met lees begin, gevolg deur praat en dan skryf.    </a:t>
            </a:r>
          </a:p>
          <a:p>
            <a:pPr algn="just"/>
            <a:endParaRPr lang="en-ZA" sz="100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ZA" sz="2200" smtClean="0">
                <a:solidFill>
                  <a:schemeClr val="tx1"/>
                </a:solidFill>
              </a:rPr>
              <a:t>    </a:t>
            </a:r>
            <a:r>
              <a:rPr lang="af-ZA" sz="2200" smtClean="0">
                <a:solidFill>
                  <a:schemeClr val="tx1"/>
                </a:solidFill>
              </a:rPr>
              <a:t>Voorgeskrewe letterkundetekste of ander tekste kan vir die aktiwiteite</a:t>
            </a:r>
          </a:p>
          <a:p>
            <a:pPr algn="just"/>
            <a:r>
              <a:rPr lang="af-ZA" sz="2200" smtClean="0">
                <a:solidFill>
                  <a:schemeClr val="tx1"/>
                </a:solidFill>
              </a:rPr>
              <a:t>     gebruik word</a:t>
            </a:r>
            <a:r>
              <a:rPr lang="en-ZA" sz="2200" smtClean="0">
                <a:solidFill>
                  <a:schemeClr val="tx1"/>
                </a:solidFill>
              </a:rPr>
              <a:t>. </a:t>
            </a:r>
            <a:endParaRPr lang="en-GB" sz="2200" smtClean="0">
              <a:solidFill>
                <a:schemeClr val="tx1"/>
              </a:solidFill>
            </a:endParaRPr>
          </a:p>
          <a:p>
            <a:pPr algn="l"/>
            <a:endParaRPr lang="en-ZA" sz="1800" smtClean="0">
              <a:solidFill>
                <a:srgbClr val="FF0000"/>
              </a:solidFill>
            </a:endParaRPr>
          </a:p>
          <a:p>
            <a:pPr algn="l"/>
            <a:endParaRPr lang="en-GB" sz="1800" smtClean="0">
              <a:solidFill>
                <a:schemeClr val="tx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ZA" sz="200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0EC335-65C6-4590-A262-3D3E5EAD7085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2857500" y="6357938"/>
            <a:ext cx="3929063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n-ZA" sz="1200" dirty="0">
              <a:solidFill>
                <a:srgbClr val="898989"/>
              </a:solidFill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3"/>
          </a:xfrm>
        </p:spPr>
        <p:txBody>
          <a:bodyPr/>
          <a:lstStyle/>
          <a:p>
            <a:r>
              <a:rPr lang="af-ZA" sz="3200" b="1" smtClean="0"/>
              <a:t>Opsomming van beplanning (vervolg) 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14313" y="785813"/>
            <a:ext cx="8715375" cy="5214937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ZA" sz="2400" smtClean="0">
                <a:solidFill>
                  <a:schemeClr val="tx1"/>
                </a:solidFill>
              </a:rPr>
              <a:t> </a:t>
            </a:r>
            <a:r>
              <a:rPr lang="af-ZA" sz="2400" smtClean="0">
                <a:solidFill>
                  <a:schemeClr val="tx1"/>
                </a:solidFill>
              </a:rPr>
              <a:t>Die voorbeeld van ŉ onderrigplan in die KABV is saamgestel sodat </a:t>
            </a:r>
          </a:p>
          <a:p>
            <a:pPr algn="l"/>
            <a:r>
              <a:rPr lang="af-ZA" sz="2400" smtClean="0">
                <a:solidFill>
                  <a:schemeClr val="tx1"/>
                </a:solidFill>
              </a:rPr>
              <a:t>   leerders elke twee weke ...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sz="2000" smtClean="0">
                <a:solidFill>
                  <a:schemeClr val="tx1"/>
                </a:solidFill>
              </a:rPr>
              <a:t>  </a:t>
            </a:r>
            <a:r>
              <a:rPr lang="af-ZA" sz="2400" smtClean="0">
                <a:solidFill>
                  <a:schemeClr val="tx1"/>
                </a:solidFill>
              </a:rPr>
              <a:t>aan ŉ luister-en-praataktiwiteit deelneem;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sz="2400" smtClean="0">
                <a:solidFill>
                  <a:schemeClr val="tx1"/>
                </a:solidFill>
              </a:rPr>
              <a:t>  </a:t>
            </a:r>
            <a:r>
              <a:rPr lang="af-ZA" sz="2400" smtClean="0">
                <a:solidFill>
                  <a:schemeClr val="tx1"/>
                </a:solidFill>
              </a:rPr>
              <a:t>ŉ begripsteks lees en beantwoord of ŉ opsomming doen</a:t>
            </a:r>
            <a:r>
              <a:rPr lang="en-GB" sz="2400" smtClean="0">
                <a:solidFill>
                  <a:schemeClr val="tx1"/>
                </a:solidFill>
              </a:rPr>
              <a:t>; </a:t>
            </a:r>
            <a:endParaRPr lang="en-ZA" sz="2400" smtClean="0">
              <a:solidFill>
                <a:schemeClr val="tx1"/>
              </a:solidFill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sz="2400" smtClean="0">
                <a:solidFill>
                  <a:schemeClr val="tx1"/>
                </a:solidFill>
              </a:rPr>
              <a:t>  </a:t>
            </a:r>
            <a:r>
              <a:rPr lang="af-ZA" sz="2400" smtClean="0">
                <a:solidFill>
                  <a:schemeClr val="tx1"/>
                </a:solidFill>
              </a:rPr>
              <a:t>voorgeskrewe literatuur bestudeer</a:t>
            </a:r>
            <a:r>
              <a:rPr lang="en-GB" sz="2400" smtClean="0">
                <a:solidFill>
                  <a:schemeClr val="tx1"/>
                </a:solidFill>
              </a:rPr>
              <a:t>; </a:t>
            </a:r>
            <a:endParaRPr lang="en-ZA" sz="2400" smtClean="0">
              <a:solidFill>
                <a:schemeClr val="tx1"/>
              </a:solidFill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sz="2400" smtClean="0">
                <a:solidFill>
                  <a:schemeClr val="tx1"/>
                </a:solidFill>
              </a:rPr>
              <a:t>  </a:t>
            </a:r>
            <a:r>
              <a:rPr lang="af-ZA" sz="2400" smtClean="0">
                <a:solidFill>
                  <a:schemeClr val="tx1"/>
                </a:solidFill>
              </a:rPr>
              <a:t>ŉ skryfstuk skryf en </a:t>
            </a:r>
            <a:r>
              <a:rPr lang="en-GB" sz="2400" smtClean="0">
                <a:solidFill>
                  <a:schemeClr val="tx1"/>
                </a:solidFill>
              </a:rPr>
              <a:t> </a:t>
            </a:r>
            <a:endParaRPr lang="en-ZA" sz="2400" smtClean="0">
              <a:solidFill>
                <a:schemeClr val="tx1"/>
              </a:solidFill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GB" sz="2400" smtClean="0">
                <a:solidFill>
                  <a:schemeClr val="tx1"/>
                </a:solidFill>
              </a:rPr>
              <a:t>  </a:t>
            </a:r>
            <a:r>
              <a:rPr lang="af-ZA" sz="2400" smtClean="0">
                <a:solidFill>
                  <a:schemeClr val="tx1"/>
                </a:solidFill>
              </a:rPr>
              <a:t>kennis van taalstrukture en -konvensies vir kommunikatiewe </a:t>
            </a:r>
          </a:p>
          <a:p>
            <a:pPr lvl="1" algn="l"/>
            <a:r>
              <a:rPr lang="af-ZA" sz="2400" smtClean="0">
                <a:solidFill>
                  <a:schemeClr val="tx1"/>
                </a:solidFill>
              </a:rPr>
              <a:t>    doeleindes (luister, praat, lees en skryf) ontwikkel en inoefen.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af-ZA" sz="2400" smtClean="0">
                <a:solidFill>
                  <a:schemeClr val="tx1"/>
                </a:solidFill>
              </a:rPr>
              <a:t> Onderwysers moet hulle eie onderrigplanne / werkskedules </a:t>
            </a:r>
          </a:p>
          <a:p>
            <a:pPr algn="l"/>
            <a:r>
              <a:rPr lang="af-ZA" sz="2400" smtClean="0">
                <a:solidFill>
                  <a:schemeClr val="tx1"/>
                </a:solidFill>
              </a:rPr>
              <a:t>   ontwikkel, of die een in die handboek gebruik of aanpas, om die </a:t>
            </a:r>
          </a:p>
          <a:p>
            <a:pPr algn="l"/>
            <a:r>
              <a:rPr lang="af-ZA" sz="2400" smtClean="0">
                <a:solidFill>
                  <a:schemeClr val="tx1"/>
                </a:solidFill>
              </a:rPr>
              <a:t>   inhoud per kwartaal in ŉ gepaste volgorde en teen ŉ aanvaarbare </a:t>
            </a:r>
          </a:p>
          <a:p>
            <a:pPr algn="l"/>
            <a:r>
              <a:rPr lang="af-ZA" sz="2400" smtClean="0">
                <a:solidFill>
                  <a:schemeClr val="tx1"/>
                </a:solidFill>
              </a:rPr>
              <a:t>   tempo te onderrig. </a:t>
            </a:r>
          </a:p>
          <a:p>
            <a:pPr algn="l"/>
            <a:endParaRPr lang="en-GB" sz="2400" smtClean="0">
              <a:solidFill>
                <a:schemeClr val="tx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ZA" sz="200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6709F4-BF63-498F-8224-BEE9D060D619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2857500" y="6357938"/>
            <a:ext cx="3929063" cy="3651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n-ZA" sz="1200" dirty="0">
              <a:solidFill>
                <a:srgbClr val="898989"/>
              </a:solidFill>
              <a:latin typeface="+mn-lt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15375" cy="857250"/>
          </a:xfrm>
        </p:spPr>
        <p:txBody>
          <a:bodyPr/>
          <a:lstStyle/>
          <a:p>
            <a:r>
              <a:rPr lang="af-ZA" sz="2800" b="1" smtClean="0"/>
              <a:t>Voorbeeld gebaseer op die onderrigplan </a:t>
            </a:r>
            <a:br>
              <a:rPr lang="af-ZA" sz="2800" b="1" smtClean="0"/>
            </a:br>
            <a:r>
              <a:rPr lang="af-ZA" sz="2800" b="1" smtClean="0"/>
              <a:t> HT Graad 12 Kwartaal 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000125"/>
            <a:ext cx="8286750" cy="4929188"/>
          </a:xfrm>
        </p:spPr>
        <p:txBody>
          <a:bodyPr/>
          <a:lstStyle/>
          <a:p>
            <a:pPr algn="l">
              <a:buFont typeface="Arial" charset="0"/>
              <a:buNone/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BCC814-6443-4694-B203-6B962A86FE11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000108"/>
          <a:ext cx="9143999" cy="5424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86"/>
                <a:gridCol w="2500330"/>
                <a:gridCol w="2857520"/>
                <a:gridCol w="3000363"/>
              </a:tblGrid>
              <a:tr h="755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Week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8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Luister</a:t>
                      </a:r>
                      <a:r>
                        <a:rPr lang="af-ZA" sz="1800" b="1" baseline="0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praa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 </a:t>
                      </a:r>
                      <a:endParaRPr lang="en-ZA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8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 uur</a:t>
                      </a:r>
                      <a:endParaRPr lang="af-ZA" sz="1800" b="1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8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Lees</a:t>
                      </a:r>
                      <a:r>
                        <a:rPr lang="af-ZA" sz="1800" b="1" baseline="0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kyk</a:t>
                      </a:r>
                      <a:endParaRPr lang="af-ZA" sz="1800" b="1" noProof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8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 uur</a:t>
                      </a:r>
                      <a:endParaRPr lang="af-ZA" sz="1800" b="1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8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Skryf</a:t>
                      </a:r>
                      <a:r>
                        <a:rPr lang="af-ZA" sz="1800" b="1" baseline="0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aanbied</a:t>
                      </a:r>
                      <a:endParaRPr lang="af-ZA" sz="1800" b="1" noProof="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8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 uur</a:t>
                      </a:r>
                      <a:endParaRPr lang="af-ZA" sz="1800" b="1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6898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Arial Narrow"/>
                          <a:ea typeface="Calibri"/>
                          <a:cs typeface="Times New Roman"/>
                        </a:rPr>
                        <a:t>5 en  </a:t>
                      </a:r>
                      <a:r>
                        <a:rPr lang="en-GB" sz="1800" b="1" dirty="0">
                          <a:latin typeface="Arial Narrow"/>
                          <a:ea typeface="Calibri"/>
                          <a:cs typeface="Times New Roman"/>
                        </a:rPr>
                        <a:t>6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af-ZA" sz="18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Luisterbegrip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(Informatief, evaluerend,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waarderend en interaktief)</a:t>
                      </a:r>
                    </a:p>
                    <a:p>
                      <a:r>
                        <a:rPr lang="af-ZA" sz="1800" i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Tydsduur: 1 uur</a:t>
                      </a:r>
                      <a:endParaRPr lang="af-ZA" sz="20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af-ZA" sz="18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Leesbegrip: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Woordeskatontwikkeling 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en taalgebruik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Sinstrukture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af-ZA" sz="18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 van die Letterkunde</a:t>
                      </a:r>
                    </a:p>
                    <a:p>
                      <a:r>
                        <a:rPr lang="af-ZA" sz="1800" i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Tydsduur: 4 uur</a:t>
                      </a:r>
                      <a:endParaRPr lang="af-ZA" sz="18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800" dirty="0" smtClean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af-ZA" sz="18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Transaksionele teks: </a:t>
                      </a:r>
                      <a:r>
                        <a:rPr lang="af-ZA" sz="1800" b="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verslag / resensie / </a:t>
                      </a:r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koerantberig / tydskrifartikel</a:t>
                      </a:r>
                    </a:p>
                    <a:p>
                      <a:r>
                        <a:rPr lang="af-ZA" sz="18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Fokus op die volgende:</a:t>
                      </a:r>
                    </a:p>
                    <a:p>
                      <a:r>
                        <a:rPr lang="af-ZA" sz="18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Prosesskryf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Beplanning, konsep, hersiening, redigering,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proeflees en aanbieding</a:t>
                      </a:r>
                    </a:p>
                    <a:p>
                      <a:r>
                        <a:rPr lang="af-ZA" sz="18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Taalstrukture en -konvensies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Register, styl en toon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Woordkeuse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Sinsbou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Skryf van ’n paragraaf</a:t>
                      </a:r>
                    </a:p>
                    <a:p>
                      <a:r>
                        <a:rPr lang="af-Z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Punktuasie en spelling</a:t>
                      </a:r>
                    </a:p>
                    <a:p>
                      <a:r>
                        <a:rPr lang="nl-NL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Struktuur en kenmerke van gekose teks</a:t>
                      </a:r>
                    </a:p>
                    <a:p>
                      <a:r>
                        <a:rPr lang="af-ZA" sz="1800" i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Tydsduur: 4 uur</a:t>
                      </a:r>
                      <a:endParaRPr lang="af-ZA" sz="1800" b="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285750" y="0"/>
            <a:ext cx="8715375" cy="857250"/>
          </a:xfrm>
        </p:spPr>
        <p:txBody>
          <a:bodyPr/>
          <a:lstStyle/>
          <a:p>
            <a:r>
              <a:rPr lang="af-ZA" sz="2800" b="1" smtClean="0"/>
              <a:t>Voorbeeld gebaseer op die onderrigplan</a:t>
            </a:r>
            <a:br>
              <a:rPr lang="af-ZA" sz="2800" b="1" smtClean="0"/>
            </a:br>
            <a:r>
              <a:rPr lang="af-ZA" sz="2800" b="1" smtClean="0"/>
              <a:t> EAT Graad 12  Kwartaal 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000125"/>
            <a:ext cx="8286750" cy="4929188"/>
          </a:xfrm>
        </p:spPr>
        <p:txBody>
          <a:bodyPr/>
          <a:lstStyle/>
          <a:p>
            <a:pPr algn="l">
              <a:buFont typeface="Arial" charset="0"/>
              <a:buNone/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AACA9E-51F1-4F77-B62D-2B3E74DFE385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785794"/>
          <a:ext cx="9143999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10"/>
                <a:gridCol w="1643074"/>
                <a:gridCol w="2143140"/>
                <a:gridCol w="2357454"/>
                <a:gridCol w="2357421"/>
              </a:tblGrid>
              <a:tr h="98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Week</a:t>
                      </a:r>
                      <a:endParaRPr lang="en-Z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Luister</a:t>
                      </a:r>
                      <a:r>
                        <a:rPr lang="af-ZA" sz="1600" b="1" baseline="0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praat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 </a:t>
                      </a:r>
                      <a:endParaRPr lang="en-ZA" sz="16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 uu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r</a:t>
                      </a:r>
                      <a:endParaRPr lang="en-ZA" sz="16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Lees</a:t>
                      </a:r>
                      <a:r>
                        <a:rPr lang="af-ZA" sz="1600" b="1" baseline="0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kyk</a:t>
                      </a:r>
                      <a:endParaRPr lang="af-ZA" sz="1600" b="1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 uur</a:t>
                      </a:r>
                      <a:endParaRPr lang="af-ZA" sz="1600" b="1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Skryf</a:t>
                      </a:r>
                      <a:r>
                        <a:rPr lang="af-ZA" sz="1600" b="1" baseline="0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aanbied</a:t>
                      </a:r>
                      <a:endParaRPr lang="af-ZA" sz="1600" b="1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3 uur</a:t>
                      </a:r>
                      <a:endParaRPr lang="af-ZA" sz="1600" b="1" noProof="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Taalstrukture en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-konvensies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 uur (geïntegreerd</a:t>
                      </a:r>
                      <a:r>
                        <a:rPr lang="af-ZA" sz="1600" b="1" baseline="0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af-ZA" sz="1600" b="1" noProof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eksplisiet)</a:t>
                      </a:r>
                      <a:endParaRPr lang="af-ZA" sz="16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4454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Arial Narrow"/>
                          <a:ea typeface="Calibri"/>
                          <a:cs typeface="Times New Roman"/>
                        </a:rPr>
                        <a:t>3 en 4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Luister aandagtig vir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navorsing: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’n projek waarin leerders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vrae vra aan ander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leerders en die publiek,</a:t>
                      </a:r>
                    </a:p>
                    <a:p>
                      <a:r>
                        <a:rPr lang="nl-N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die inligting in ’n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verslag verwerk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Formele toespraak: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bied die verslag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mondeling aan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Literêre teks 2: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Aandagtige lees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volgens doel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Verduidelik figuurlike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taal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Struktuur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Kenmerke soos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karakter, konflik,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handeling, ens.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Literêre teks 3: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Aandagtige lees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volgens doel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Verduidelik figuurlike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taal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Struktuur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Kenmerke soos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karakter, konflik,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handeling, ens.</a:t>
                      </a:r>
                      <a:endParaRPr lang="en-Z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Stel ’n gepaste vraelys</a:t>
                      </a:r>
                    </a:p>
                    <a:p>
                      <a:r>
                        <a:rPr lang="nl-N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 om inligting bekend te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maak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Skryf ’n informatiewe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verslag wat die inligting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van die vraelys opsom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Fokus op die volgende: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Prosesskryf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Beplanning, konsep,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hersiening, redigering,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proeflees en aanbieding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Teksstrukture en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taalkenmerke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(Verwys na 3.3)</a:t>
                      </a:r>
                      <a:endParaRPr lang="en-ZA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Hersiening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Woordeboekvaardighede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Afkortings, verkorting,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akronieme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Denotasie en konnotasie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Selfstandige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naamwoorde, byvoeglike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naamwoorde, lidwoorde,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voornaamwoorde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Sinsoorte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Lydende en bedrywende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vorm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Direkte en indirekte rede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Woordeskat in konteks</a:t>
                      </a:r>
                      <a:endParaRPr lang="en-ZA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42875" y="0"/>
            <a:ext cx="8643938" cy="857250"/>
          </a:xfrm>
        </p:spPr>
        <p:txBody>
          <a:bodyPr/>
          <a:lstStyle/>
          <a:p>
            <a:r>
              <a:rPr lang="af-ZA" sz="2800" b="1" smtClean="0"/>
              <a:t>Voorbeeld gebaseer op die onderrigplan</a:t>
            </a:r>
            <a:br>
              <a:rPr lang="af-ZA" sz="2800" b="1" smtClean="0"/>
            </a:br>
            <a:r>
              <a:rPr lang="af-ZA" sz="2800" b="1" smtClean="0"/>
              <a:t> TAT Graad 12 Kwartaal 1 </a:t>
            </a:r>
            <a:endParaRPr lang="af-ZA" sz="28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000125"/>
            <a:ext cx="8286750" cy="4929188"/>
          </a:xfrm>
        </p:spPr>
        <p:txBody>
          <a:bodyPr/>
          <a:lstStyle/>
          <a:p>
            <a:pPr algn="l">
              <a:buFont typeface="Arial" charset="0"/>
              <a:buNone/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20D252-E218-4ABF-BF2A-726AC40923BD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3" y="1000108"/>
          <a:ext cx="8715435" cy="521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/>
                <a:gridCol w="1714512"/>
                <a:gridCol w="1714512"/>
                <a:gridCol w="1857388"/>
                <a:gridCol w="2714644"/>
              </a:tblGrid>
              <a:tr h="1071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Week</a:t>
                      </a:r>
                      <a:endParaRPr lang="en-ZA" sz="16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Luister</a:t>
                      </a:r>
                      <a:r>
                        <a:rPr lang="af-ZA" sz="1600" b="1" baseline="0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af-ZA" sz="1600" b="1" baseline="0" noProof="0" dirty="0" err="1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pr</a:t>
                      </a:r>
                      <a:r>
                        <a:rPr lang="en-GB" sz="1600" b="1" baseline="0" dirty="0" err="1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aat</a:t>
                      </a:r>
                      <a:r>
                        <a:rPr lang="en-GB" sz="1600" b="1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 </a:t>
                      </a:r>
                      <a:endParaRPr lang="en-ZA" sz="1600" b="1" dirty="0" smtClean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 uur</a:t>
                      </a:r>
                      <a:endParaRPr lang="af-ZA" sz="1600" b="1" noProof="0" dirty="0" smtClean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6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Lees</a:t>
                      </a:r>
                      <a:r>
                        <a:rPr lang="af-ZA" sz="1600" b="1" baseline="0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af-ZA" sz="1600" b="1" baseline="0" noProof="0" dirty="0" err="1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ky</a:t>
                      </a:r>
                      <a:r>
                        <a:rPr lang="en-GB" sz="1600" b="1" baseline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k</a:t>
                      </a:r>
                      <a:endParaRPr lang="en-ZA" sz="1600" b="1" dirty="0" smtClean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4 uur</a:t>
                      </a:r>
                      <a:endParaRPr lang="af-ZA" sz="1600" b="1" noProof="0" dirty="0" smtClean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Skryf</a:t>
                      </a:r>
                      <a:r>
                        <a:rPr lang="af-ZA" sz="1600" b="1" baseline="0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aanbied</a:t>
                      </a:r>
                      <a:endParaRPr lang="af-ZA" sz="1600" b="1" noProof="0" dirty="0" smtClean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uur</a:t>
                      </a:r>
                      <a:endParaRPr lang="af-ZA" sz="1600" b="1" noProof="0" dirty="0" smtClean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Taalstrukture en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-konvensies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1 uur (geïntegreerd</a:t>
                      </a:r>
                      <a:r>
                        <a:rPr lang="af-ZA" sz="1600" b="1" baseline="0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af-ZA" sz="1600" b="1" noProof="0" dirty="0" smtClean="0">
                          <a:solidFill>
                            <a:schemeClr val="tx2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eksplisiet)</a:t>
                      </a:r>
                      <a:endParaRPr lang="af-ZA" sz="1600" b="1" noProof="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291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latin typeface="Arial Narrow"/>
                          <a:ea typeface="Calibri"/>
                          <a:cs typeface="Times New Roman"/>
                        </a:rPr>
                        <a:t>1 en 2</a:t>
                      </a:r>
                      <a:endParaRPr lang="en-Z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r>
                        <a:rPr lang="af-ZA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Luister vir inligting:</a:t>
                      </a:r>
                    </a:p>
                    <a:p>
                      <a:r>
                        <a:rPr lang="nl-N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Pare of klas luister na </a:t>
                      </a:r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gedetailleerde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voorstelling van maat n.a.v. inligting</a:t>
                      </a:r>
                    </a:p>
                    <a:p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verskaf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Z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f-ZA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Aandagtige lees</a:t>
                      </a:r>
                    </a:p>
                    <a:p>
                      <a:r>
                        <a:rPr lang="af-ZA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van kort tekste vir</a:t>
                      </a:r>
                    </a:p>
                    <a:p>
                      <a:r>
                        <a:rPr lang="af-ZA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opsomming en</a:t>
                      </a:r>
                    </a:p>
                    <a:p>
                      <a:r>
                        <a:rPr lang="af-ZA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aantekeninge:</a:t>
                      </a:r>
                    </a:p>
                    <a:p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Inligtingsteks, bv. ’n</a:t>
                      </a:r>
                    </a:p>
                    <a:p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beskrywende teks</a:t>
                      </a:r>
                    </a:p>
                    <a:p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Eenvoudige opsomming</a:t>
                      </a:r>
                    </a:p>
                    <a:p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van belangrike feite</a:t>
                      </a:r>
                    </a:p>
                    <a:p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Feite en menings</a:t>
                      </a:r>
                    </a:p>
                    <a:p>
                      <a:r>
                        <a:rPr lang="af-ZA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Uitgebreide selfstandige</a:t>
                      </a:r>
                    </a:p>
                    <a:p>
                      <a:r>
                        <a:rPr lang="af-ZA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lees / kyk:</a:t>
                      </a:r>
                    </a:p>
                    <a:p>
                      <a:r>
                        <a:rPr lang="af-ZA" sz="16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Begin met leesprojek</a:t>
                      </a:r>
                      <a:endParaRPr lang="af-ZA" sz="1600" b="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Verhalende /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beskrywende opstel: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Skryf ’n opstel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Fokus op die volgende: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Prosesskryf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Beplanning, konsep,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hersiening, redigering,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proeflees en aanbieding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Teksstrukture en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taalkenmerke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(Verwys na 3.3)</a:t>
                      </a:r>
                      <a:endParaRPr lang="en-ZA" sz="16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Woordeboekgebruik vir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betekenis van woorde en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begrippe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Spelreëls en -patrone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Klank- en lettergrepe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Selfstandige naamwoorde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Lidwoorde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Woordkeuse, bv.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byvoeglike naamwoorde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 enkelvoudige sin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(onderwerp, gesegde,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voorwerp)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Sinsoort: stelsin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Gebruik van teenwoordige</a:t>
                      </a:r>
                    </a:p>
                    <a:p>
                      <a:r>
                        <a:rPr lang="af-Z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tyd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Woordeskat binne</a:t>
                      </a:r>
                    </a:p>
                    <a:p>
                      <a:r>
                        <a:rPr lang="af-ZA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konteks</a:t>
                      </a:r>
                      <a:endParaRPr lang="en-ZA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714375" y="1285875"/>
            <a:ext cx="8072438" cy="3929063"/>
          </a:xfrm>
        </p:spPr>
        <p:txBody>
          <a:bodyPr/>
          <a:lstStyle/>
          <a:p>
            <a:pPr algn="l">
              <a:spcBef>
                <a:spcPct val="0"/>
              </a:spcBef>
              <a:buFont typeface="Arial" charset="0"/>
              <a:buNone/>
              <a:defRPr/>
            </a:pPr>
            <a:endParaRPr lang="en-ZA" sz="2200" dirty="0" smtClean="0">
              <a:solidFill>
                <a:schemeClr val="tx1"/>
              </a:solidFill>
            </a:endParaRPr>
          </a:p>
          <a:p>
            <a:pPr marL="173038" lvl="1" indent="-1206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af-ZA" sz="2200" dirty="0" smtClean="0">
                <a:solidFill>
                  <a:schemeClr val="tx1"/>
                </a:solidFill>
              </a:rPr>
              <a:t>Watter kriteria sal jy gebruik wanneer jy handboeke en ander </a:t>
            </a:r>
          </a:p>
          <a:p>
            <a:pPr marL="173038" lvl="1" indent="-120650" algn="l">
              <a:spcBef>
                <a:spcPct val="0"/>
              </a:spcBef>
              <a:buFont typeface="Arial" charset="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    </a:t>
            </a:r>
            <a:r>
              <a:rPr lang="af-ZA" sz="2200" dirty="0" smtClean="0">
                <a:solidFill>
                  <a:schemeClr val="tx1"/>
                </a:solidFill>
              </a:rPr>
              <a:t>LOOM moet kies? </a:t>
            </a:r>
          </a:p>
          <a:p>
            <a:pPr marL="173038" lvl="1" indent="-1206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ZA" sz="2200" dirty="0" smtClean="0">
              <a:solidFill>
                <a:schemeClr val="tx1"/>
              </a:solidFill>
            </a:endParaRPr>
          </a:p>
          <a:p>
            <a:pPr marL="173038" lvl="1" indent="-1206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af-ZA" sz="2200" dirty="0" smtClean="0">
                <a:solidFill>
                  <a:schemeClr val="tx1"/>
                </a:solidFill>
              </a:rPr>
              <a:t>Stel riglyne op om leerders te help om handboeke en ander </a:t>
            </a:r>
          </a:p>
          <a:p>
            <a:pPr marL="173038" lvl="1" indent="-120650" algn="l">
              <a:spcBef>
                <a:spcPct val="0"/>
              </a:spcBef>
              <a:buFont typeface="Arial" charset="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    </a:t>
            </a:r>
            <a:r>
              <a:rPr lang="af-ZA" sz="2200" dirty="0" smtClean="0">
                <a:solidFill>
                  <a:schemeClr val="tx1"/>
                </a:solidFill>
              </a:rPr>
              <a:t>hulpbronne te gebruik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marL="173038" lvl="1" indent="-1206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ZA" sz="2200" dirty="0" smtClean="0">
              <a:solidFill>
                <a:schemeClr val="tx1"/>
              </a:solidFill>
            </a:endParaRPr>
          </a:p>
          <a:p>
            <a:pPr marL="173038" lvl="1" indent="-120650" algn="l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  </a:t>
            </a:r>
            <a:r>
              <a:rPr lang="af-ZA" sz="2200" dirty="0" smtClean="0">
                <a:solidFill>
                  <a:schemeClr val="tx1"/>
                </a:solidFill>
              </a:rPr>
              <a:t>Bespreek die vereistes van ŉ Onderwyserlêer.</a:t>
            </a:r>
          </a:p>
          <a:p>
            <a:pPr lvl="1" algn="l">
              <a:spcBef>
                <a:spcPct val="0"/>
              </a:spcBef>
              <a:buFont typeface="Arial" charset="0"/>
              <a:buNone/>
              <a:defRPr/>
            </a:pPr>
            <a:endParaRPr lang="af-ZA" sz="22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buFont typeface="Arial" charset="0"/>
              <a:buChar char="•"/>
              <a:defRPr/>
            </a:pPr>
            <a:r>
              <a:rPr lang="af-ZA" sz="2200" dirty="0" smtClean="0">
                <a:solidFill>
                  <a:schemeClr val="tx1"/>
                </a:solidFill>
              </a:rPr>
              <a:t>   Terugvoering.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703AA6-5D30-4A32-B050-86A86ABBEE70}" type="slidenum">
              <a:rPr lang="en-ZA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ZA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0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af-ZA" sz="2800" b="1" dirty="0">
                <a:latin typeface="+mj-lt"/>
                <a:ea typeface="+mj-ea"/>
                <a:cs typeface="+mj-cs"/>
              </a:rPr>
              <a:t>Aktiwiteit 2: Gebruik van die handboek / LOOM en Onderwyserlêer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1322</Words>
  <Application>Microsoft Office PowerPoint</Application>
  <PresentationFormat>On-screen Show (4:3)</PresentationFormat>
  <Paragraphs>280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Arial Black</vt:lpstr>
      <vt:lpstr>ＭＳ Ｐゴシック</vt:lpstr>
      <vt:lpstr>Wingdings</vt:lpstr>
      <vt:lpstr>Office Theme</vt:lpstr>
      <vt:lpstr>PowerPoint Presentation</vt:lpstr>
      <vt:lpstr>Aktiwiteit 1: Vlakke van beplanning </vt:lpstr>
      <vt:lpstr>Opsomming van beplanning</vt:lpstr>
      <vt:lpstr>Opsomming van beplanning (vervolg) </vt:lpstr>
      <vt:lpstr>Opsomming van beplanning (vervolg) </vt:lpstr>
      <vt:lpstr>Voorbeeld gebaseer op die onderrigplan   HT Graad 12 Kwartaal 1 </vt:lpstr>
      <vt:lpstr>Voorbeeld gebaseer op die onderrigplan  EAT Graad 12  Kwartaal 1 </vt:lpstr>
      <vt:lpstr>Voorbeeld gebaseer op die onderrigplan  TAT Graad 12 Kwartaal 1 </vt:lpstr>
      <vt:lpstr>PowerPoint Presentation</vt:lpstr>
      <vt:lpstr>Rol van die handboek/LOOM</vt:lpstr>
      <vt:lpstr>Vereistes van ŉ goeie handboek </vt:lpstr>
      <vt:lpstr>Vereistes van ŉ goeie handboek (vervolg)</vt:lpstr>
      <vt:lpstr>Vereistes van ŉ goeie handboek (vervolg)</vt:lpstr>
      <vt:lpstr>Onderwyserlêer</vt:lpstr>
      <vt:lpstr>Onderwyserlêer (vervolg)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September.p</dc:creator>
  <cp:lastModifiedBy>Hubert Krynauw</cp:lastModifiedBy>
  <cp:revision>357</cp:revision>
  <dcterms:created xsi:type="dcterms:W3CDTF">2010-01-21T11:25:04Z</dcterms:created>
  <dcterms:modified xsi:type="dcterms:W3CDTF">2016-06-14T06:48:54Z</dcterms:modified>
</cp:coreProperties>
</file>