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912" y="207817"/>
            <a:ext cx="8001000" cy="2971801"/>
          </a:xfrm>
        </p:spPr>
        <p:txBody>
          <a:bodyPr>
            <a:normAutofit/>
          </a:bodyPr>
          <a:lstStyle/>
          <a:p>
            <a:r>
              <a:rPr lang="en-ZA" sz="8800" cap="none" smtClean="0"/>
              <a:t>Boggomsbaai-blues</a:t>
            </a:r>
            <a:endParaRPr lang="en-US" sz="8800" cap="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4820613"/>
            <a:ext cx="6400800" cy="1947333"/>
          </a:xfrm>
        </p:spPr>
        <p:txBody>
          <a:bodyPr>
            <a:normAutofit/>
          </a:bodyPr>
          <a:lstStyle/>
          <a:p>
            <a:r>
              <a:rPr lang="en-ZA" sz="6000">
                <a:solidFill>
                  <a:srgbClr val="FFFF00"/>
                </a:solidFill>
              </a:rPr>
              <a:t>P</a:t>
            </a:r>
            <a:r>
              <a:rPr lang="en-ZA" sz="6000" smtClean="0">
                <a:solidFill>
                  <a:srgbClr val="FFFF00"/>
                </a:solidFill>
              </a:rPr>
              <a:t>irow Bekker</a:t>
            </a:r>
            <a:endParaRPr lang="en-US" sz="600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721" y="1994308"/>
            <a:ext cx="3160279" cy="486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65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39191" y="305698"/>
            <a:ext cx="9799782" cy="620888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3200" b="1" smtClean="0"/>
              <a:t>Pirow Bekker</a:t>
            </a:r>
          </a:p>
          <a:p>
            <a:pPr algn="ctr"/>
            <a:endParaRPr lang="en-ZA" sz="2400" b="1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ZA" sz="2800" b="1" smtClean="0"/>
              <a:t>Gebore op 9 Desember 1935 in Smithfield in die Vrystaat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ZA" sz="2800" b="1" smtClean="0"/>
              <a:t>As kind het hy op verskeie plase gewoon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ZA" sz="2800" b="1" smtClean="0"/>
              <a:t>Na skool het hy as joernalis gewerk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ZA" sz="2800" b="1" smtClean="0"/>
              <a:t>Sy eerste solobundel, </a:t>
            </a:r>
            <a:r>
              <a:rPr lang="en-ZA" sz="2800" b="1" i="1" smtClean="0"/>
              <a:t>Die klip sing</a:t>
            </a:r>
            <a:r>
              <a:rPr lang="en-ZA" sz="2800" b="1" smtClean="0"/>
              <a:t>,  verskyn in 1965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ZA" sz="2800" b="1" smtClean="0"/>
              <a:t>In 1968 behaal hy sy doktorsgraad aan die RAU (vandag UJ)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ZA" sz="2800" b="1" smtClean="0"/>
              <a:t>Hy werk as dosent en word later aangestel as hoof van Dokumentasiesentra van die RGN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ZA" sz="2800" b="1" smtClean="0"/>
              <a:t>Hy het verskeie bundels gepubliseer, asook kortverhale en enkele romans</a:t>
            </a:r>
            <a:endParaRPr lang="en-US" sz="2800" b="1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51"/>
          <a:stretch/>
        </p:blipFill>
        <p:spPr>
          <a:xfrm>
            <a:off x="0" y="0"/>
            <a:ext cx="1763409" cy="266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34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570" y="3523485"/>
            <a:ext cx="2358893" cy="31492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610" y="279263"/>
            <a:ext cx="2403283" cy="35788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217" y="279263"/>
            <a:ext cx="2680647" cy="35788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84" t="5054" b="3545"/>
          <a:stretch/>
        </p:blipFill>
        <p:spPr>
          <a:xfrm>
            <a:off x="5803320" y="3643718"/>
            <a:ext cx="1995055" cy="30577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69" y="234662"/>
            <a:ext cx="3368386" cy="48634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79" t="12330" r="29499" b="12330"/>
          <a:stretch/>
        </p:blipFill>
        <p:spPr>
          <a:xfrm>
            <a:off x="3008519" y="3876995"/>
            <a:ext cx="1870364" cy="28055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188" y="279263"/>
            <a:ext cx="1819275" cy="2514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Rectangle 11"/>
          <p:cNvSpPr/>
          <p:nvPr/>
        </p:nvSpPr>
        <p:spPr>
          <a:xfrm>
            <a:off x="379269" y="5382491"/>
            <a:ext cx="2395104" cy="131897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b="1" smtClean="0"/>
              <a:t>Sommige publikasies</a:t>
            </a: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16713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52155" y="758536"/>
            <a:ext cx="9684327" cy="52058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800" b="1" smtClean="0"/>
              <a:t>Die bundel “Stillerlewe” (2002)</a:t>
            </a:r>
          </a:p>
          <a:p>
            <a:pPr algn="ctr"/>
            <a:endParaRPr lang="en-ZA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smtClean="0"/>
              <a:t>Die titel is saamgestel uit twee woorde wat gewoonlik apart geskryf word, maar hier as een word: “stiller” wat gewoonlik as bnw. gebruik word en “lewe” (s.nw.)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smtClean="0"/>
              <a:t>Die titel dui op die stilword wat ouderdom en ouer-word kan bring –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smtClean="0"/>
              <a:t>Vlg. Fanie Olivier kan dit ook as sinoniem vir die dood gesien word.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smtClean="0"/>
              <a:t>“Stillerlewe” herinner ook aan “stillewe” – ‘n soort skildery.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smtClean="0"/>
              <a:t>Die bundel is in 6 afdelings verdeel.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smtClean="0"/>
              <a:t>Die gedig kom uit die 3de afdeling met die titel “ore ‘n tuin kom” voor.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smtClean="0"/>
              <a:t>Dit hou verband daarmee dat </a:t>
            </a:r>
            <a:r>
              <a:rPr lang="en-ZA" sz="2000" b="1" i="1" smtClean="0"/>
              <a:t>Boggomsbaai</a:t>
            </a:r>
            <a:r>
              <a:rPr lang="en-ZA" sz="2000" smtClean="0"/>
              <a:t> in die Tuinroete geleë 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smtClean="0"/>
              <a:t>Dis ‘n groen en boom- en blomryke gebied tussen Vleesbaai en Mosselbaai waar Bekker afgetree het.</a:t>
            </a:r>
          </a:p>
          <a:p>
            <a:pPr algn="ctr"/>
            <a:endParaRPr lang="en-ZA" smtClean="0"/>
          </a:p>
          <a:p>
            <a:pPr algn="ctr"/>
            <a:endParaRPr lang="en-ZA"/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0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23"/>
            <a:ext cx="12192000" cy="68388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0" y="630766"/>
            <a:ext cx="6096000" cy="5596468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000" b="1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Boggomsbaai-</a:t>
            </a:r>
            <a:r>
              <a:rPr lang="en-GB" sz="2000" b="1" i="1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blues – </a:t>
            </a:r>
            <a:r>
              <a:rPr lang="en-GB" sz="2000" b="1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Pirow Bekker</a:t>
            </a:r>
            <a:endParaRPr lang="en-US" b="1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600" b="1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US" sz="1600" b="1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b="1">
                <a:solidFill>
                  <a:schemeClr val="bg1"/>
                </a:solidFill>
                <a:cs typeface="Arial" panose="020B0604020202020204" pitchFamily="34" charset="0"/>
              </a:rPr>
              <a:t>Bog met die </a:t>
            </a:r>
            <a:r>
              <a:rPr lang="en-ZA" b="1" i="1">
                <a:solidFill>
                  <a:schemeClr val="bg1"/>
                </a:solidFill>
                <a:cs typeface="Arial" panose="020B0604020202020204" pitchFamily="34" charset="0"/>
              </a:rPr>
              <a:t>blues</a:t>
            </a:r>
            <a:r>
              <a:rPr lang="en-ZA" b="1">
                <a:solidFill>
                  <a:schemeClr val="bg1"/>
                </a:solidFill>
                <a:cs typeface="Arial" panose="020B0604020202020204" pitchFamily="34" charset="0"/>
              </a:rPr>
              <a:t>, dis agter die duin:</a:t>
            </a:r>
            <a:r>
              <a:rPr lang="en-ZA" b="1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b="1">
              <a:solidFill>
                <a:schemeClr val="bg1"/>
              </a:solidFill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b="1">
                <a:solidFill>
                  <a:schemeClr val="bg1"/>
                </a:solidFill>
                <a:cs typeface="Arial" panose="020B0604020202020204" pitchFamily="34" charset="0"/>
              </a:rPr>
              <a:t>almal ry hier op die golwe se kruin.</a:t>
            </a:r>
            <a:endParaRPr lang="en-US" b="1">
              <a:solidFill>
                <a:schemeClr val="bg1"/>
              </a:solidFill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ZA" b="1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b="1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b="1">
                <a:solidFill>
                  <a:schemeClr val="bg1"/>
                </a:solidFill>
                <a:cs typeface="Arial" panose="020B0604020202020204" pitchFamily="34" charset="0"/>
              </a:rPr>
              <a:t>Niemand skree boggom oor ‘n donker jas,</a:t>
            </a:r>
            <a:endParaRPr lang="en-US" b="1">
              <a:solidFill>
                <a:schemeClr val="bg1"/>
              </a:solidFill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b="1">
                <a:solidFill>
                  <a:schemeClr val="bg1"/>
                </a:solidFill>
                <a:cs typeface="Arial" panose="020B0604020202020204" pitchFamily="34" charset="0"/>
              </a:rPr>
              <a:t>hier sing jy ‘n ding tot dit jou pas.</a:t>
            </a:r>
            <a:endParaRPr lang="en-US" b="1">
              <a:solidFill>
                <a:schemeClr val="bg1"/>
              </a:solidFill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ZA" b="1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b="1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b="1">
                <a:solidFill>
                  <a:schemeClr val="bg1"/>
                </a:solidFill>
                <a:cs typeface="Arial" panose="020B0604020202020204" pitchFamily="34" charset="0"/>
              </a:rPr>
              <a:t>Eintlik is die dood jou beste pel:</a:t>
            </a:r>
            <a:endParaRPr lang="en-US" b="1">
              <a:solidFill>
                <a:schemeClr val="bg1"/>
              </a:solidFill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b="1">
                <a:solidFill>
                  <a:schemeClr val="bg1"/>
                </a:solidFill>
                <a:cs typeface="Arial" panose="020B0604020202020204" pitchFamily="34" charset="0"/>
              </a:rPr>
              <a:t>bly jou lewe lank jou metgesel.</a:t>
            </a:r>
            <a:endParaRPr lang="en-US" b="1">
              <a:solidFill>
                <a:schemeClr val="bg1"/>
              </a:solidFill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ZA" b="1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b="1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b="1">
                <a:solidFill>
                  <a:schemeClr val="bg1"/>
                </a:solidFill>
                <a:cs typeface="Arial" panose="020B0604020202020204" pitchFamily="34" charset="0"/>
              </a:rPr>
              <a:t>Waar jy ook al gaan, hy bly by jou,</a:t>
            </a:r>
            <a:endParaRPr lang="en-US" b="1">
              <a:solidFill>
                <a:schemeClr val="bg1"/>
              </a:solidFill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b="1">
                <a:solidFill>
                  <a:schemeClr val="bg1"/>
                </a:solidFill>
                <a:cs typeface="Arial" panose="020B0604020202020204" pitchFamily="34" charset="0"/>
              </a:rPr>
              <a:t>druk op sy nommer en hy’s gou soos nou.</a:t>
            </a:r>
            <a:endParaRPr lang="en-US" b="1">
              <a:solidFill>
                <a:schemeClr val="bg1"/>
              </a:solidFill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ZA" b="1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b="1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b="1">
                <a:solidFill>
                  <a:schemeClr val="bg1"/>
                </a:solidFill>
                <a:cs typeface="Arial" panose="020B0604020202020204" pitchFamily="34" charset="0"/>
              </a:rPr>
              <a:t>Jy kan maar aanjaag, hy’s daarvoor gebou.</a:t>
            </a:r>
            <a:endParaRPr lang="en-US" b="1">
              <a:solidFill>
                <a:schemeClr val="bg1"/>
              </a:solidFill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b="1">
                <a:solidFill>
                  <a:schemeClr val="bg1"/>
                </a:solidFill>
                <a:cs typeface="Arial" panose="020B0604020202020204" pitchFamily="34" charset="0"/>
              </a:rPr>
              <a:t>Raak jy dalk eensaam, hy’s daar vir jou.</a:t>
            </a:r>
            <a:endParaRPr lang="en-US" b="1">
              <a:solidFill>
                <a:schemeClr val="bg1"/>
              </a:solidFill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US" sz="1600" b="1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b="1">
                <a:solidFill>
                  <a:schemeClr val="bg1"/>
                </a:solidFill>
                <a:cs typeface="Arial" panose="020B0604020202020204" pitchFamily="34" charset="0"/>
              </a:rPr>
              <a:t>Die beste nog: vergeet maar die </a:t>
            </a:r>
            <a:r>
              <a:rPr lang="en-ZA" b="1" smtClean="0">
                <a:solidFill>
                  <a:schemeClr val="bg1"/>
                </a:solidFill>
                <a:cs typeface="Arial" panose="020B0604020202020204" pitchFamily="34" charset="0"/>
              </a:rPr>
              <a:t>gekwel: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ZA" b="1" smtClean="0">
                <a:solidFill>
                  <a:schemeClr val="bg1"/>
                </a:solidFill>
                <a:cs typeface="Arial" panose="020B0604020202020204" pitchFamily="34" charset="0"/>
              </a:rPr>
              <a:t>verstoot </a:t>
            </a:r>
            <a:r>
              <a:rPr lang="en-ZA" b="1">
                <a:solidFill>
                  <a:schemeClr val="bg1"/>
                </a:solidFill>
                <a:cs typeface="Arial" panose="020B0604020202020204" pitchFamily="34" charset="0"/>
              </a:rPr>
              <a:t>sal hy jou nooit, sy hart is ‘n hotel.</a:t>
            </a:r>
            <a:endParaRPr lang="en-US" b="1">
              <a:solidFill>
                <a:schemeClr val="bg1"/>
              </a:solidFill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0" y="5769325"/>
            <a:ext cx="17587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Uit: Stillerlewe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122889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8636" y="841664"/>
            <a:ext cx="4436919" cy="51227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ZA" sz="2000" b="1" smtClean="0"/>
              <a:t>VRAE</a:t>
            </a:r>
          </a:p>
          <a:p>
            <a:endParaRPr lang="en-ZA" sz="2000"/>
          </a:p>
          <a:p>
            <a:pPr marL="342900" indent="-342900">
              <a:buAutoNum type="arabicPeriod"/>
            </a:pPr>
            <a:r>
              <a:rPr lang="en-ZA" sz="2000" smtClean="0"/>
              <a:t>Wat beteken die titel van die gedig?</a:t>
            </a:r>
          </a:p>
          <a:p>
            <a:pPr marL="342900" indent="-342900">
              <a:buAutoNum type="arabicPeriod"/>
            </a:pPr>
            <a:r>
              <a:rPr lang="en-ZA" sz="2000" smtClean="0"/>
              <a:t>Wie is die “jy” in die gedig?</a:t>
            </a:r>
          </a:p>
          <a:p>
            <a:pPr marL="342900" indent="-342900">
              <a:buAutoNum type="arabicPeriod"/>
            </a:pPr>
            <a:r>
              <a:rPr lang="en-ZA" sz="2000" smtClean="0"/>
              <a:t>Wie is altyd by ‘n mens?</a:t>
            </a:r>
          </a:p>
          <a:p>
            <a:pPr marL="342900" indent="-342900">
              <a:buAutoNum type="arabicPeriod"/>
            </a:pPr>
            <a:r>
              <a:rPr lang="en-ZA" sz="2000" smtClean="0"/>
              <a:t>Hoekom sê die spreker “Bog met die blues” in r. 1?</a:t>
            </a:r>
          </a:p>
          <a:p>
            <a:pPr marL="342900" indent="-342900">
              <a:buAutoNum type="arabicPeriod"/>
            </a:pPr>
            <a:r>
              <a:rPr lang="en-ZA" sz="2000" smtClean="0"/>
              <a:t>Wat is ironies aan die reël “almal sy op die golwe se kruin”?</a:t>
            </a:r>
            <a:endParaRPr lang="en-US" sz="2000"/>
          </a:p>
        </p:txBody>
      </p:sp>
      <p:sp>
        <p:nvSpPr>
          <p:cNvPr id="3" name="Rectangle 2"/>
          <p:cNvSpPr/>
          <p:nvPr/>
        </p:nvSpPr>
        <p:spPr>
          <a:xfrm>
            <a:off x="6376554" y="841664"/>
            <a:ext cx="4436919" cy="51227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ZA" sz="2000" b="1" smtClean="0"/>
              <a:t>ANTWOORDE</a:t>
            </a:r>
          </a:p>
          <a:p>
            <a:endParaRPr lang="en-ZA" sz="2000"/>
          </a:p>
          <a:p>
            <a:pPr marL="342900" indent="-342900">
              <a:buAutoNum type="arabicPeriod"/>
            </a:pPr>
            <a:r>
              <a:rPr lang="en-ZA" sz="2000" smtClean="0"/>
              <a:t>Boggomsbaai is ‘n aftreeplek en vakansiedorp naby Mosselbaai en blues verwys na depressive en hartseer, asook </a:t>
            </a:r>
            <a:r>
              <a:rPr lang="en-ZA" sz="2000" i="1" smtClean="0"/>
              <a:t>blues-</a:t>
            </a:r>
            <a:r>
              <a:rPr lang="en-ZA" sz="2000" smtClean="0"/>
              <a:t>musiek.</a:t>
            </a:r>
          </a:p>
          <a:p>
            <a:pPr marL="342900" indent="-342900">
              <a:buAutoNum type="arabicPeriod"/>
            </a:pPr>
            <a:r>
              <a:rPr lang="en-ZA" sz="2000" smtClean="0"/>
              <a:t>Dit kan die leser wees.</a:t>
            </a:r>
          </a:p>
          <a:p>
            <a:pPr marL="342900" indent="-342900">
              <a:buAutoNum type="arabicPeriod"/>
            </a:pPr>
            <a:r>
              <a:rPr lang="en-ZA" sz="2000" smtClean="0"/>
              <a:t>die dood</a:t>
            </a:r>
          </a:p>
          <a:p>
            <a:pPr marL="342900" indent="-342900">
              <a:buAutoNum type="arabicPeriod"/>
            </a:pPr>
            <a:r>
              <a:rPr lang="en-ZA" sz="2000" smtClean="0"/>
              <a:t>Die spreker wil oordra dat dit onsinnig en sommer net simpel is om depressief en hartseer te wees.</a:t>
            </a:r>
          </a:p>
          <a:p>
            <a:pPr marL="342900" indent="-342900">
              <a:buAutoNum type="arabicPeriod"/>
            </a:pPr>
            <a:r>
              <a:rPr lang="en-ZA" sz="2000" smtClean="0"/>
              <a:t>As ‘n mens depressief en melancholies is, is jy nie op die kruin van die golf nie.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52739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8636" y="841664"/>
            <a:ext cx="4436919" cy="51227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ZA" sz="2000" b="1" smtClean="0"/>
              <a:t>VRAE</a:t>
            </a:r>
          </a:p>
          <a:p>
            <a:pPr marL="457200" indent="-457200">
              <a:buAutoNum type="arabicPeriod" startAt="6"/>
            </a:pPr>
            <a:r>
              <a:rPr lang="en-ZA" sz="2000" smtClean="0"/>
              <a:t>Watter betekenis word oorgedra deur die gebruik van die word “Eintlik” in strofe 3?</a:t>
            </a:r>
          </a:p>
          <a:p>
            <a:pPr marL="457200" indent="-457200">
              <a:buAutoNum type="arabicPeriod" startAt="6"/>
            </a:pPr>
            <a:r>
              <a:rPr lang="en-ZA" sz="2000" smtClean="0"/>
              <a:t>Bespreek die doel van die dubbelpunt in strofe 3.</a:t>
            </a:r>
          </a:p>
          <a:p>
            <a:pPr marL="457200" indent="-457200">
              <a:buAutoNum type="arabicPeriod" startAt="6"/>
            </a:pPr>
            <a:r>
              <a:rPr lang="en-ZA" sz="2000" smtClean="0"/>
              <a:t>Watter soort beeldspraak kom voor in strofe 4?</a:t>
            </a:r>
          </a:p>
          <a:p>
            <a:pPr marL="457200" indent="-457200">
              <a:buAutoNum type="arabicPeriod" startAt="6"/>
            </a:pPr>
            <a:r>
              <a:rPr lang="en-ZA" sz="2000" smtClean="0"/>
              <a:t>Wat beteken “Jy kan maar aanjaag, hy’s daarvoor gebou”?</a:t>
            </a:r>
            <a:endParaRPr lang="en-ZA" sz="2000"/>
          </a:p>
        </p:txBody>
      </p:sp>
      <p:sp>
        <p:nvSpPr>
          <p:cNvPr id="3" name="Rectangle 2"/>
          <p:cNvSpPr/>
          <p:nvPr/>
        </p:nvSpPr>
        <p:spPr>
          <a:xfrm>
            <a:off x="6376554" y="428978"/>
            <a:ext cx="4436919" cy="55354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ZA" sz="2000" b="1" smtClean="0"/>
              <a:t>ANTWOORDE</a:t>
            </a:r>
          </a:p>
          <a:p>
            <a:endParaRPr lang="en-ZA" sz="2000"/>
          </a:p>
          <a:p>
            <a:pPr marL="457200" indent="-457200">
              <a:buFont typeface="+mj-lt"/>
              <a:buAutoNum type="arabicPeriod" startAt="6"/>
            </a:pPr>
            <a:r>
              <a:rPr lang="en-ZA" sz="2000" smtClean="0"/>
              <a:t>Die betekenis dat dit waar en werklik is dat die dood jou vriend is.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ZA" sz="2000" smtClean="0"/>
              <a:t>Na die dubbelpunt volg die verduideliking en uitbreiding van die reël: die dood is nie net jou vriend nie, maar hy is jou hele lewe lank al by jou en deel van jou.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ZA" sz="2000" smtClean="0"/>
              <a:t>vergelyking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ZA" sz="2000" smtClean="0"/>
              <a:t>Jy kan maar stout wees en droogmaak, jy kan maar kwaad doen en verkeerde dinge doen, die dood kan al die dinge weerstaan. 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74659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8636" y="841664"/>
            <a:ext cx="4436919" cy="51227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ZA" sz="2000" b="1" smtClean="0"/>
              <a:t>VRAAG</a:t>
            </a:r>
          </a:p>
          <a:p>
            <a:endParaRPr lang="en-ZA" sz="2000" b="1"/>
          </a:p>
          <a:p>
            <a:pPr marL="457200" indent="-457200">
              <a:buFont typeface="+mj-lt"/>
              <a:buAutoNum type="arabicPeriod" startAt="10"/>
            </a:pPr>
            <a:r>
              <a:rPr lang="en-ZA" sz="2000" smtClean="0"/>
              <a:t>Bespreek kortliks die metafoor in die laaste strofe.</a:t>
            </a:r>
            <a:endParaRPr lang="en-ZA" sz="2000"/>
          </a:p>
          <a:p>
            <a:endParaRPr lang="en-ZA" sz="2000" b="1" smtClean="0"/>
          </a:p>
        </p:txBody>
      </p:sp>
      <p:sp>
        <p:nvSpPr>
          <p:cNvPr id="3" name="Rectangle 2"/>
          <p:cNvSpPr/>
          <p:nvPr/>
        </p:nvSpPr>
        <p:spPr>
          <a:xfrm>
            <a:off x="6376554" y="428978"/>
            <a:ext cx="4436919" cy="55354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ZA" sz="2000" b="1" smtClean="0"/>
              <a:t>ANTWOORD</a:t>
            </a:r>
          </a:p>
          <a:p>
            <a:endParaRPr lang="en-ZA" sz="2000" b="1" smtClean="0"/>
          </a:p>
          <a:p>
            <a:pPr marL="457200" indent="-457200">
              <a:buFont typeface="+mj-lt"/>
              <a:buAutoNum type="arabicPeriod" startAt="10"/>
            </a:pPr>
            <a:r>
              <a:rPr lang="en-ZA" sz="2000" smtClean="0"/>
              <a:t>“</a:t>
            </a:r>
            <a:r>
              <a:rPr lang="en-ZA" sz="2000"/>
              <a:t>sy hart is ‘n hotel” is ‘n metafoor.  Die hotel-beeld kan geassosieer word met dinge soos vriendelikheid, gasvryheid, spesiale behandeling, rustyd, bederf; asook daar behoort altyd plek vir jou te wees by ‘n hotel.  Net so is die dood: hy is altyd daar vir jou, daar is altyd plek vir jou en jy sal spesiale behandeling ontvang.</a:t>
            </a:r>
          </a:p>
          <a:p>
            <a:endParaRPr lang="en-ZA" sz="2000"/>
          </a:p>
        </p:txBody>
      </p:sp>
    </p:spTree>
    <p:extLst>
      <p:ext uri="{BB962C8B-B14F-4D97-AF65-F5344CB8AC3E}">
        <p14:creationId xmlns:p14="http://schemas.microsoft.com/office/powerpoint/2010/main" val="424300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41" y="144174"/>
            <a:ext cx="5650156" cy="27548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927" y="144174"/>
            <a:ext cx="3825154" cy="38251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57"/>
          <a:stretch/>
        </p:blipFill>
        <p:spPr>
          <a:xfrm>
            <a:off x="181741" y="3299113"/>
            <a:ext cx="4286350" cy="32159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787" y="3184813"/>
            <a:ext cx="2557744" cy="33302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120927" y="4447309"/>
            <a:ext cx="3825154" cy="17248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b="1" smtClean="0"/>
              <a:t>Luister na blues-musiek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b="1" smtClean="0"/>
              <a:t>Kry meer inligting oor despressie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401623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116</TotalTime>
  <Words>577</Words>
  <Application>Microsoft Office PowerPoint</Application>
  <PresentationFormat>Widescreen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SimSun</vt:lpstr>
      <vt:lpstr>Arial</vt:lpstr>
      <vt:lpstr>Calibri</vt:lpstr>
      <vt:lpstr>Century Gothic</vt:lpstr>
      <vt:lpstr>Times New Roman</vt:lpstr>
      <vt:lpstr>Wingdings 3</vt:lpstr>
      <vt:lpstr>Slice</vt:lpstr>
      <vt:lpstr>Boggomsbaai-blues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Boggomsbaai-blues</dc:title>
  <dc:creator>Hubert Krynauw</dc:creator>
  <cp:lastModifiedBy>Hubert Krynauw</cp:lastModifiedBy>
  <cp:revision>13</cp:revision>
  <dcterms:created xsi:type="dcterms:W3CDTF">2016-04-14T14:16:14Z</dcterms:created>
  <dcterms:modified xsi:type="dcterms:W3CDTF">2016-04-15T08:35:48Z</dcterms:modified>
</cp:coreProperties>
</file>