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A5435-6DC8-4AC9-875A-B982DD778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8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82F5A-8404-4F5A-B3C6-E70725E69B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2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257B4-795C-46BC-8C4F-78870A7EBC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0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030CD-F2C7-4913-B2D4-8C845ABCD8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EFE48-67D6-40F4-9BEE-A5A64873F5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4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539FE-C8A9-464B-B44A-C16EBF60E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3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22603-672B-4CB5-B3F3-A373C24AA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50BF2-511A-4A8A-ABAC-6C526F9D5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8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DF59-0029-4A53-A4A1-A44B72A39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8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BADE9-B0F2-484C-9123-DC997AF914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DF172-CC32-4377-9F53-83DA91758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7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814742-17C6-4D71-8CCB-0BAE59FEE7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81534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nl-NL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Formele brief aan die pers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 Black" panose="020B0A0402010202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2057400"/>
            <a:ext cx="8458200" cy="4495800"/>
          </a:xfrm>
          <a:prstGeom prst="rect">
            <a:avLst/>
          </a:prstGeom>
          <a:solidFill>
            <a:srgbClr val="E3DE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/>
          </a:p>
          <a:p>
            <a:pPr algn="ctr"/>
            <a:endParaRPr lang="en-US" sz="2400"/>
          </a:p>
          <a:p>
            <a:pPr algn="ctr"/>
            <a:endParaRPr lang="en-US" sz="3600"/>
          </a:p>
          <a:p>
            <a:pPr algn="ctr"/>
            <a:endParaRPr lang="en-US" sz="3600"/>
          </a:p>
          <a:p>
            <a:pPr algn="ctr"/>
            <a:endParaRPr lang="en-US" sz="3600"/>
          </a:p>
          <a:p>
            <a:pPr algn="ctr"/>
            <a:endParaRPr lang="en-US" sz="3600"/>
          </a:p>
          <a:p>
            <a:pPr algn="ctr"/>
            <a:r>
              <a:rPr lang="en-US" sz="3600"/>
              <a:t>Die brief word aan die pers </a:t>
            </a:r>
          </a:p>
          <a:p>
            <a:pPr algn="ctr"/>
            <a:r>
              <a:rPr lang="en-US" sz="3600"/>
              <a:t>(koerant, tydskrif) </a:t>
            </a:r>
          </a:p>
          <a:p>
            <a:pPr algn="ctr"/>
            <a:r>
              <a:rPr lang="en-US" sz="3600"/>
              <a:t>geskryf om ’n grief te lug of ’n </a:t>
            </a:r>
          </a:p>
          <a:p>
            <a:pPr algn="ctr"/>
            <a:r>
              <a:rPr lang="en-US" sz="3600"/>
              <a:t>standpunt te stel.</a:t>
            </a:r>
          </a:p>
          <a:p>
            <a:pPr algn="ctr"/>
            <a:endParaRPr lang="en-US" sz="3600"/>
          </a:p>
          <a:p>
            <a:pPr algn="ctr"/>
            <a:endParaRPr lang="en-US" sz="3600"/>
          </a:p>
          <a:p>
            <a:pPr algn="ctr"/>
            <a:endParaRPr lang="en-US" sz="3600"/>
          </a:p>
          <a:p>
            <a:pPr algn="ctr"/>
            <a:endParaRPr lang="en-US" sz="36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1000" y="152400"/>
            <a:ext cx="8382000" cy="6553200"/>
          </a:xfrm>
          <a:prstGeom prst="rect">
            <a:avLst/>
          </a:prstGeom>
          <a:gradFill rotWithShape="1">
            <a:gsLst>
              <a:gs pos="0">
                <a:srgbClr val="CCFFFF">
                  <a:gamma/>
                  <a:shade val="46275"/>
                  <a:invGamma/>
                  <a:alpha val="60001"/>
                </a:srgbClr>
              </a:gs>
              <a:gs pos="50000">
                <a:srgbClr val="CCFFFF">
                  <a:alpha val="60001"/>
                </a:srgbClr>
              </a:gs>
              <a:gs pos="100000">
                <a:srgbClr val="CCFFFF">
                  <a:gamma/>
                  <a:shade val="46275"/>
                  <a:invGamma/>
                  <a:alpha val="60001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  <a:p>
            <a:endParaRPr lang="en-US"/>
          </a:p>
          <a:p>
            <a:pPr lvl="4"/>
            <a:r>
              <a:rPr lang="en-US" sz="1600"/>
              <a:t>                                                        Posbus 28</a:t>
            </a:r>
          </a:p>
          <a:p>
            <a:pPr lvl="4"/>
            <a:r>
              <a:rPr lang="en-US" sz="1600"/>
              <a:t>                                                        Lydenburg</a:t>
            </a:r>
          </a:p>
          <a:p>
            <a:pPr lvl="4"/>
            <a:r>
              <a:rPr lang="en-US" sz="1600"/>
              <a:t>                                                        1120</a:t>
            </a:r>
          </a:p>
          <a:p>
            <a:pPr lvl="4"/>
            <a:r>
              <a:rPr lang="en-US" sz="1600"/>
              <a:t>                                                         Datum</a:t>
            </a:r>
          </a:p>
          <a:p>
            <a:endParaRPr lang="en-US" sz="1600"/>
          </a:p>
          <a:p>
            <a:r>
              <a:rPr lang="en-US" sz="1600"/>
              <a:t>Die Redakteur</a:t>
            </a:r>
          </a:p>
          <a:p>
            <a:r>
              <a:rPr lang="en-US" sz="1600"/>
              <a:t>Die Beeld</a:t>
            </a:r>
          </a:p>
          <a:p>
            <a:r>
              <a:rPr lang="en-US" sz="1600"/>
              <a:t>Posbus 14</a:t>
            </a:r>
          </a:p>
          <a:p>
            <a:r>
              <a:rPr lang="en-US" sz="1600"/>
              <a:t>Johannesburg</a:t>
            </a:r>
          </a:p>
          <a:p>
            <a:r>
              <a:rPr lang="en-US" sz="1600"/>
              <a:t>2000</a:t>
            </a:r>
          </a:p>
          <a:p>
            <a:endParaRPr lang="en-US" sz="1600"/>
          </a:p>
          <a:p>
            <a:r>
              <a:rPr lang="en-US" sz="1600"/>
              <a:t>Meneer / Geagte mnr./ mnr. Du Plessis</a:t>
            </a:r>
          </a:p>
          <a:p>
            <a:endParaRPr lang="en-US" sz="1600"/>
          </a:p>
          <a:p>
            <a:r>
              <a:rPr lang="en-US" sz="1600"/>
              <a:t>OUTISTIESE KINDERS VERDIEN  RESPEK </a:t>
            </a:r>
          </a:p>
          <a:p>
            <a:endParaRPr lang="en-US" sz="1600"/>
          </a:p>
          <a:p>
            <a:pPr>
              <a:buFontTx/>
              <a:buChar char="•"/>
            </a:pPr>
            <a:r>
              <a:rPr lang="en-US" sz="1600"/>
              <a:t> Die brief aan die pers word geskryf om standpunt in te neem of ’n grief </a:t>
            </a:r>
          </a:p>
          <a:p>
            <a:r>
              <a:rPr lang="en-US" sz="1600"/>
              <a:t>  te lug</a:t>
            </a:r>
          </a:p>
          <a:p>
            <a:pPr>
              <a:buFontTx/>
              <a:buChar char="•"/>
            </a:pPr>
            <a:r>
              <a:rPr lang="en-US" sz="1600"/>
              <a:t> Jou brief kan ’n reaksie op ’n artikel in ’n tydskrif, koerant of lesersbrief wees.</a:t>
            </a:r>
          </a:p>
          <a:p>
            <a:pPr>
              <a:buFontTx/>
              <a:buChar char="•"/>
            </a:pPr>
            <a:r>
              <a:rPr lang="en-US" sz="1600"/>
              <a:t> Die inleidings sin moet treffend wees en dadelik die leser se aandag trek.</a:t>
            </a:r>
          </a:p>
          <a:p>
            <a:pPr>
              <a:buFontTx/>
              <a:buChar char="•"/>
            </a:pPr>
            <a:r>
              <a:rPr lang="en-US" sz="1600"/>
              <a:t> Die saak waaroor die brief handel moet dadelik gestel word.</a:t>
            </a:r>
          </a:p>
          <a:p>
            <a:pPr>
              <a:buFontTx/>
              <a:buChar char="•"/>
            </a:pPr>
            <a:r>
              <a:rPr lang="en-US" sz="1600"/>
              <a:t> Die saak moet objektief gestel word.</a:t>
            </a:r>
          </a:p>
          <a:p>
            <a:pPr>
              <a:buFontTx/>
              <a:buChar char="•"/>
            </a:pPr>
            <a:r>
              <a:rPr lang="en-US" sz="1600"/>
              <a:t> Argumente word logies en beredenerend gestel, sonder om emosioneel te raak.</a:t>
            </a:r>
          </a:p>
          <a:p>
            <a:pPr>
              <a:buFontTx/>
              <a:buChar char="•"/>
            </a:pPr>
            <a:r>
              <a:rPr lang="en-US" sz="1600"/>
              <a:t> Dis bloot ’n geleentheid om ’n saak te stel.  Die koerant kan nie die probleem </a:t>
            </a:r>
          </a:p>
          <a:p>
            <a:r>
              <a:rPr lang="en-US" sz="1600"/>
              <a:t>  oplos nie.</a:t>
            </a:r>
          </a:p>
          <a:p>
            <a:pPr>
              <a:buFontTx/>
              <a:buChar char="•"/>
            </a:pPr>
            <a:r>
              <a:rPr lang="en-US" sz="1600"/>
              <a:t> Die taal, toon en register is formeel.</a:t>
            </a:r>
          </a:p>
          <a:p>
            <a:pPr>
              <a:buFontTx/>
              <a:buChar char="•"/>
            </a:pPr>
            <a:r>
              <a:rPr lang="en-US" sz="1600"/>
              <a:t> Geen mooiskrywery nie.</a:t>
            </a:r>
          </a:p>
          <a:p>
            <a:pPr>
              <a:buFontTx/>
              <a:buChar char="•"/>
            </a:pPr>
            <a:endParaRPr lang="en-US" sz="1600"/>
          </a:p>
          <a:p>
            <a:pPr>
              <a:buFontTx/>
              <a:buChar char="•"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7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09600" y="381000"/>
            <a:ext cx="7848600" cy="48768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60001"/>
                </a:schemeClr>
              </a:gs>
              <a:gs pos="50000">
                <a:schemeClr val="accent1">
                  <a:alpha val="60001"/>
                </a:schemeClr>
              </a:gs>
              <a:gs pos="100000">
                <a:schemeClr val="accent1">
                  <a:gamma/>
                  <a:shade val="46275"/>
                  <a:invGamma/>
                  <a:alpha val="60001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Die gemeenskap se begrip oor outistiese kinders moet verander word!</a:t>
            </a:r>
          </a:p>
          <a:p>
            <a:endParaRPr lang="en-US"/>
          </a:p>
          <a:p>
            <a:r>
              <a:rPr lang="en-US"/>
              <a:t>Die uwe</a:t>
            </a:r>
          </a:p>
          <a:p>
            <a:r>
              <a:rPr lang="en-US"/>
              <a:t>WRM Sempe  OF Will Sempe</a:t>
            </a:r>
          </a:p>
          <a:p>
            <a:endParaRPr lang="en-US"/>
          </a:p>
          <a:p>
            <a:r>
              <a:rPr lang="en-US"/>
              <a:t>AS ’n SKUILNAAM GEBRUIK WORD, IS DIE AFSLUITING VAN DIE </a:t>
            </a:r>
          </a:p>
          <a:p>
            <a:r>
              <a:rPr lang="en-US"/>
              <a:t>BRIEF SOOS VOLG :</a:t>
            </a:r>
          </a:p>
          <a:p>
            <a:endParaRPr lang="en-US"/>
          </a:p>
          <a:p>
            <a:r>
              <a:rPr lang="en-US"/>
              <a:t>’n Medewerker</a:t>
            </a:r>
          </a:p>
          <a:p>
            <a:r>
              <a:rPr lang="en-US"/>
              <a:t>---------------------------------------------------------------------------------------------</a:t>
            </a:r>
          </a:p>
          <a:p>
            <a:r>
              <a:rPr lang="en-US"/>
              <a:t>Die uwe</a:t>
            </a:r>
          </a:p>
          <a:p>
            <a:r>
              <a:rPr lang="en-US"/>
              <a:t>WRM Sempe  OF Will Sempe</a:t>
            </a:r>
          </a:p>
          <a:p>
            <a:endParaRPr lang="en-US"/>
          </a:p>
          <a:p>
            <a:r>
              <a:rPr lang="en-US"/>
              <a:t>_________________________________________________________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152400"/>
            <a:ext cx="8991600" cy="6553200"/>
          </a:xfrm>
          <a:prstGeom prst="rect">
            <a:avLst/>
          </a:prstGeom>
          <a:gradFill rotWithShape="1">
            <a:gsLst>
              <a:gs pos="0">
                <a:srgbClr val="FFFF00">
                  <a:alpha val="20000"/>
                </a:srgbClr>
              </a:gs>
              <a:gs pos="100000">
                <a:srgbClr val="FFFF00">
                  <a:gamma/>
                  <a:shade val="46275"/>
                  <a:invGamma/>
                  <a:alpha val="20000"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</a:rPr>
              <a:t>Wenke 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 Die formaat van die brief moet korrek wees: adres van sender, datum, adres van </a:t>
            </a:r>
          </a:p>
          <a:p>
            <a:r>
              <a:rPr lang="en-US"/>
              <a:t>  ontvanger, aanhef, opskrif / doel, paragrawe, afsluiting. </a:t>
            </a:r>
          </a:p>
          <a:p>
            <a:r>
              <a:rPr lang="en-US"/>
              <a:t>• Die adres van die sender kom regs boaan in blokvorm. </a:t>
            </a:r>
          </a:p>
          <a:p>
            <a:r>
              <a:rPr lang="en-US"/>
              <a:t>• Daar word nie ’n reël tussen die poskode en die datum oopgelaat nie. </a:t>
            </a:r>
          </a:p>
          <a:p>
            <a:r>
              <a:rPr lang="en-US"/>
              <a:t>• Die datum word voluit geskryf: 2 Mei 2011 </a:t>
            </a:r>
          </a:p>
          <a:p>
            <a:r>
              <a:rPr lang="en-US"/>
              <a:t>• ’n Reël word tussen die adres van die sender en die dag-, week- of maandblad</a:t>
            </a:r>
          </a:p>
          <a:p>
            <a:r>
              <a:rPr lang="en-US"/>
              <a:t>  oopgelaat. </a:t>
            </a:r>
          </a:p>
          <a:p>
            <a:r>
              <a:rPr lang="en-US"/>
              <a:t>• Die adres van die dag-, week- en maandblad word links in blokvorm geskryf. </a:t>
            </a:r>
          </a:p>
          <a:p>
            <a:r>
              <a:rPr lang="en-US"/>
              <a:t>• ’n Reël word tussen die adres van die ontvanger en die aanhef van die brief oopgelaat. </a:t>
            </a:r>
          </a:p>
          <a:p>
            <a:r>
              <a:rPr lang="en-US"/>
              <a:t>• Geen leestekens word in die adresse gebruik nie. </a:t>
            </a:r>
          </a:p>
          <a:p>
            <a:r>
              <a:rPr lang="en-US"/>
              <a:t>• Die brief aan die pers word altyd aan die redakteur gerig. </a:t>
            </a:r>
          </a:p>
          <a:p>
            <a:r>
              <a:rPr lang="en-US"/>
              <a:t>• Die doel van die brief word in hoofletters geskryf OF dit kan in kleinletters geskryf</a:t>
            </a:r>
          </a:p>
          <a:p>
            <a:r>
              <a:rPr lang="en-US"/>
              <a:t>  en dan onderstreep word. Dit moet die essensie van die brief saamvat. </a:t>
            </a:r>
          </a:p>
          <a:p>
            <a:r>
              <a:rPr lang="en-US"/>
              <a:t>• Sluit af met ‘n treffende slotparagraaf, soos in ‘n toespraak </a:t>
            </a:r>
          </a:p>
          <a:p>
            <a:r>
              <a:rPr lang="en-US"/>
              <a:t>• Die brief word afgesluit met “Die uwe” </a:t>
            </a:r>
          </a:p>
          <a:p>
            <a:r>
              <a:rPr lang="en-US"/>
              <a:t>• Geen leestekens word na “Die uwe “gebruik nie. </a:t>
            </a:r>
          </a:p>
          <a:p>
            <a:r>
              <a:rPr lang="en-US"/>
              <a:t>• Die brief sal net gepubliseer word as die </a:t>
            </a:r>
          </a:p>
          <a:p>
            <a:r>
              <a:rPr lang="en-US"/>
              <a:t>sender se regte naam en volledige adres gegee word. </a:t>
            </a:r>
          </a:p>
          <a:p>
            <a:r>
              <a:rPr lang="en-US"/>
              <a:t>• Wanneer ’n skuilnaam gebruik word, word dit eerste aangebring en dan die </a:t>
            </a:r>
          </a:p>
          <a:p>
            <a:r>
              <a:rPr lang="en-US"/>
              <a:t> sender se regte naam en handtekening. </a:t>
            </a:r>
          </a:p>
          <a:p>
            <a:r>
              <a:rPr lang="en-US"/>
              <a:t>• Let op die streep wat onder die skuilnaam getrek word.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4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1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4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14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4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14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14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4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4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14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14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14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Brief aan die pers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4" b="3424"/>
          <a:stretch>
            <a:fillRect/>
          </a:stretch>
        </p:blipFill>
        <p:spPr bwMode="auto">
          <a:xfrm>
            <a:off x="1447800" y="457200"/>
            <a:ext cx="56388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490</Words>
  <Application>Microsoft Office PowerPoint</Application>
  <PresentationFormat>On-screen Show (4:3)</PresentationFormat>
  <Paragraphs>86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Booysen</dc:creator>
  <cp:lastModifiedBy>Hubert Krynauw</cp:lastModifiedBy>
  <cp:revision>2</cp:revision>
  <dcterms:created xsi:type="dcterms:W3CDTF">2010-07-15T18:54:23Z</dcterms:created>
  <dcterms:modified xsi:type="dcterms:W3CDTF">2016-06-13T07:50:09Z</dcterms:modified>
</cp:coreProperties>
</file>