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12" r:id="rId1"/>
  </p:sldMasterIdLst>
  <p:notesMasterIdLst>
    <p:notesMasterId r:id="rId23"/>
  </p:notesMasterIdLst>
  <p:sldIdLst>
    <p:sldId id="256" r:id="rId2"/>
    <p:sldId id="257" r:id="rId3"/>
    <p:sldId id="258" r:id="rId4"/>
    <p:sldId id="259" r:id="rId5"/>
    <p:sldId id="275" r:id="rId6"/>
    <p:sldId id="260" r:id="rId7"/>
    <p:sldId id="261" r:id="rId8"/>
    <p:sldId id="262" r:id="rId9"/>
    <p:sldId id="263" r:id="rId10"/>
    <p:sldId id="276" r:id="rId11"/>
    <p:sldId id="264" r:id="rId12"/>
    <p:sldId id="265" r:id="rId13"/>
    <p:sldId id="266" r:id="rId14"/>
    <p:sldId id="267" r:id="rId15"/>
    <p:sldId id="268" r:id="rId16"/>
    <p:sldId id="269" r:id="rId17"/>
    <p:sldId id="270" r:id="rId18"/>
    <p:sldId id="271" r:id="rId19"/>
    <p:sldId id="272" r:id="rId20"/>
    <p:sldId id="273" r:id="rId21"/>
    <p:sldId id="277"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724"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af-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3A2C4D-11B4-4730-B481-56B3C547246C}" type="datetimeFigureOut">
              <a:rPr lang="af-ZA" smtClean="0"/>
              <a:t>2018-03-27</a:t>
            </a:fld>
            <a:endParaRPr lang="af-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af-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f-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af-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BFCE63-DFDB-4832-90C4-D3192F253F54}" type="slidenum">
              <a:rPr lang="af-ZA" smtClean="0"/>
              <a:t>‹#›</a:t>
            </a:fld>
            <a:endParaRPr lang="af-ZA"/>
          </a:p>
        </p:txBody>
      </p:sp>
    </p:spTree>
    <p:extLst>
      <p:ext uri="{BB962C8B-B14F-4D97-AF65-F5344CB8AC3E}">
        <p14:creationId xmlns:p14="http://schemas.microsoft.com/office/powerpoint/2010/main" val="3966492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f-ZA"/>
              <a:t>Sonder hierdie elemente is daar nie iets om te vertel nie; dus geen storie nie.</a:t>
            </a:r>
          </a:p>
        </p:txBody>
      </p:sp>
      <p:sp>
        <p:nvSpPr>
          <p:cNvPr id="4" name="Slide Number Placeholder 3"/>
          <p:cNvSpPr>
            <a:spLocks noGrp="1"/>
          </p:cNvSpPr>
          <p:nvPr>
            <p:ph type="sldNum" sz="quarter" idx="10"/>
          </p:nvPr>
        </p:nvSpPr>
        <p:spPr/>
        <p:txBody>
          <a:bodyPr/>
          <a:lstStyle/>
          <a:p>
            <a:fld id="{62BFCE63-DFDB-4832-90C4-D3192F253F54}" type="slidenum">
              <a:rPr lang="af-ZA" smtClean="0"/>
              <a:t>4</a:t>
            </a:fld>
            <a:endParaRPr lang="af-ZA"/>
          </a:p>
        </p:txBody>
      </p:sp>
    </p:spTree>
    <p:extLst>
      <p:ext uri="{BB962C8B-B14F-4D97-AF65-F5344CB8AC3E}">
        <p14:creationId xmlns:p14="http://schemas.microsoft.com/office/powerpoint/2010/main" val="2785405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BFCE63-DFDB-4832-90C4-D3192F253F54}" type="slidenum">
              <a:rPr lang="af-ZA" smtClean="0"/>
              <a:t>11</a:t>
            </a:fld>
            <a:endParaRPr lang="af-ZA"/>
          </a:p>
        </p:txBody>
      </p:sp>
    </p:spTree>
    <p:extLst>
      <p:ext uri="{BB962C8B-B14F-4D97-AF65-F5344CB8AC3E}">
        <p14:creationId xmlns:p14="http://schemas.microsoft.com/office/powerpoint/2010/main" val="4206874933"/>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B760CC5-C5B7-4E65-8EEE-5810BFB16381}" type="datetimeFigureOut">
              <a:rPr lang="af-ZA" smtClean="0"/>
              <a:t>2018-03-27</a:t>
            </a:fld>
            <a:endParaRPr lang="af-ZA"/>
          </a:p>
        </p:txBody>
      </p:sp>
      <p:sp>
        <p:nvSpPr>
          <p:cNvPr id="5" name="Footer Placeholder 4"/>
          <p:cNvSpPr>
            <a:spLocks noGrp="1"/>
          </p:cNvSpPr>
          <p:nvPr>
            <p:ph type="ftr" sz="quarter" idx="11"/>
          </p:nvPr>
        </p:nvSpPr>
        <p:spPr/>
        <p:txBody>
          <a:bodyPr/>
          <a:lstStyle/>
          <a:p>
            <a:endParaRPr lang="af-ZA"/>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6A356FBC-32F8-40EC-9E75-88A6074630E0}" type="slidenum">
              <a:rPr lang="af-ZA" smtClean="0"/>
              <a:t>‹#›</a:t>
            </a:fld>
            <a:endParaRPr lang="af-ZA"/>
          </a:p>
        </p:txBody>
      </p:sp>
    </p:spTree>
    <p:extLst>
      <p:ext uri="{BB962C8B-B14F-4D97-AF65-F5344CB8AC3E}">
        <p14:creationId xmlns:p14="http://schemas.microsoft.com/office/powerpoint/2010/main" val="204623228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760CC5-C5B7-4E65-8EEE-5810BFB16381}" type="datetimeFigureOut">
              <a:rPr lang="af-ZA" smtClean="0"/>
              <a:t>2018-03-27</a:t>
            </a:fld>
            <a:endParaRPr lang="af-ZA"/>
          </a:p>
        </p:txBody>
      </p:sp>
      <p:sp>
        <p:nvSpPr>
          <p:cNvPr id="5" name="Footer Placeholder 4"/>
          <p:cNvSpPr>
            <a:spLocks noGrp="1"/>
          </p:cNvSpPr>
          <p:nvPr>
            <p:ph type="ftr" sz="quarter" idx="11"/>
          </p:nvPr>
        </p:nvSpPr>
        <p:spPr/>
        <p:txBody>
          <a:bodyPr/>
          <a:lstStyle/>
          <a:p>
            <a:endParaRPr lang="af-ZA"/>
          </a:p>
        </p:txBody>
      </p:sp>
      <p:sp>
        <p:nvSpPr>
          <p:cNvPr id="6" name="Slide Number Placeholder 5"/>
          <p:cNvSpPr>
            <a:spLocks noGrp="1"/>
          </p:cNvSpPr>
          <p:nvPr>
            <p:ph type="sldNum" sz="quarter" idx="12"/>
          </p:nvPr>
        </p:nvSpPr>
        <p:spPr/>
        <p:txBody>
          <a:bodyPr/>
          <a:lstStyle/>
          <a:p>
            <a:fld id="{6A356FBC-32F8-40EC-9E75-88A6074630E0}" type="slidenum">
              <a:rPr lang="af-ZA" smtClean="0"/>
              <a:t>‹#›</a:t>
            </a:fld>
            <a:endParaRPr lang="af-ZA"/>
          </a:p>
        </p:txBody>
      </p:sp>
    </p:spTree>
    <p:extLst>
      <p:ext uri="{BB962C8B-B14F-4D97-AF65-F5344CB8AC3E}">
        <p14:creationId xmlns:p14="http://schemas.microsoft.com/office/powerpoint/2010/main" val="4114535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760CC5-C5B7-4E65-8EEE-5810BFB16381}" type="datetimeFigureOut">
              <a:rPr lang="af-ZA" smtClean="0"/>
              <a:t>2018-03-27</a:t>
            </a:fld>
            <a:endParaRPr lang="af-ZA"/>
          </a:p>
        </p:txBody>
      </p:sp>
      <p:sp>
        <p:nvSpPr>
          <p:cNvPr id="5" name="Footer Placeholder 4"/>
          <p:cNvSpPr>
            <a:spLocks noGrp="1"/>
          </p:cNvSpPr>
          <p:nvPr>
            <p:ph type="ftr" sz="quarter" idx="11"/>
          </p:nvPr>
        </p:nvSpPr>
        <p:spPr/>
        <p:txBody>
          <a:bodyPr/>
          <a:lstStyle/>
          <a:p>
            <a:endParaRPr lang="af-ZA"/>
          </a:p>
        </p:txBody>
      </p:sp>
      <p:sp>
        <p:nvSpPr>
          <p:cNvPr id="6" name="Slide Number Placeholder 5"/>
          <p:cNvSpPr>
            <a:spLocks noGrp="1"/>
          </p:cNvSpPr>
          <p:nvPr>
            <p:ph type="sldNum" sz="quarter" idx="12"/>
          </p:nvPr>
        </p:nvSpPr>
        <p:spPr/>
        <p:txBody>
          <a:bodyPr/>
          <a:lstStyle/>
          <a:p>
            <a:fld id="{6A356FBC-32F8-40EC-9E75-88A6074630E0}" type="slidenum">
              <a:rPr lang="af-ZA" smtClean="0"/>
              <a:t>‹#›</a:t>
            </a:fld>
            <a:endParaRPr lang="af-ZA"/>
          </a:p>
        </p:txBody>
      </p:sp>
    </p:spTree>
    <p:extLst>
      <p:ext uri="{BB962C8B-B14F-4D97-AF65-F5344CB8AC3E}">
        <p14:creationId xmlns:p14="http://schemas.microsoft.com/office/powerpoint/2010/main" val="469007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760CC5-C5B7-4E65-8EEE-5810BFB16381}" type="datetimeFigureOut">
              <a:rPr lang="af-ZA" smtClean="0"/>
              <a:t>2018-03-27</a:t>
            </a:fld>
            <a:endParaRPr lang="af-ZA"/>
          </a:p>
        </p:txBody>
      </p:sp>
      <p:sp>
        <p:nvSpPr>
          <p:cNvPr id="5" name="Footer Placeholder 4"/>
          <p:cNvSpPr>
            <a:spLocks noGrp="1"/>
          </p:cNvSpPr>
          <p:nvPr>
            <p:ph type="ftr" sz="quarter" idx="11"/>
          </p:nvPr>
        </p:nvSpPr>
        <p:spPr/>
        <p:txBody>
          <a:bodyPr/>
          <a:lstStyle/>
          <a:p>
            <a:endParaRPr lang="af-ZA"/>
          </a:p>
        </p:txBody>
      </p:sp>
      <p:sp>
        <p:nvSpPr>
          <p:cNvPr id="6" name="Slide Number Placeholder 5"/>
          <p:cNvSpPr>
            <a:spLocks noGrp="1"/>
          </p:cNvSpPr>
          <p:nvPr>
            <p:ph type="sldNum" sz="quarter" idx="12"/>
          </p:nvPr>
        </p:nvSpPr>
        <p:spPr/>
        <p:txBody>
          <a:bodyPr/>
          <a:lstStyle/>
          <a:p>
            <a:fld id="{6A356FBC-32F8-40EC-9E75-88A6074630E0}" type="slidenum">
              <a:rPr lang="af-ZA" smtClean="0"/>
              <a:t>‹#›</a:t>
            </a:fld>
            <a:endParaRPr lang="af-ZA"/>
          </a:p>
        </p:txBody>
      </p:sp>
    </p:spTree>
    <p:extLst>
      <p:ext uri="{BB962C8B-B14F-4D97-AF65-F5344CB8AC3E}">
        <p14:creationId xmlns:p14="http://schemas.microsoft.com/office/powerpoint/2010/main" val="2934351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593667" y="6272784"/>
            <a:ext cx="2644309" cy="365125"/>
          </a:xfrm>
        </p:spPr>
        <p:txBody>
          <a:bodyPr/>
          <a:lstStyle/>
          <a:p>
            <a:fld id="{EB760CC5-C5B7-4E65-8EEE-5810BFB16381}" type="datetimeFigureOut">
              <a:rPr lang="af-ZA" smtClean="0"/>
              <a:t>2018-03-27</a:t>
            </a:fld>
            <a:endParaRPr lang="af-ZA"/>
          </a:p>
        </p:txBody>
      </p:sp>
      <p:sp>
        <p:nvSpPr>
          <p:cNvPr id="5" name="Footer Placeholder 4"/>
          <p:cNvSpPr>
            <a:spLocks noGrp="1"/>
          </p:cNvSpPr>
          <p:nvPr>
            <p:ph type="ftr" sz="quarter" idx="11"/>
          </p:nvPr>
        </p:nvSpPr>
        <p:spPr>
          <a:xfrm>
            <a:off x="2182708" y="6272784"/>
            <a:ext cx="6327648" cy="365125"/>
          </a:xfrm>
        </p:spPr>
        <p:txBody>
          <a:bodyPr/>
          <a:lstStyle/>
          <a:p>
            <a:endParaRPr lang="af-ZA"/>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6A356FBC-32F8-40EC-9E75-88A6074630E0}" type="slidenum">
              <a:rPr lang="af-ZA" smtClean="0"/>
              <a:t>‹#›</a:t>
            </a:fld>
            <a:endParaRPr lang="af-ZA"/>
          </a:p>
        </p:txBody>
      </p:sp>
    </p:spTree>
    <p:extLst>
      <p:ext uri="{BB962C8B-B14F-4D97-AF65-F5344CB8AC3E}">
        <p14:creationId xmlns:p14="http://schemas.microsoft.com/office/powerpoint/2010/main" val="3087779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60CC5-C5B7-4E65-8EEE-5810BFB16381}" type="datetimeFigureOut">
              <a:rPr lang="af-ZA" smtClean="0"/>
              <a:t>2018-03-27</a:t>
            </a:fld>
            <a:endParaRPr lang="af-ZA"/>
          </a:p>
        </p:txBody>
      </p:sp>
      <p:sp>
        <p:nvSpPr>
          <p:cNvPr id="6" name="Footer Placeholder 5"/>
          <p:cNvSpPr>
            <a:spLocks noGrp="1"/>
          </p:cNvSpPr>
          <p:nvPr>
            <p:ph type="ftr" sz="quarter" idx="11"/>
          </p:nvPr>
        </p:nvSpPr>
        <p:spPr/>
        <p:txBody>
          <a:bodyPr/>
          <a:lstStyle/>
          <a:p>
            <a:endParaRPr lang="af-ZA"/>
          </a:p>
        </p:txBody>
      </p:sp>
      <p:sp>
        <p:nvSpPr>
          <p:cNvPr id="7" name="Slide Number Placeholder 6"/>
          <p:cNvSpPr>
            <a:spLocks noGrp="1"/>
          </p:cNvSpPr>
          <p:nvPr>
            <p:ph type="sldNum" sz="quarter" idx="12"/>
          </p:nvPr>
        </p:nvSpPr>
        <p:spPr/>
        <p:txBody>
          <a:bodyPr/>
          <a:lstStyle/>
          <a:p>
            <a:fld id="{6A356FBC-32F8-40EC-9E75-88A6074630E0}" type="slidenum">
              <a:rPr lang="af-ZA" smtClean="0"/>
              <a:t>‹#›</a:t>
            </a:fld>
            <a:endParaRPr lang="af-ZA"/>
          </a:p>
        </p:txBody>
      </p:sp>
    </p:spTree>
    <p:extLst>
      <p:ext uri="{BB962C8B-B14F-4D97-AF65-F5344CB8AC3E}">
        <p14:creationId xmlns:p14="http://schemas.microsoft.com/office/powerpoint/2010/main" val="1664678499"/>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B760CC5-C5B7-4E65-8EEE-5810BFB16381}" type="datetimeFigureOut">
              <a:rPr lang="af-ZA" smtClean="0"/>
              <a:t>2018-03-27</a:t>
            </a:fld>
            <a:endParaRPr lang="af-ZA"/>
          </a:p>
        </p:txBody>
      </p:sp>
      <p:sp>
        <p:nvSpPr>
          <p:cNvPr id="8" name="Footer Placeholder 7"/>
          <p:cNvSpPr>
            <a:spLocks noGrp="1"/>
          </p:cNvSpPr>
          <p:nvPr>
            <p:ph type="ftr" sz="quarter" idx="11"/>
          </p:nvPr>
        </p:nvSpPr>
        <p:spPr/>
        <p:txBody>
          <a:bodyPr/>
          <a:lstStyle/>
          <a:p>
            <a:endParaRPr lang="af-ZA"/>
          </a:p>
        </p:txBody>
      </p:sp>
      <p:sp>
        <p:nvSpPr>
          <p:cNvPr id="9" name="Slide Number Placeholder 8"/>
          <p:cNvSpPr>
            <a:spLocks noGrp="1"/>
          </p:cNvSpPr>
          <p:nvPr>
            <p:ph type="sldNum" sz="quarter" idx="12"/>
          </p:nvPr>
        </p:nvSpPr>
        <p:spPr/>
        <p:txBody>
          <a:bodyPr/>
          <a:lstStyle/>
          <a:p>
            <a:fld id="{6A356FBC-32F8-40EC-9E75-88A6074630E0}" type="slidenum">
              <a:rPr lang="af-ZA" smtClean="0"/>
              <a:t>‹#›</a:t>
            </a:fld>
            <a:endParaRPr lang="af-ZA"/>
          </a:p>
        </p:txBody>
      </p:sp>
    </p:spTree>
    <p:extLst>
      <p:ext uri="{BB962C8B-B14F-4D97-AF65-F5344CB8AC3E}">
        <p14:creationId xmlns:p14="http://schemas.microsoft.com/office/powerpoint/2010/main" val="1955755756"/>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B760CC5-C5B7-4E65-8EEE-5810BFB16381}" type="datetimeFigureOut">
              <a:rPr lang="af-ZA" smtClean="0"/>
              <a:t>2018-03-27</a:t>
            </a:fld>
            <a:endParaRPr lang="af-ZA"/>
          </a:p>
        </p:txBody>
      </p:sp>
      <p:sp>
        <p:nvSpPr>
          <p:cNvPr id="4" name="Footer Placeholder 3"/>
          <p:cNvSpPr>
            <a:spLocks noGrp="1"/>
          </p:cNvSpPr>
          <p:nvPr>
            <p:ph type="ftr" sz="quarter" idx="11"/>
          </p:nvPr>
        </p:nvSpPr>
        <p:spPr/>
        <p:txBody>
          <a:bodyPr/>
          <a:lstStyle/>
          <a:p>
            <a:endParaRPr lang="af-ZA"/>
          </a:p>
        </p:txBody>
      </p:sp>
      <p:sp>
        <p:nvSpPr>
          <p:cNvPr id="5" name="Slide Number Placeholder 4"/>
          <p:cNvSpPr>
            <a:spLocks noGrp="1"/>
          </p:cNvSpPr>
          <p:nvPr>
            <p:ph type="sldNum" sz="quarter" idx="12"/>
          </p:nvPr>
        </p:nvSpPr>
        <p:spPr/>
        <p:txBody>
          <a:bodyPr/>
          <a:lstStyle/>
          <a:p>
            <a:fld id="{6A356FBC-32F8-40EC-9E75-88A6074630E0}" type="slidenum">
              <a:rPr lang="af-ZA" smtClean="0"/>
              <a:t>‹#›</a:t>
            </a:fld>
            <a:endParaRPr lang="af-ZA"/>
          </a:p>
        </p:txBody>
      </p:sp>
    </p:spTree>
    <p:extLst>
      <p:ext uri="{BB962C8B-B14F-4D97-AF65-F5344CB8AC3E}">
        <p14:creationId xmlns:p14="http://schemas.microsoft.com/office/powerpoint/2010/main" val="546866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760CC5-C5B7-4E65-8EEE-5810BFB16381}" type="datetimeFigureOut">
              <a:rPr lang="af-ZA" smtClean="0"/>
              <a:t>2018-03-27</a:t>
            </a:fld>
            <a:endParaRPr lang="af-ZA"/>
          </a:p>
        </p:txBody>
      </p:sp>
      <p:sp>
        <p:nvSpPr>
          <p:cNvPr id="3" name="Footer Placeholder 2"/>
          <p:cNvSpPr>
            <a:spLocks noGrp="1"/>
          </p:cNvSpPr>
          <p:nvPr>
            <p:ph type="ftr" sz="quarter" idx="11"/>
          </p:nvPr>
        </p:nvSpPr>
        <p:spPr/>
        <p:txBody>
          <a:bodyPr/>
          <a:lstStyle/>
          <a:p>
            <a:endParaRPr lang="af-ZA"/>
          </a:p>
        </p:txBody>
      </p:sp>
      <p:sp>
        <p:nvSpPr>
          <p:cNvPr id="4" name="Slide Number Placeholder 3"/>
          <p:cNvSpPr>
            <a:spLocks noGrp="1"/>
          </p:cNvSpPr>
          <p:nvPr>
            <p:ph type="sldNum" sz="quarter" idx="12"/>
          </p:nvPr>
        </p:nvSpPr>
        <p:spPr/>
        <p:txBody>
          <a:bodyPr/>
          <a:lstStyle/>
          <a:p>
            <a:fld id="{6A356FBC-32F8-40EC-9E75-88A6074630E0}" type="slidenum">
              <a:rPr lang="af-ZA" smtClean="0"/>
              <a:t>‹#›</a:t>
            </a:fld>
            <a:endParaRPr lang="af-ZA"/>
          </a:p>
        </p:txBody>
      </p:sp>
    </p:spTree>
    <p:extLst>
      <p:ext uri="{BB962C8B-B14F-4D97-AF65-F5344CB8AC3E}">
        <p14:creationId xmlns:p14="http://schemas.microsoft.com/office/powerpoint/2010/main" val="1451698771"/>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B760CC5-C5B7-4E65-8EEE-5810BFB16381}" type="datetimeFigureOut">
              <a:rPr lang="af-ZA" smtClean="0"/>
              <a:t>2018-03-27</a:t>
            </a:fld>
            <a:endParaRPr lang="af-ZA"/>
          </a:p>
        </p:txBody>
      </p:sp>
      <p:sp>
        <p:nvSpPr>
          <p:cNvPr id="6" name="Footer Placeholder 5"/>
          <p:cNvSpPr>
            <a:spLocks noGrp="1"/>
          </p:cNvSpPr>
          <p:nvPr>
            <p:ph type="ftr" sz="quarter" idx="11"/>
          </p:nvPr>
        </p:nvSpPr>
        <p:spPr/>
        <p:txBody>
          <a:bodyPr/>
          <a:lstStyle/>
          <a:p>
            <a:endParaRPr lang="af-ZA"/>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6A356FBC-32F8-40EC-9E75-88A6074630E0}" type="slidenum">
              <a:rPr lang="af-ZA" smtClean="0"/>
              <a:t>‹#›</a:t>
            </a:fld>
            <a:endParaRPr lang="af-ZA"/>
          </a:p>
        </p:txBody>
      </p:sp>
    </p:spTree>
    <p:extLst>
      <p:ext uri="{BB962C8B-B14F-4D97-AF65-F5344CB8AC3E}">
        <p14:creationId xmlns:p14="http://schemas.microsoft.com/office/powerpoint/2010/main" val="343863517"/>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B760CC5-C5B7-4E65-8EEE-5810BFB16381}" type="datetimeFigureOut">
              <a:rPr lang="af-ZA" smtClean="0"/>
              <a:t>2018-03-27</a:t>
            </a:fld>
            <a:endParaRPr lang="af-ZA"/>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6A356FBC-32F8-40EC-9E75-88A6074630E0}" type="slidenum">
              <a:rPr lang="af-ZA" smtClean="0"/>
              <a:t>‹#›</a:t>
            </a:fld>
            <a:endParaRPr lang="af-ZA"/>
          </a:p>
        </p:txBody>
      </p:sp>
    </p:spTree>
    <p:extLst>
      <p:ext uri="{BB962C8B-B14F-4D97-AF65-F5344CB8AC3E}">
        <p14:creationId xmlns:p14="http://schemas.microsoft.com/office/powerpoint/2010/main" val="3990354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EB760CC5-C5B7-4E65-8EEE-5810BFB16381}" type="datetimeFigureOut">
              <a:rPr lang="af-ZA" smtClean="0"/>
              <a:t>2018-03-27</a:t>
            </a:fld>
            <a:endParaRPr lang="af-ZA"/>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af-ZA"/>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6A356FBC-32F8-40EC-9E75-88A6074630E0}" type="slidenum">
              <a:rPr lang="af-ZA" smtClean="0"/>
              <a:t>‹#›</a:t>
            </a:fld>
            <a:endParaRPr lang="af-ZA"/>
          </a:p>
        </p:txBody>
      </p:sp>
    </p:spTree>
    <p:extLst>
      <p:ext uri="{BB962C8B-B14F-4D97-AF65-F5344CB8AC3E}">
        <p14:creationId xmlns:p14="http://schemas.microsoft.com/office/powerpoint/2010/main" val="3680045395"/>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f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4000"/>
            <a:lum/>
          </a:blip>
          <a:srcRect/>
          <a:stretch>
            <a:fillRect t="-83000" b="-8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0484" y="1122363"/>
            <a:ext cx="8633637" cy="2387600"/>
          </a:xfrm>
        </p:spPr>
        <p:txBody>
          <a:bodyPr>
            <a:normAutofit/>
          </a:bodyPr>
          <a:lstStyle/>
          <a:p>
            <a:pPr algn="l"/>
            <a:r>
              <a:rPr lang="af-ZA" sz="7200" dirty="0"/>
              <a:t>Die driehoekige sirkel</a:t>
            </a:r>
          </a:p>
        </p:txBody>
      </p:sp>
      <p:sp>
        <p:nvSpPr>
          <p:cNvPr id="3" name="Subtitle 2"/>
          <p:cNvSpPr>
            <a:spLocks noGrp="1"/>
          </p:cNvSpPr>
          <p:nvPr>
            <p:ph type="subTitle" idx="1"/>
          </p:nvPr>
        </p:nvSpPr>
        <p:spPr>
          <a:xfrm>
            <a:off x="1524000" y="3602038"/>
            <a:ext cx="8428074" cy="1655762"/>
          </a:xfrm>
        </p:spPr>
        <p:txBody>
          <a:bodyPr>
            <a:normAutofit/>
          </a:bodyPr>
          <a:lstStyle/>
          <a:p>
            <a:r>
              <a:rPr lang="af-ZA" sz="3200" dirty="0"/>
              <a:t>Corrie Vorster</a:t>
            </a:r>
          </a:p>
        </p:txBody>
      </p:sp>
      <p:sp>
        <p:nvSpPr>
          <p:cNvPr id="4" name="Isosceles Triangle 3"/>
          <p:cNvSpPr/>
          <p:nvPr/>
        </p:nvSpPr>
        <p:spPr>
          <a:xfrm>
            <a:off x="8920717" y="2686218"/>
            <a:ext cx="2519916" cy="2856816"/>
          </a:xfrm>
          <a:prstGeom prst="triangle">
            <a:avLst>
              <a:gd name="adj" fmla="val 47802"/>
            </a:avLst>
          </a:prstGeom>
          <a:solidFill>
            <a:schemeClr val="accent2">
              <a:lumMod val="60000"/>
              <a:lumOff val="40000"/>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af-ZA"/>
          </a:p>
        </p:txBody>
      </p:sp>
      <p:sp>
        <p:nvSpPr>
          <p:cNvPr id="5" name="Oval 4"/>
          <p:cNvSpPr/>
          <p:nvPr/>
        </p:nvSpPr>
        <p:spPr>
          <a:xfrm>
            <a:off x="8666421" y="2732645"/>
            <a:ext cx="3058632" cy="3760584"/>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f-ZA"/>
          </a:p>
        </p:txBody>
      </p:sp>
      <p:sp>
        <p:nvSpPr>
          <p:cNvPr id="6" name="TextBox 5"/>
          <p:cNvSpPr txBox="1"/>
          <p:nvPr/>
        </p:nvSpPr>
        <p:spPr>
          <a:xfrm>
            <a:off x="9754657" y="3367640"/>
            <a:ext cx="753327" cy="369332"/>
          </a:xfrm>
          <a:prstGeom prst="rect">
            <a:avLst/>
          </a:prstGeom>
          <a:noFill/>
        </p:spPr>
        <p:txBody>
          <a:bodyPr wrap="square" rtlCol="0">
            <a:spAutoFit/>
          </a:bodyPr>
          <a:lstStyle/>
          <a:p>
            <a:r>
              <a:rPr lang="af-ZA" b="1" dirty="0"/>
              <a:t>Caro</a:t>
            </a:r>
          </a:p>
        </p:txBody>
      </p:sp>
      <p:sp>
        <p:nvSpPr>
          <p:cNvPr id="8" name="TextBox 7"/>
          <p:cNvSpPr txBox="1"/>
          <p:nvPr/>
        </p:nvSpPr>
        <p:spPr>
          <a:xfrm>
            <a:off x="10410603" y="5450316"/>
            <a:ext cx="1275907" cy="369332"/>
          </a:xfrm>
          <a:prstGeom prst="rect">
            <a:avLst/>
          </a:prstGeom>
          <a:noFill/>
        </p:spPr>
        <p:txBody>
          <a:bodyPr wrap="square" rtlCol="0">
            <a:spAutoFit/>
          </a:bodyPr>
          <a:lstStyle/>
          <a:p>
            <a:r>
              <a:rPr lang="af-ZA" b="1" dirty="0"/>
              <a:t>Salome</a:t>
            </a:r>
          </a:p>
        </p:txBody>
      </p:sp>
      <p:sp>
        <p:nvSpPr>
          <p:cNvPr id="9" name="TextBox 8"/>
          <p:cNvSpPr txBox="1"/>
          <p:nvPr/>
        </p:nvSpPr>
        <p:spPr>
          <a:xfrm>
            <a:off x="9013505" y="5158945"/>
            <a:ext cx="938569" cy="646331"/>
          </a:xfrm>
          <a:prstGeom prst="rect">
            <a:avLst/>
          </a:prstGeom>
          <a:noFill/>
        </p:spPr>
        <p:txBody>
          <a:bodyPr wrap="square" rtlCol="0">
            <a:spAutoFit/>
          </a:bodyPr>
          <a:lstStyle/>
          <a:p>
            <a:r>
              <a:rPr lang="af-ZA" b="1"/>
              <a:t>Steve Steyn</a:t>
            </a:r>
            <a:endParaRPr lang="af-ZA" b="1" dirty="0"/>
          </a:p>
        </p:txBody>
      </p:sp>
      <p:sp>
        <p:nvSpPr>
          <p:cNvPr id="10" name="TextBox 9"/>
          <p:cNvSpPr txBox="1"/>
          <p:nvPr/>
        </p:nvSpPr>
        <p:spPr>
          <a:xfrm>
            <a:off x="10410603" y="5158945"/>
            <a:ext cx="1456660" cy="369332"/>
          </a:xfrm>
          <a:prstGeom prst="rect">
            <a:avLst/>
          </a:prstGeom>
          <a:noFill/>
        </p:spPr>
        <p:txBody>
          <a:bodyPr wrap="square" rtlCol="0">
            <a:spAutoFit/>
          </a:bodyPr>
          <a:lstStyle/>
          <a:p>
            <a:r>
              <a:rPr lang="af-ZA" b="1" dirty="0"/>
              <a:t>Marcia</a:t>
            </a:r>
          </a:p>
        </p:txBody>
      </p:sp>
    </p:spTree>
    <p:extLst>
      <p:ext uri="{BB962C8B-B14F-4D97-AF65-F5344CB8AC3E}">
        <p14:creationId xmlns:p14="http://schemas.microsoft.com/office/powerpoint/2010/main" val="22797217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F2505B31-B98B-4FFC-8D13-6EEE6B8206E5}"/>
              </a:ext>
            </a:extLst>
          </p:cNvPr>
          <p:cNvSpPr txBox="1">
            <a:spLocks/>
          </p:cNvSpPr>
          <p:nvPr/>
        </p:nvSpPr>
        <p:spPr>
          <a:xfrm>
            <a:off x="1749783" y="1270179"/>
            <a:ext cx="8692434" cy="4317642"/>
          </a:xfrm>
          <a:prstGeom prst="rect">
            <a:avLst/>
          </a:prstGeom>
          <a:solidFill>
            <a:sysClr val="window" lastClr="FFFFFF"/>
          </a:solidFill>
          <a:ln w="25400" cap="flat" cmpd="sng" algn="ctr">
            <a:solidFill>
              <a:sysClr val="windowText" lastClr="000000"/>
            </a:solidFill>
            <a:prstDash val="solid"/>
          </a:ln>
          <a:effectLst/>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nl-NL" sz="2400" b="1" i="0" u="none" strike="noStrike" kern="1200" cap="none" spc="0" normalizeH="0" baseline="0" noProof="0">
                <a:ln>
                  <a:noFill/>
                </a:ln>
                <a:solidFill>
                  <a:srgbClr val="080808"/>
                </a:solidFill>
                <a:effectLst/>
                <a:uLnTx/>
                <a:uFillTx/>
                <a:latin typeface="Rockwell" panose="02060603020205020403" pitchFamily="18" charset="0"/>
                <a:cs typeface="Arial" panose="020B0604020202020204" pitchFamily="34" charset="0"/>
              </a:rPr>
              <a:t>Beskrywing deur die verteller</a:t>
            </a:r>
            <a:r>
              <a:rPr kumimoji="0" lang="nl-NL" sz="2400" b="0" i="0" u="none" strike="noStrike" kern="1200" cap="none" spc="0" normalizeH="0" baseline="0" noProof="0">
                <a:ln>
                  <a:noFill/>
                </a:ln>
                <a:solidFill>
                  <a:srgbClr val="080808"/>
                </a:solidFill>
                <a:effectLst/>
                <a:uLnTx/>
                <a:uFillTx/>
                <a:latin typeface="Rockwell" panose="02060603020205020403" pitchFamily="18" charset="0"/>
                <a:cs typeface="Arial" panose="020B0604020202020204" pitchFamily="34" charset="0"/>
              </a:rPr>
              <a:t>: “Pieter is ’n dief”.</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nl-NL" sz="2400" b="1" i="0" u="none" strike="noStrike" kern="1200" cap="none" spc="0" normalizeH="0" baseline="0" noProof="0">
                <a:ln>
                  <a:noFill/>
                </a:ln>
                <a:solidFill>
                  <a:srgbClr val="080808"/>
                </a:solidFill>
                <a:effectLst/>
                <a:uLnTx/>
                <a:uFillTx/>
                <a:latin typeface="Rockwell" panose="02060603020205020403" pitchFamily="18" charset="0"/>
                <a:cs typeface="Arial" panose="020B0604020202020204" pitchFamily="34" charset="0"/>
              </a:rPr>
              <a:t>Die handeling van ’n karakter</a:t>
            </a:r>
            <a:r>
              <a:rPr kumimoji="0" lang="nl-NL" sz="2400" b="0" i="0" u="none" strike="noStrike" kern="1200" cap="none" spc="0" normalizeH="0" baseline="0" noProof="0">
                <a:ln>
                  <a:noFill/>
                </a:ln>
                <a:solidFill>
                  <a:srgbClr val="080808"/>
                </a:solidFill>
                <a:effectLst/>
                <a:uLnTx/>
                <a:uFillTx/>
                <a:latin typeface="Rockwell" panose="02060603020205020403" pitchFamily="18" charset="0"/>
                <a:cs typeface="Arial" panose="020B0604020202020204" pitchFamily="34" charset="0"/>
              </a:rPr>
              <a:t>: “Pieter druk die sjokolade skelm in sy sak.”</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nl-NL" sz="2400" b="1" i="0" u="none" strike="noStrike" kern="1200" cap="none" spc="0" normalizeH="0" baseline="0" noProof="0">
                <a:ln>
                  <a:noFill/>
                </a:ln>
                <a:solidFill>
                  <a:srgbClr val="080808"/>
                </a:solidFill>
                <a:effectLst/>
                <a:uLnTx/>
                <a:uFillTx/>
                <a:latin typeface="Rockwell" panose="02060603020205020403" pitchFamily="18" charset="0"/>
                <a:cs typeface="Arial" panose="020B0604020202020204" pitchFamily="34" charset="0"/>
              </a:rPr>
              <a:t>Dialoog</a:t>
            </a:r>
            <a:r>
              <a:rPr kumimoji="0" lang="nl-NL" sz="2400" b="0" i="0" u="none" strike="noStrike" kern="1200" cap="none" spc="0" normalizeH="0" baseline="0" noProof="0">
                <a:ln>
                  <a:noFill/>
                </a:ln>
                <a:solidFill>
                  <a:srgbClr val="080808"/>
                </a:solidFill>
                <a:effectLst/>
                <a:uLnTx/>
                <a:uFillTx/>
                <a:latin typeface="Rockwell" panose="02060603020205020403" pitchFamily="18" charset="0"/>
                <a:cs typeface="Arial" panose="020B0604020202020204" pitchFamily="34" charset="0"/>
              </a:rPr>
              <a:t>: “Het jy gehoor?’ vra Susan. “Hulle het Pieter gevang met sjokolade in sy sak. En hy het nie daarvoor betaal nie!”</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de-DE" sz="2400" b="1" i="0" u="none" strike="noStrike" kern="1200" cap="none" spc="0" normalizeH="0" baseline="0" noProof="0">
                <a:ln>
                  <a:noFill/>
                </a:ln>
                <a:solidFill>
                  <a:srgbClr val="080808"/>
                </a:solidFill>
                <a:effectLst/>
                <a:uLnTx/>
                <a:uFillTx/>
                <a:latin typeface="Rockwell" panose="02060603020205020403" pitchFamily="18" charset="0"/>
                <a:cs typeface="Arial" panose="020B0604020202020204" pitchFamily="34" charset="0"/>
              </a:rPr>
              <a:t>Denke, gedagtes</a:t>
            </a:r>
            <a:r>
              <a:rPr kumimoji="0" lang="de-DE" sz="2400" b="0" i="0" u="none" strike="noStrike" kern="1200" cap="none" spc="0" normalizeH="0" baseline="0" noProof="0">
                <a:ln>
                  <a:noFill/>
                </a:ln>
                <a:solidFill>
                  <a:srgbClr val="080808"/>
                </a:solidFill>
                <a:effectLst/>
                <a:uLnTx/>
                <a:uFillTx/>
                <a:latin typeface="Rockwell" panose="02060603020205020403" pitchFamily="18" charset="0"/>
                <a:cs typeface="Arial" panose="020B0604020202020204" pitchFamily="34" charset="0"/>
              </a:rPr>
              <a:t>: “Ag, niemand sal sien as ek die sjokolade vat nie, dink Pieter.”</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nl-NL" sz="2400" b="1" i="0" u="none" strike="noStrike" kern="1200" cap="none" spc="0" normalizeH="0" baseline="0" noProof="0">
                <a:ln>
                  <a:noFill/>
                </a:ln>
                <a:solidFill>
                  <a:srgbClr val="080808"/>
                </a:solidFill>
                <a:effectLst/>
                <a:uLnTx/>
                <a:uFillTx/>
                <a:latin typeface="Rockwell" panose="02060603020205020403" pitchFamily="18" charset="0"/>
                <a:cs typeface="Arial" panose="020B0604020202020204" pitchFamily="34" charset="0"/>
              </a:rPr>
              <a:t>Benaming</a:t>
            </a:r>
            <a:r>
              <a:rPr kumimoji="0" lang="nl-NL" sz="2400" b="0" i="0" u="none" strike="noStrike" kern="1200" cap="none" spc="0" normalizeH="0" baseline="0" noProof="0">
                <a:ln>
                  <a:noFill/>
                </a:ln>
                <a:solidFill>
                  <a:srgbClr val="080808"/>
                </a:solidFill>
                <a:effectLst/>
                <a:uLnTx/>
                <a:uFillTx/>
                <a:latin typeface="Rockwell" panose="02060603020205020403" pitchFamily="18" charset="0"/>
                <a:cs typeface="Arial" panose="020B0604020202020204" pitchFamily="34" charset="0"/>
              </a:rPr>
              <a:t>: “Het jy gesien wat Lang Vingers gedoen het?”</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af-ZA" sz="2400" b="1" i="0" u="none" strike="noStrike" kern="1200" cap="none" spc="0" normalizeH="0" baseline="0" noProof="0">
                <a:ln>
                  <a:noFill/>
                </a:ln>
                <a:solidFill>
                  <a:srgbClr val="080808"/>
                </a:solidFill>
                <a:effectLst/>
                <a:uLnTx/>
                <a:uFillTx/>
                <a:latin typeface="Rockwell" panose="02060603020205020403" pitchFamily="18" charset="0"/>
                <a:cs typeface="Arial" panose="020B0604020202020204" pitchFamily="34" charset="0"/>
              </a:rPr>
              <a:t>Selfbeskouing</a:t>
            </a:r>
            <a:r>
              <a:rPr kumimoji="0" lang="af-ZA" sz="2400" b="0" i="0" u="none" strike="noStrike" kern="1200" cap="none" spc="0" normalizeH="0" baseline="0" noProof="0">
                <a:ln>
                  <a:noFill/>
                </a:ln>
                <a:solidFill>
                  <a:srgbClr val="080808"/>
                </a:solidFill>
                <a:effectLst/>
                <a:uLnTx/>
                <a:uFillTx/>
                <a:latin typeface="Rockwell" panose="02060603020205020403" pitchFamily="18" charset="0"/>
                <a:cs typeface="Arial" panose="020B0604020202020204" pitchFamily="34" charset="0"/>
              </a:rPr>
              <a:t>: “Ag, ek is mos ’n gawe ou.”</a:t>
            </a:r>
            <a:endParaRPr kumimoji="0" lang="af-ZA" sz="2400" b="0" i="0" u="none" strike="noStrike" kern="1200" cap="none" spc="0" normalizeH="0" baseline="0" noProof="0" dirty="0">
              <a:ln>
                <a:noFill/>
              </a:ln>
              <a:solidFill>
                <a:srgbClr val="080808"/>
              </a:solidFill>
              <a:effectLst/>
              <a:uLnTx/>
              <a:uFillTx/>
              <a:latin typeface="Rockwell" panose="02060603020205020403" pitchFamily="18" charset="0"/>
              <a:cs typeface="Arial" panose="020B0604020202020204" pitchFamily="34" charset="0"/>
            </a:endParaRPr>
          </a:p>
        </p:txBody>
      </p:sp>
    </p:spTree>
    <p:extLst>
      <p:ext uri="{BB962C8B-B14F-4D97-AF65-F5344CB8AC3E}">
        <p14:creationId xmlns:p14="http://schemas.microsoft.com/office/powerpoint/2010/main" val="2935723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1000"/>
                                        <p:tgtEl>
                                          <p:spTgt spid="6">
                                            <p:bg/>
                                          </p:spTgt>
                                        </p:tgtEl>
                                      </p:cBhvr>
                                    </p:animEffect>
                                    <p:anim calcmode="lin" valueType="num">
                                      <p:cBhvr>
                                        <p:cTn id="8" dur="1000" fill="hold"/>
                                        <p:tgtEl>
                                          <p:spTgt spid="6">
                                            <p:bg/>
                                          </p:spTgt>
                                        </p:tgtEl>
                                        <p:attrNameLst>
                                          <p:attrName>ppt_x</p:attrName>
                                        </p:attrNameLst>
                                      </p:cBhvr>
                                      <p:tavLst>
                                        <p:tav tm="0">
                                          <p:val>
                                            <p:strVal val="#ppt_x"/>
                                          </p:val>
                                        </p:tav>
                                        <p:tav tm="100000">
                                          <p:val>
                                            <p:strVal val="#ppt_x"/>
                                          </p:val>
                                        </p:tav>
                                      </p:tavLst>
                                    </p:anim>
                                    <p:anim calcmode="lin" valueType="num">
                                      <p:cBhvr>
                                        <p:cTn id="9" dur="1000" fill="hold"/>
                                        <p:tgtEl>
                                          <p:spTgt spid="6">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fade">
                                      <p:cBhvr>
                                        <p:cTn id="21" dur="1000"/>
                                        <p:tgtEl>
                                          <p:spTgt spid="6">
                                            <p:txEl>
                                              <p:pRg st="1" end="1"/>
                                            </p:txEl>
                                          </p:spTgt>
                                        </p:tgtEl>
                                      </p:cBhvr>
                                    </p:animEffect>
                                    <p:anim calcmode="lin" valueType="num">
                                      <p:cBhvr>
                                        <p:cTn id="22"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Effect transition="in" filter="fade">
                                      <p:cBhvr>
                                        <p:cTn id="28" dur="1000"/>
                                        <p:tgtEl>
                                          <p:spTgt spid="6">
                                            <p:txEl>
                                              <p:pRg st="2" end="2"/>
                                            </p:txEl>
                                          </p:spTgt>
                                        </p:tgtEl>
                                      </p:cBhvr>
                                    </p:animEffect>
                                    <p:anim calcmode="lin" valueType="num">
                                      <p:cBhvr>
                                        <p:cTn id="29"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animEffect transition="in" filter="fade">
                                      <p:cBhvr>
                                        <p:cTn id="35" dur="1000"/>
                                        <p:tgtEl>
                                          <p:spTgt spid="6">
                                            <p:txEl>
                                              <p:pRg st="3" end="3"/>
                                            </p:txEl>
                                          </p:spTgt>
                                        </p:tgtEl>
                                      </p:cBhvr>
                                    </p:animEffect>
                                    <p:anim calcmode="lin" valueType="num">
                                      <p:cBhvr>
                                        <p:cTn id="36"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6">
                                            <p:txEl>
                                              <p:pRg st="4" end="4"/>
                                            </p:txEl>
                                          </p:spTgt>
                                        </p:tgtEl>
                                        <p:attrNameLst>
                                          <p:attrName>style.visibility</p:attrName>
                                        </p:attrNameLst>
                                      </p:cBhvr>
                                      <p:to>
                                        <p:strVal val="visible"/>
                                      </p:to>
                                    </p:set>
                                    <p:animEffect transition="in" filter="fade">
                                      <p:cBhvr>
                                        <p:cTn id="42" dur="1000"/>
                                        <p:tgtEl>
                                          <p:spTgt spid="6">
                                            <p:txEl>
                                              <p:pRg st="4" end="4"/>
                                            </p:txEl>
                                          </p:spTgt>
                                        </p:tgtEl>
                                      </p:cBhvr>
                                    </p:animEffect>
                                    <p:anim calcmode="lin" valueType="num">
                                      <p:cBhvr>
                                        <p:cTn id="43"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6">
                                            <p:txEl>
                                              <p:pRg st="5" end="5"/>
                                            </p:txEl>
                                          </p:spTgt>
                                        </p:tgtEl>
                                        <p:attrNameLst>
                                          <p:attrName>style.visibility</p:attrName>
                                        </p:attrNameLst>
                                      </p:cBhvr>
                                      <p:to>
                                        <p:strVal val="visible"/>
                                      </p:to>
                                    </p:set>
                                    <p:animEffect transition="in" filter="fade">
                                      <p:cBhvr>
                                        <p:cTn id="49" dur="1000"/>
                                        <p:tgtEl>
                                          <p:spTgt spid="6">
                                            <p:txEl>
                                              <p:pRg st="5" end="5"/>
                                            </p:txEl>
                                          </p:spTgt>
                                        </p:tgtEl>
                                      </p:cBhvr>
                                    </p:animEffect>
                                    <p:anim calcmode="lin" valueType="num">
                                      <p:cBhvr>
                                        <p:cTn id="50"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f-ZA" dirty="0"/>
              <a:t>Intrige (gebeure/plot)</a:t>
            </a:r>
          </a:p>
        </p:txBody>
      </p:sp>
      <p:sp>
        <p:nvSpPr>
          <p:cNvPr id="3" name="Content Placeholder 2"/>
          <p:cNvSpPr>
            <a:spLocks noGrp="1"/>
          </p:cNvSpPr>
          <p:nvPr>
            <p:ph idx="1"/>
          </p:nvPr>
        </p:nvSpPr>
        <p:spPr/>
        <p:txBody>
          <a:bodyPr>
            <a:normAutofit/>
          </a:bodyPr>
          <a:lstStyle/>
          <a:p>
            <a:r>
              <a:rPr lang="af-ZA" sz="2400" dirty="0"/>
              <a:t>Gebeure is alle handelinge, dialoog, emosies en denke van karakters</a:t>
            </a:r>
          </a:p>
          <a:p>
            <a:r>
              <a:rPr lang="af-ZA" sz="2400" dirty="0"/>
              <a:t>Dit ontwikkel die spanningslyn logies en hou die leser geïnteresserd</a:t>
            </a:r>
          </a:p>
          <a:p>
            <a:r>
              <a:rPr lang="af-ZA" sz="2400" dirty="0"/>
              <a:t>Gebeure moet funksioneel wees</a:t>
            </a:r>
          </a:p>
          <a:p>
            <a:r>
              <a:rPr lang="af-ZA" sz="2400" dirty="0"/>
              <a:t>Verskillende soorte romans gebaseer op die gebeure: histories, romanties, jeug, speur, ens.</a:t>
            </a:r>
          </a:p>
          <a:p>
            <a:r>
              <a:rPr lang="af-ZA" sz="2400" i="1" dirty="0"/>
              <a:t>Die driehoekige sirkel</a:t>
            </a:r>
            <a:r>
              <a:rPr lang="af-ZA" sz="2400" dirty="0"/>
              <a:t> is basies ŉ </a:t>
            </a:r>
            <a:r>
              <a:rPr lang="af-ZA" sz="2400" b="1" dirty="0"/>
              <a:t>liefdesverhaal</a:t>
            </a:r>
            <a:r>
              <a:rPr lang="af-ZA" sz="2400" dirty="0"/>
              <a:t> (Caro en Steyn)</a:t>
            </a:r>
          </a:p>
          <a:p>
            <a:r>
              <a:rPr lang="af-ZA" sz="2400" dirty="0"/>
              <a:t>Dit het ook raakpunte met </a:t>
            </a:r>
            <a:r>
              <a:rPr lang="af-ZA" sz="2400"/>
              <a:t>ŉ </a:t>
            </a:r>
            <a:r>
              <a:rPr lang="af-ZA" sz="2400" b="1"/>
              <a:t>jeugverhaal  </a:t>
            </a:r>
            <a:r>
              <a:rPr lang="af-ZA" sz="2400"/>
              <a:t>(</a:t>
            </a:r>
            <a:r>
              <a:rPr lang="af-ZA" sz="2400" dirty="0"/>
              <a:t>Caro en die leerders)</a:t>
            </a:r>
          </a:p>
        </p:txBody>
      </p:sp>
    </p:spTree>
    <p:extLst>
      <p:ext uri="{BB962C8B-B14F-4D97-AF65-F5344CB8AC3E}">
        <p14:creationId xmlns:p14="http://schemas.microsoft.com/office/powerpoint/2010/main" val="385598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f-ZA" dirty="0"/>
              <a:t>Agtergrond / milieu / ruimte</a:t>
            </a:r>
          </a:p>
        </p:txBody>
      </p:sp>
      <p:sp>
        <p:nvSpPr>
          <p:cNvPr id="3" name="Content Placeholder 2"/>
          <p:cNvSpPr>
            <a:spLocks noGrp="1"/>
          </p:cNvSpPr>
          <p:nvPr>
            <p:ph idx="1"/>
          </p:nvPr>
        </p:nvSpPr>
        <p:spPr/>
        <p:txBody>
          <a:bodyPr/>
          <a:lstStyle/>
          <a:p>
            <a:pPr marL="0" indent="0">
              <a:buNone/>
            </a:pPr>
            <a:r>
              <a:rPr lang="af-ZA" sz="2800" dirty="0"/>
              <a:t>Verwys na die plek </a:t>
            </a:r>
            <a:r>
              <a:rPr lang="af-ZA" sz="2800" b="1" dirty="0"/>
              <a:t>waar</a:t>
            </a:r>
            <a:r>
              <a:rPr lang="af-ZA" sz="2800" dirty="0"/>
              <a:t> die gebeure afspeel. Sluit in:</a:t>
            </a:r>
          </a:p>
          <a:p>
            <a:r>
              <a:rPr lang="af-ZA" sz="2800" dirty="0"/>
              <a:t>Sosiale</a:t>
            </a:r>
          </a:p>
          <a:p>
            <a:r>
              <a:rPr lang="af-ZA" sz="2800" dirty="0"/>
              <a:t>Kulturele, en</a:t>
            </a:r>
          </a:p>
          <a:p>
            <a:r>
              <a:rPr lang="af-ZA" sz="2800" dirty="0"/>
              <a:t>Politieke omgewing</a:t>
            </a:r>
          </a:p>
          <a:p>
            <a:pPr marL="0" indent="0">
              <a:buNone/>
            </a:pPr>
            <a:r>
              <a:rPr lang="af-ZA" sz="2800" dirty="0"/>
              <a:t>Karakters beweeg in hierdie ruimte sodat die verhaal realisties vertoon</a:t>
            </a:r>
          </a:p>
          <a:p>
            <a:pPr marL="0" indent="0">
              <a:buNone/>
            </a:pPr>
            <a:r>
              <a:rPr lang="af-ZA" sz="2800" dirty="0"/>
              <a:t>Word deur die verteller of karakters beskryf / ervaar</a:t>
            </a:r>
          </a:p>
          <a:p>
            <a:pPr marL="0" indent="0">
              <a:buNone/>
            </a:pPr>
            <a:endParaRPr lang="af-ZA" dirty="0"/>
          </a:p>
        </p:txBody>
      </p:sp>
    </p:spTree>
    <p:extLst>
      <p:ext uri="{BB962C8B-B14F-4D97-AF65-F5344CB8AC3E}">
        <p14:creationId xmlns:p14="http://schemas.microsoft.com/office/powerpoint/2010/main" val="631988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ircle(in)">
                                      <p:cBhvr>
                                        <p:cTn id="15" dur="2000"/>
                                        <p:tgtEl>
                                          <p:spTgt spid="3">
                                            <p:txEl>
                                              <p:pRg st="2" end="2"/>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circle(in)">
                                      <p:cBhvr>
                                        <p:cTn id="18" dur="20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circle(in)">
                                      <p:cBhvr>
                                        <p:cTn id="23" dur="20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circle(in)">
                                      <p:cBhvr>
                                        <p:cTn id="28"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f-ZA" dirty="0"/>
              <a:t>Agtergrond (vervolg)</a:t>
            </a:r>
          </a:p>
        </p:txBody>
      </p:sp>
      <p:sp>
        <p:nvSpPr>
          <p:cNvPr id="3" name="Content Placeholder 2"/>
          <p:cNvSpPr>
            <a:spLocks noGrp="1"/>
          </p:cNvSpPr>
          <p:nvPr>
            <p:ph idx="1"/>
          </p:nvPr>
        </p:nvSpPr>
        <p:spPr/>
        <p:txBody>
          <a:bodyPr>
            <a:normAutofit lnSpcReduction="10000"/>
          </a:bodyPr>
          <a:lstStyle/>
          <a:p>
            <a:pPr marL="0" indent="0">
              <a:buNone/>
            </a:pPr>
            <a:r>
              <a:rPr lang="af-ZA" sz="3600" b="1" dirty="0"/>
              <a:t>Ruimtes in die verhaal:</a:t>
            </a:r>
          </a:p>
          <a:p>
            <a:r>
              <a:rPr lang="af-ZA" sz="2400" dirty="0"/>
              <a:t>Caro se skool (waar sy leerder was en nou onderwyseres is)</a:t>
            </a:r>
          </a:p>
          <a:p>
            <a:r>
              <a:rPr lang="af-ZA" sz="2400" dirty="0"/>
              <a:t>Skoolkoshuis</a:t>
            </a:r>
          </a:p>
          <a:p>
            <a:r>
              <a:rPr lang="af-ZA" sz="2400" dirty="0"/>
              <a:t>Blikkiesdorp – waar arm mense bly aan die rand van die dorp</a:t>
            </a:r>
          </a:p>
          <a:p>
            <a:r>
              <a:rPr lang="af-ZA" sz="2400" dirty="0"/>
              <a:t>Die Steyns se plaas</a:t>
            </a:r>
          </a:p>
          <a:p>
            <a:r>
              <a:rPr lang="af-ZA" sz="2400" dirty="0"/>
              <a:t>Verwysing na Tshwane</a:t>
            </a:r>
          </a:p>
          <a:p>
            <a:r>
              <a:rPr lang="af-ZA" sz="2400" dirty="0"/>
              <a:t>Skool se sportvelde – </a:t>
            </a:r>
            <a:r>
              <a:rPr lang="af-ZA" sz="2400" b="1" dirty="0"/>
              <a:t>baie belangrik</a:t>
            </a:r>
            <a:r>
              <a:rPr lang="af-ZA" sz="2400" dirty="0"/>
              <a:t>!</a:t>
            </a:r>
          </a:p>
          <a:p>
            <a:pPr marL="0" indent="0">
              <a:buNone/>
            </a:pPr>
            <a:r>
              <a:rPr lang="af-ZA" sz="2400" dirty="0"/>
              <a:t>(Waar Caro draf en wat in haar gedagtes omgaan; waar sy as leerder swanger geword het)</a:t>
            </a:r>
          </a:p>
        </p:txBody>
      </p:sp>
    </p:spTree>
    <p:extLst>
      <p:ext uri="{BB962C8B-B14F-4D97-AF65-F5344CB8AC3E}">
        <p14:creationId xmlns:p14="http://schemas.microsoft.com/office/powerpoint/2010/main" val="4157149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anim calcmode="lin" valueType="num">
                                      <p:cBhvr>
                                        <p:cTn id="2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1000"/>
                                        <p:tgtEl>
                                          <p:spTgt spid="3">
                                            <p:txEl>
                                              <p:pRg st="6" end="6"/>
                                            </p:txEl>
                                          </p:spTgt>
                                        </p:tgtEl>
                                      </p:cBhvr>
                                    </p:animEffect>
                                    <p:anim calcmode="lin" valueType="num">
                                      <p:cBhvr>
                                        <p:cTn id="3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1000"/>
                                        <p:tgtEl>
                                          <p:spTgt spid="3">
                                            <p:txEl>
                                              <p:pRg st="7" end="7"/>
                                            </p:txEl>
                                          </p:spTgt>
                                        </p:tgtEl>
                                      </p:cBhvr>
                                    </p:animEffect>
                                    <p:anim calcmode="lin" valueType="num">
                                      <p:cBhvr>
                                        <p:cTn id="3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3064"/>
            <a:ext cx="7729728" cy="1188720"/>
          </a:xfrm>
        </p:spPr>
        <p:txBody>
          <a:bodyPr/>
          <a:lstStyle/>
          <a:p>
            <a:r>
              <a:rPr lang="af-ZA" dirty="0"/>
              <a:t>Tyd</a:t>
            </a:r>
          </a:p>
        </p:txBody>
      </p:sp>
      <p:sp>
        <p:nvSpPr>
          <p:cNvPr id="3" name="Content Placeholder 2"/>
          <p:cNvSpPr>
            <a:spLocks noGrp="1"/>
          </p:cNvSpPr>
          <p:nvPr>
            <p:ph idx="1"/>
          </p:nvPr>
        </p:nvSpPr>
        <p:spPr>
          <a:xfrm>
            <a:off x="838200" y="1581784"/>
            <a:ext cx="10515600" cy="4883933"/>
          </a:xfrm>
        </p:spPr>
        <p:txBody>
          <a:bodyPr/>
          <a:lstStyle/>
          <a:p>
            <a:pPr marL="0" indent="0">
              <a:buNone/>
            </a:pPr>
            <a:r>
              <a:rPr lang="af-ZA" sz="3600" dirty="0"/>
              <a:t>Twee soorte tyd</a:t>
            </a:r>
            <a:r>
              <a:rPr lang="af-ZA" dirty="0"/>
              <a:t>:</a:t>
            </a:r>
          </a:p>
          <a:p>
            <a:r>
              <a:rPr lang="af-ZA" sz="2400" dirty="0"/>
              <a:t>Verteltyd: getal bladsye in die boek </a:t>
            </a:r>
            <a:r>
              <a:rPr lang="af-ZA" sz="2400"/>
              <a:t>(216 pp</a:t>
            </a:r>
            <a:r>
              <a:rPr lang="af-ZA" sz="2400" dirty="0"/>
              <a:t>)</a:t>
            </a:r>
          </a:p>
          <a:p>
            <a:r>
              <a:rPr lang="af-ZA" sz="2400" dirty="0"/>
              <a:t>Vertelde tyd: Algehele tyd waaroor die verhaalgebeure afspeel. (In Caro se geval is dit vanaf haar kinderdae tot en met die huidige)</a:t>
            </a:r>
          </a:p>
          <a:p>
            <a:r>
              <a:rPr lang="af-ZA" sz="2400" dirty="0"/>
              <a:t>Tyd kan chronologies verloop: A → B → C of dit kan teen die einde begin en dan deur terugflitse na die verlede die verhaalgebeure beskryf.</a:t>
            </a:r>
          </a:p>
          <a:p>
            <a:r>
              <a:rPr lang="af-ZA" sz="2400" dirty="0"/>
              <a:t>Vooruitskouings van gebeure kan spanning / afwagting verhoog</a:t>
            </a:r>
          </a:p>
          <a:p>
            <a:pPr marL="0" indent="0">
              <a:buNone/>
            </a:pPr>
            <a:r>
              <a:rPr lang="af-ZA" sz="2400" dirty="0"/>
              <a:t>(Caro se gedagtes laat die middag by die verlate skool)</a:t>
            </a:r>
          </a:p>
          <a:p>
            <a:r>
              <a:rPr lang="af-ZA" sz="2400" dirty="0"/>
              <a:t>Terugflitse vanuit die hede na die verlede skep ook spanning</a:t>
            </a:r>
          </a:p>
        </p:txBody>
      </p:sp>
    </p:spTree>
    <p:extLst>
      <p:ext uri="{BB962C8B-B14F-4D97-AF65-F5344CB8AC3E}">
        <p14:creationId xmlns:p14="http://schemas.microsoft.com/office/powerpoint/2010/main" val="869202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anim calcmode="lin" valueType="num">
                                      <p:cBhvr>
                                        <p:cTn id="2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1000"/>
                                        <p:tgtEl>
                                          <p:spTgt spid="3">
                                            <p:txEl>
                                              <p:pRg st="6" end="6"/>
                                            </p:txEl>
                                          </p:spTgt>
                                        </p:tgtEl>
                                      </p:cBhvr>
                                    </p:animEffect>
                                    <p:anim calcmode="lin" valueType="num">
                                      <p:cBhvr>
                                        <p:cTn id="3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f-ZA" dirty="0"/>
              <a:t>Tyd (vervolg)</a:t>
            </a:r>
          </a:p>
        </p:txBody>
      </p:sp>
      <p:sp>
        <p:nvSpPr>
          <p:cNvPr id="3" name="Content Placeholder 2"/>
          <p:cNvSpPr>
            <a:spLocks noGrp="1"/>
          </p:cNvSpPr>
          <p:nvPr>
            <p:ph idx="1"/>
          </p:nvPr>
        </p:nvSpPr>
        <p:spPr/>
        <p:txBody>
          <a:bodyPr>
            <a:normAutofit/>
          </a:bodyPr>
          <a:lstStyle/>
          <a:p>
            <a:r>
              <a:rPr lang="af-ZA" sz="2800" dirty="0"/>
              <a:t>Verteltyd is 216 bladsye en vertelde tyd etlike jare</a:t>
            </a:r>
          </a:p>
          <a:p>
            <a:r>
              <a:rPr lang="af-ZA" sz="2800" dirty="0"/>
              <a:t>Gebeure geskied chronologies met terugflitse na Caro se geheim</a:t>
            </a:r>
          </a:p>
          <a:p>
            <a:r>
              <a:rPr lang="af-ZA" sz="2800" dirty="0"/>
              <a:t>Spanning / vooruitskouende afwagting word geskep oor Caro se drang na vergelding</a:t>
            </a:r>
          </a:p>
          <a:p>
            <a:r>
              <a:rPr lang="af-ZA" sz="2800" dirty="0"/>
              <a:t>Die </a:t>
            </a:r>
            <a:r>
              <a:rPr lang="af-ZA" sz="2800" i="1" dirty="0"/>
              <a:t>sirkel</a:t>
            </a:r>
            <a:r>
              <a:rPr lang="af-ZA" sz="2800" dirty="0"/>
              <a:t> in die titel dui ook op die verlede wat voltrek word in die hede – die verlede en die hede kom weer bymekaar uit</a:t>
            </a:r>
          </a:p>
        </p:txBody>
      </p:sp>
    </p:spTree>
    <p:extLst>
      <p:ext uri="{BB962C8B-B14F-4D97-AF65-F5344CB8AC3E}">
        <p14:creationId xmlns:p14="http://schemas.microsoft.com/office/powerpoint/2010/main" val="4122936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f-ZA" dirty="0"/>
              <a:t>Verteller</a:t>
            </a:r>
          </a:p>
        </p:txBody>
      </p:sp>
      <p:sp>
        <p:nvSpPr>
          <p:cNvPr id="3" name="Content Placeholder 2"/>
          <p:cNvSpPr>
            <a:spLocks noGrp="1"/>
          </p:cNvSpPr>
          <p:nvPr>
            <p:ph idx="1"/>
          </p:nvPr>
        </p:nvSpPr>
        <p:spPr>
          <a:xfrm>
            <a:off x="1069848" y="1767840"/>
            <a:ext cx="10058400" cy="4404360"/>
          </a:xfrm>
        </p:spPr>
        <p:txBody>
          <a:bodyPr>
            <a:normAutofit fontScale="92500" lnSpcReduction="10000"/>
          </a:bodyPr>
          <a:lstStyle/>
          <a:p>
            <a:r>
              <a:rPr lang="af-ZA" sz="2400" dirty="0"/>
              <a:t>Die verteller is die ˝stem˝ / spreker in die verhaal. Moenie verwar word met die skrywer nie, </a:t>
            </a:r>
            <a:r>
              <a:rPr lang="af-ZA" sz="2400" u="sng" dirty="0"/>
              <a:t>behalwe</a:t>
            </a:r>
            <a:r>
              <a:rPr lang="af-ZA" sz="2400" dirty="0"/>
              <a:t> wanneer dit outobiografies is</a:t>
            </a:r>
          </a:p>
          <a:p>
            <a:pPr marL="0" indent="0">
              <a:buNone/>
            </a:pPr>
            <a:r>
              <a:rPr lang="af-ZA" sz="2400" b="1" dirty="0"/>
              <a:t>Soorte vertellers</a:t>
            </a:r>
          </a:p>
          <a:p>
            <a:r>
              <a:rPr lang="af-ZA" sz="2400" dirty="0"/>
              <a:t>Eerstepersoonsverteller / ek-verteller</a:t>
            </a:r>
          </a:p>
          <a:p>
            <a:r>
              <a:rPr lang="af-ZA" sz="2400" dirty="0"/>
              <a:t>Derdepersoonsverteller</a:t>
            </a:r>
          </a:p>
          <a:p>
            <a:pPr marL="0" indent="0">
              <a:buNone/>
            </a:pPr>
            <a:r>
              <a:rPr lang="af-ZA" sz="2400" dirty="0"/>
              <a:t>Ek-verteller kan meer geloofwaardig voorkom, maar is beperk tot sy eie persepsie van ander karakters, bv. hy kan nie in hul koppe lees nie, maar oordeel / lewer kommentaar op grond van ander se optrede, ens. Nog ŉ nadeel is dat wanneer daar lewensgevaarlike situasies is, die leser nie verwag dat die verteller sal sterf nie want daar is daar niemand om die storie verder te vertel </a:t>
            </a:r>
            <a:r>
              <a:rPr lang="af-ZA" sz="2400"/>
              <a:t>nie (</a:t>
            </a:r>
            <a:r>
              <a:rPr lang="af-ZA" sz="2400" i="1"/>
              <a:t>met </a:t>
            </a:r>
            <a:r>
              <a:rPr lang="af-ZA" sz="2400" i="1" dirty="0"/>
              <a:t>uitsonderings</a:t>
            </a:r>
            <a:r>
              <a:rPr lang="af-ZA" sz="2400" dirty="0"/>
              <a:t>). </a:t>
            </a:r>
          </a:p>
          <a:p>
            <a:pPr marL="0" indent="0">
              <a:buNone/>
            </a:pPr>
            <a:r>
              <a:rPr lang="af-ZA" sz="2400" dirty="0"/>
              <a:t>Derdepersoonsverteller kan ŉ karakter in die verhaal wees, maar nie noodwendig nie. Hy tree ook alwetend en alomteenwoordig op</a:t>
            </a:r>
          </a:p>
        </p:txBody>
      </p:sp>
    </p:spTree>
    <p:extLst>
      <p:ext uri="{BB962C8B-B14F-4D97-AF65-F5344CB8AC3E}">
        <p14:creationId xmlns:p14="http://schemas.microsoft.com/office/powerpoint/2010/main" val="1240830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3">
                                            <p:txEl>
                                              <p:pRg st="2" end="2"/>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3">
                                            <p:txEl>
                                              <p:pRg st="3" end="3"/>
                                            </p:tx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p:cTn id="2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9" dur="500"/>
                                        <p:tgtEl>
                                          <p:spTgt spid="3">
                                            <p:txEl>
                                              <p:pRg st="4" end="4"/>
                                            </p:txEl>
                                          </p:spTgt>
                                        </p:tgtEl>
                                      </p:cBhvr>
                                    </p:animEffect>
                                  </p:childTnLst>
                                </p:cTn>
                              </p:par>
                              <p:par>
                                <p:cTn id="30" presetID="53" presetClass="entr" presetSubtype="16"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p:cTn id="3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f-ZA" dirty="0"/>
              <a:t>Konflik / botsing</a:t>
            </a:r>
          </a:p>
        </p:txBody>
      </p:sp>
      <p:sp>
        <p:nvSpPr>
          <p:cNvPr id="3" name="Content Placeholder 2"/>
          <p:cNvSpPr>
            <a:spLocks noGrp="1"/>
          </p:cNvSpPr>
          <p:nvPr>
            <p:ph idx="1"/>
          </p:nvPr>
        </p:nvSpPr>
        <p:spPr/>
        <p:txBody>
          <a:bodyPr>
            <a:normAutofit lnSpcReduction="10000"/>
          </a:bodyPr>
          <a:lstStyle/>
          <a:p>
            <a:pPr marL="0" indent="0">
              <a:buNone/>
            </a:pPr>
            <a:r>
              <a:rPr lang="af-ZA" sz="2400" dirty="0"/>
              <a:t>Konflik lei tot spanning en laat dinge gebeur.</a:t>
            </a:r>
          </a:p>
          <a:p>
            <a:pPr marL="0" indent="0">
              <a:buNone/>
            </a:pPr>
            <a:r>
              <a:rPr lang="af-ZA" sz="2400" b="1" dirty="0"/>
              <a:t>Soorte konflik</a:t>
            </a:r>
          </a:p>
          <a:p>
            <a:r>
              <a:rPr lang="af-ZA" sz="2400" b="1" dirty="0"/>
              <a:t>Innerlike konflik</a:t>
            </a:r>
            <a:r>
              <a:rPr lang="af-ZA" sz="2400" dirty="0"/>
              <a:t>. Caro se worsteling met haarself oor haar vergeldingsdrang en onsekerheid wat die einde gaan inhou</a:t>
            </a:r>
          </a:p>
          <a:p>
            <a:r>
              <a:rPr lang="af-ZA" sz="2400" b="1" dirty="0"/>
              <a:t>Uiterlike konflik</a:t>
            </a:r>
            <a:r>
              <a:rPr lang="af-ZA" sz="2400" dirty="0"/>
              <a:t>. Caro se interaksie met Salome (haar jaloesie op Caro oor haar vriendskap met Steyn); konflik tussen Caro en George oor sy rassistiese houding. Ook botsing met Steve wanneer hy gekonfronteer word met hul verlede</a:t>
            </a:r>
          </a:p>
          <a:p>
            <a:r>
              <a:rPr lang="af-ZA" sz="2400" b="1" dirty="0"/>
              <a:t>Botsing met omstandighede / omgewing.</a:t>
            </a:r>
            <a:r>
              <a:rPr lang="af-ZA" sz="2400" dirty="0"/>
              <a:t> Haar herinneringe aan die minder gegoede deel waar sy gebly het, Blikkiesdorp; die rugbyveld by die skool waar sy swanger geraak het, ens</a:t>
            </a:r>
            <a:endParaRPr lang="af-ZA" sz="2400" b="1" dirty="0"/>
          </a:p>
        </p:txBody>
      </p:sp>
    </p:spTree>
    <p:extLst>
      <p:ext uri="{BB962C8B-B14F-4D97-AF65-F5344CB8AC3E}">
        <p14:creationId xmlns:p14="http://schemas.microsoft.com/office/powerpoint/2010/main" val="49582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f-ZA" dirty="0"/>
              <a:t>Stemming / toon / atmosfeer</a:t>
            </a:r>
          </a:p>
        </p:txBody>
      </p:sp>
      <p:sp>
        <p:nvSpPr>
          <p:cNvPr id="3" name="Content Placeholder 2"/>
          <p:cNvSpPr>
            <a:spLocks noGrp="1"/>
          </p:cNvSpPr>
          <p:nvPr>
            <p:ph idx="1"/>
          </p:nvPr>
        </p:nvSpPr>
        <p:spPr>
          <a:xfrm>
            <a:off x="838200" y="1825624"/>
            <a:ext cx="10515600" cy="4824557"/>
          </a:xfrm>
        </p:spPr>
        <p:txBody>
          <a:bodyPr>
            <a:normAutofit/>
          </a:bodyPr>
          <a:lstStyle/>
          <a:p>
            <a:pPr marL="0" indent="0">
              <a:buNone/>
            </a:pPr>
            <a:r>
              <a:rPr lang="af-ZA" sz="2400" i="1" dirty="0"/>
              <a:t>Stemming</a:t>
            </a:r>
            <a:r>
              <a:rPr lang="af-ZA" sz="2400" dirty="0"/>
              <a:t> en </a:t>
            </a:r>
            <a:r>
              <a:rPr lang="af-ZA" sz="2400" i="1" dirty="0"/>
              <a:t>toon</a:t>
            </a:r>
            <a:r>
              <a:rPr lang="af-ZA" sz="2400" dirty="0"/>
              <a:t> verwys na die gemoedstemming of atmosfeer wat in die roman geskep word deur die interaksies van karakters.</a:t>
            </a:r>
          </a:p>
          <a:p>
            <a:r>
              <a:rPr lang="af-ZA" sz="2400" dirty="0"/>
              <a:t>Stemming van </a:t>
            </a:r>
            <a:r>
              <a:rPr lang="af-ZA" sz="2400" b="1" dirty="0"/>
              <a:t>afwagting</a:t>
            </a:r>
            <a:r>
              <a:rPr lang="af-ZA" sz="2400" dirty="0"/>
              <a:t> oor Caro se redes vir haar terugkeer na haar alma mater. Ook die naderende konfrontasie tussen Caro en Steve White</a:t>
            </a:r>
          </a:p>
          <a:p>
            <a:r>
              <a:rPr lang="af-ZA" sz="2400" dirty="0"/>
              <a:t>ŉ </a:t>
            </a:r>
            <a:r>
              <a:rPr lang="af-ZA" sz="2400" b="1" dirty="0"/>
              <a:t>dreigende</a:t>
            </a:r>
            <a:r>
              <a:rPr lang="af-ZA" sz="2400" dirty="0"/>
              <a:t> stemming weens Salome se katterigheid met Caro en die onderonsies tussen Caro en George en sy pa</a:t>
            </a:r>
          </a:p>
          <a:p>
            <a:r>
              <a:rPr lang="af-ZA" sz="2400" dirty="0"/>
              <a:t>ŉ </a:t>
            </a:r>
            <a:r>
              <a:rPr lang="af-ZA" sz="2400" b="1" dirty="0"/>
              <a:t>rustige</a:t>
            </a:r>
            <a:r>
              <a:rPr lang="af-ZA" sz="2400" dirty="0"/>
              <a:t> stemming op Steyn-hulle se plaas </a:t>
            </a:r>
          </a:p>
          <a:p>
            <a:r>
              <a:rPr lang="af-ZA" sz="2400" b="1" dirty="0"/>
              <a:t>Wisselende</a:t>
            </a:r>
            <a:r>
              <a:rPr lang="af-ZA" sz="2400" dirty="0"/>
              <a:t> spanning van moedeloosheid oor George se invloed in die krieketspan en ekstase wanneer hulle die sterker span klop</a:t>
            </a:r>
          </a:p>
          <a:p>
            <a:r>
              <a:rPr lang="af-ZA" sz="2400" dirty="0"/>
              <a:t>ŉ </a:t>
            </a:r>
            <a:r>
              <a:rPr lang="af-ZA" sz="2400" b="1" dirty="0"/>
              <a:t>positiewer </a:t>
            </a:r>
            <a:r>
              <a:rPr lang="af-ZA" sz="2400" dirty="0"/>
              <a:t>en </a:t>
            </a:r>
            <a:r>
              <a:rPr lang="af-ZA" sz="2400" b="1" dirty="0"/>
              <a:t>liefdevoller</a:t>
            </a:r>
            <a:r>
              <a:rPr lang="af-ZA" sz="2400" dirty="0"/>
              <a:t> stemming tussen Caro en Steyn namate hul verhouding groei</a:t>
            </a:r>
            <a:endParaRPr lang="af-ZA" sz="2400" b="1" dirty="0"/>
          </a:p>
          <a:p>
            <a:endParaRPr lang="af-ZA" b="1" dirty="0"/>
          </a:p>
          <a:p>
            <a:endParaRPr lang="af-ZA" dirty="0"/>
          </a:p>
          <a:p>
            <a:endParaRPr lang="af-ZA" dirty="0"/>
          </a:p>
        </p:txBody>
      </p:sp>
    </p:spTree>
    <p:extLst>
      <p:ext uri="{BB962C8B-B14F-4D97-AF65-F5344CB8AC3E}">
        <p14:creationId xmlns:p14="http://schemas.microsoft.com/office/powerpoint/2010/main" val="162460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f-ZA" dirty="0"/>
              <a:t>Tema / boodskap</a:t>
            </a:r>
          </a:p>
        </p:txBody>
      </p:sp>
      <p:sp>
        <p:nvSpPr>
          <p:cNvPr id="3" name="Content Placeholder 2"/>
          <p:cNvSpPr>
            <a:spLocks noGrp="1"/>
          </p:cNvSpPr>
          <p:nvPr>
            <p:ph idx="1"/>
          </p:nvPr>
        </p:nvSpPr>
        <p:spPr/>
        <p:txBody>
          <a:bodyPr>
            <a:normAutofit/>
          </a:bodyPr>
          <a:lstStyle/>
          <a:p>
            <a:r>
              <a:rPr lang="af-ZA" sz="2800" dirty="0"/>
              <a:t>Sentrale tema: KIES DIE WAARHEID BO DIE LEUEN</a:t>
            </a:r>
          </a:p>
          <a:p>
            <a:r>
              <a:rPr lang="af-ZA" sz="2800" dirty="0"/>
              <a:t>TEMA IS GEWOONLIK UNIVERSEEL</a:t>
            </a:r>
          </a:p>
          <a:p>
            <a:pPr marL="0" indent="0">
              <a:buNone/>
            </a:pPr>
            <a:r>
              <a:rPr lang="af-ZA" sz="2800" dirty="0"/>
              <a:t>Caro het as skooldogter verkeerde keuses gemaak wat haar tot in haar volwasse lewe beïnvloed het. Eers nadat sy die waarheid aan Steyn-hulle openbaar het, kry sy bevryding.</a:t>
            </a:r>
          </a:p>
          <a:p>
            <a:r>
              <a:rPr lang="af-ZA" sz="2800" dirty="0"/>
              <a:t>BOODSKAP: IETS MEER SPESIFIEK WAT DIE SKRYWER IN SY TEKS WIL OORDRA</a:t>
            </a:r>
          </a:p>
          <a:p>
            <a:pPr marL="0" indent="0">
              <a:buNone/>
            </a:pPr>
            <a:endParaRPr lang="af-ZA" dirty="0"/>
          </a:p>
        </p:txBody>
      </p:sp>
    </p:spTree>
    <p:extLst>
      <p:ext uri="{BB962C8B-B14F-4D97-AF65-F5344CB8AC3E}">
        <p14:creationId xmlns:p14="http://schemas.microsoft.com/office/powerpoint/2010/main" val="1789922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35000">
              <a:schemeClr val="accent2">
                <a:lumMod val="0"/>
                <a:lumOff val="100000"/>
              </a:schemeClr>
            </a:gs>
            <a:gs pos="100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1120823"/>
          </a:xfrm>
        </p:spPr>
        <p:txBody>
          <a:bodyPr/>
          <a:lstStyle/>
          <a:p>
            <a:r>
              <a:rPr lang="af-ZA" dirty="0"/>
              <a:t>Inleiding tot die roman</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32693" y="1605455"/>
            <a:ext cx="6185182" cy="3463702"/>
          </a:xfrm>
        </p:spPr>
      </p:pic>
      <p:sp>
        <p:nvSpPr>
          <p:cNvPr id="5" name="TextBox 4"/>
          <p:cNvSpPr txBox="1"/>
          <p:nvPr/>
        </p:nvSpPr>
        <p:spPr>
          <a:xfrm flipH="1">
            <a:off x="964638" y="5177642"/>
            <a:ext cx="10389162" cy="830997"/>
          </a:xfrm>
          <a:prstGeom prst="rect">
            <a:avLst/>
          </a:prstGeom>
          <a:noFill/>
        </p:spPr>
        <p:txBody>
          <a:bodyPr wrap="square" rtlCol="0">
            <a:spAutoFit/>
          </a:bodyPr>
          <a:lstStyle/>
          <a:p>
            <a:r>
              <a:rPr lang="af-ZA" sz="2400" dirty="0"/>
              <a:t>ʺEendag, lank lank gelede, was daar drie varkies wat ŉ plan moes maak met ŉ lastige wolf wat hulle wou opvreet.ʺ </a:t>
            </a:r>
          </a:p>
        </p:txBody>
      </p:sp>
    </p:spTree>
    <p:extLst>
      <p:ext uri="{BB962C8B-B14F-4D97-AF65-F5344CB8AC3E}">
        <p14:creationId xmlns:p14="http://schemas.microsoft.com/office/powerpoint/2010/main" val="33755373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f-ZA" dirty="0"/>
              <a:t>Enkele boodskappe in die roman</a:t>
            </a:r>
          </a:p>
        </p:txBody>
      </p:sp>
      <p:sp>
        <p:nvSpPr>
          <p:cNvPr id="3" name="Content Placeholder 2"/>
          <p:cNvSpPr>
            <a:spLocks noGrp="1"/>
          </p:cNvSpPr>
          <p:nvPr>
            <p:ph idx="1"/>
          </p:nvPr>
        </p:nvSpPr>
        <p:spPr/>
        <p:txBody>
          <a:bodyPr>
            <a:normAutofit/>
          </a:bodyPr>
          <a:lstStyle/>
          <a:p>
            <a:r>
              <a:rPr lang="af-ZA" sz="2800" dirty="0"/>
              <a:t>Misplaaste waardes lei tot persoonlike en sosiale wanverhoudings</a:t>
            </a:r>
          </a:p>
          <a:p>
            <a:r>
              <a:rPr lang="af-ZA" sz="2800" dirty="0"/>
              <a:t>Geestelike rykdom word laer geag as materiële rykdom</a:t>
            </a:r>
          </a:p>
          <a:p>
            <a:r>
              <a:rPr lang="af-ZA" sz="2800" dirty="0"/>
              <a:t>Rassevooroordele vernietig harmonie binne ŉ spanverband</a:t>
            </a:r>
          </a:p>
          <a:p>
            <a:r>
              <a:rPr lang="af-ZA" sz="2800" dirty="0"/>
              <a:t>Vergeldingsdrang bring nie vrede en geluk nie</a:t>
            </a:r>
          </a:p>
          <a:p>
            <a:r>
              <a:rPr lang="af-ZA" sz="2800" dirty="0"/>
              <a:t>ŉ Liefdesverhouding kan slegs op wedersydse vertroue en eerlikheid gebou word.</a:t>
            </a:r>
          </a:p>
        </p:txBody>
      </p:sp>
    </p:spTree>
    <p:extLst>
      <p:ext uri="{BB962C8B-B14F-4D97-AF65-F5344CB8AC3E}">
        <p14:creationId xmlns:p14="http://schemas.microsoft.com/office/powerpoint/2010/main" val="887362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1DB5574-83DA-41AE-8438-8032310CD5B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14720" y="0"/>
            <a:ext cx="4583652" cy="6858000"/>
          </a:xfrm>
          <a:prstGeom prst="rect">
            <a:avLst/>
          </a:prstGeom>
        </p:spPr>
      </p:pic>
      <p:sp>
        <p:nvSpPr>
          <p:cNvPr id="7" name="Oval 6">
            <a:extLst>
              <a:ext uri="{FF2B5EF4-FFF2-40B4-BE49-F238E27FC236}">
                <a16:creationId xmlns:a16="http://schemas.microsoft.com/office/drawing/2014/main" id="{0C527BB8-0EB7-49F5-8A8B-495E91308FD2}"/>
              </a:ext>
            </a:extLst>
          </p:cNvPr>
          <p:cNvSpPr/>
          <p:nvPr/>
        </p:nvSpPr>
        <p:spPr>
          <a:xfrm>
            <a:off x="288236" y="79514"/>
            <a:ext cx="2713382" cy="2584174"/>
          </a:xfrm>
          <a:prstGeom prst="ellipse">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3600"/>
              <a:t>DANKIE</a:t>
            </a:r>
          </a:p>
        </p:txBody>
      </p:sp>
    </p:spTree>
    <p:extLst>
      <p:ext uri="{BB962C8B-B14F-4D97-AF65-F5344CB8AC3E}">
        <p14:creationId xmlns:p14="http://schemas.microsoft.com/office/powerpoint/2010/main" val="38846472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flipH="1">
            <a:off x="913377" y="966492"/>
            <a:ext cx="10365246" cy="5262979"/>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af-ZA" sz="2800" dirty="0"/>
              <a:t>In ŉ verhaal gebeur daar iets met iemand op ŉ gegewe tyd en op ŉ gegewe plek. Dit word vertel deur iemand.</a:t>
            </a:r>
          </a:p>
          <a:p>
            <a:pPr marL="342900" indent="-342900">
              <a:lnSpc>
                <a:spcPct val="150000"/>
              </a:lnSpc>
              <a:buFont typeface="Arial" panose="020B0604020202020204" pitchFamily="34" charset="0"/>
              <a:buChar char="•"/>
            </a:pPr>
            <a:r>
              <a:rPr lang="af-ZA" sz="2800"/>
              <a:t>ŉ </a:t>
            </a:r>
            <a:r>
              <a:rPr lang="af-ZA" sz="2800" dirty="0"/>
              <a:t>Verhaal is basies ŉ reeks gebeure wat (soms) logies op mekaar volg</a:t>
            </a:r>
            <a:r>
              <a:rPr lang="af-ZA" sz="2800"/>
              <a:t>.  Dit </a:t>
            </a:r>
            <a:r>
              <a:rPr lang="af-ZA" sz="2800" dirty="0"/>
              <a:t>het ŉ duidelike begin, middel </a:t>
            </a:r>
            <a:r>
              <a:rPr lang="af-ZA" sz="2800"/>
              <a:t>en einde.</a:t>
            </a:r>
            <a:endParaRPr lang="af-ZA" sz="2800" dirty="0"/>
          </a:p>
          <a:p>
            <a:pPr marL="342900" indent="-342900">
              <a:lnSpc>
                <a:spcPct val="150000"/>
              </a:lnSpc>
              <a:buFont typeface="Arial" panose="020B0604020202020204" pitchFamily="34" charset="0"/>
              <a:buChar char="•"/>
            </a:pPr>
            <a:r>
              <a:rPr lang="af-ZA" sz="2800"/>
              <a:t>ŉ </a:t>
            </a:r>
            <a:r>
              <a:rPr lang="af-ZA" sz="2800" dirty="0"/>
              <a:t>Verhaal bestaan dus uit sekere elemente / komponente wat alles saam die </a:t>
            </a:r>
            <a:r>
              <a:rPr lang="af-ZA" sz="2800" u="sng" dirty="0"/>
              <a:t>epiese</a:t>
            </a:r>
            <a:r>
              <a:rPr lang="af-ZA" sz="2800" dirty="0"/>
              <a:t> elemente in die verhaal genoem word.</a:t>
            </a:r>
          </a:p>
          <a:p>
            <a:pPr marL="342900" indent="-342900">
              <a:lnSpc>
                <a:spcPct val="150000"/>
              </a:lnSpc>
              <a:buFont typeface="Arial" panose="020B0604020202020204" pitchFamily="34" charset="0"/>
              <a:buChar char="•"/>
            </a:pPr>
            <a:r>
              <a:rPr lang="af-ZA" sz="2800" b="1"/>
              <a:t>Epiek</a:t>
            </a:r>
            <a:r>
              <a:rPr lang="af-ZA" sz="2800" dirty="0"/>
              <a:t>: Verwys na verhalend of vertellend</a:t>
            </a:r>
            <a:endParaRPr lang="af-ZA" sz="2800" u="sng" dirty="0"/>
          </a:p>
        </p:txBody>
      </p:sp>
    </p:spTree>
    <p:extLst>
      <p:ext uri="{BB962C8B-B14F-4D97-AF65-F5344CB8AC3E}">
        <p14:creationId xmlns:p14="http://schemas.microsoft.com/office/powerpoint/2010/main" val="1123273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fade">
                                      <p:cBhvr>
                                        <p:cTn id="19" dur="1000"/>
                                        <p:tgtEl>
                                          <p:spTgt spid="2">
                                            <p:txEl>
                                              <p:pRg st="1" end="1"/>
                                            </p:txEl>
                                          </p:spTgt>
                                        </p:tgtEl>
                                      </p:cBhvr>
                                    </p:animEffect>
                                    <p:anim calcmode="lin" valueType="num">
                                      <p:cBhvr>
                                        <p:cTn id="20"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Effect transition="in" filter="fade">
                                      <p:cBhvr>
                                        <p:cTn id="26" dur="1000"/>
                                        <p:tgtEl>
                                          <p:spTgt spid="2">
                                            <p:txEl>
                                              <p:pRg st="2" end="2"/>
                                            </p:txEl>
                                          </p:spTgt>
                                        </p:tgtEl>
                                      </p:cBhvr>
                                    </p:animEffect>
                                    <p:anim calcmode="lin" valueType="num">
                                      <p:cBhvr>
                                        <p:cTn id="27"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
                                            <p:txEl>
                                              <p:pRg st="3" end="3"/>
                                            </p:txEl>
                                          </p:spTgt>
                                        </p:tgtEl>
                                        <p:attrNameLst>
                                          <p:attrName>style.visibility</p:attrName>
                                        </p:attrNameLst>
                                      </p:cBhvr>
                                      <p:to>
                                        <p:strVal val="visible"/>
                                      </p:to>
                                    </p:set>
                                    <p:animEffect transition="in" filter="fade">
                                      <p:cBhvr>
                                        <p:cTn id="33" dur="1000"/>
                                        <p:tgtEl>
                                          <p:spTgt spid="2">
                                            <p:txEl>
                                              <p:pRg st="3" end="3"/>
                                            </p:txEl>
                                          </p:spTgt>
                                        </p:tgtEl>
                                      </p:cBhvr>
                                    </p:animEffect>
                                    <p:anim calcmode="lin" valueType="num">
                                      <p:cBhvr>
                                        <p:cTn id="34"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7928" y="362712"/>
            <a:ext cx="8378952" cy="1609344"/>
          </a:xfrm>
        </p:spPr>
        <p:txBody>
          <a:bodyPr/>
          <a:lstStyle/>
          <a:p>
            <a:r>
              <a:rPr lang="af-ZA" dirty="0"/>
              <a:t>Epiese elemente in ŉ verhaal</a:t>
            </a:r>
          </a:p>
        </p:txBody>
      </p:sp>
      <p:sp>
        <p:nvSpPr>
          <p:cNvPr id="3" name="Content Placeholder 2"/>
          <p:cNvSpPr>
            <a:spLocks noGrp="1"/>
          </p:cNvSpPr>
          <p:nvPr>
            <p:ph idx="1"/>
          </p:nvPr>
        </p:nvSpPr>
        <p:spPr>
          <a:xfrm>
            <a:off x="2217928" y="2093976"/>
            <a:ext cx="7149592" cy="4050792"/>
          </a:xfrm>
        </p:spPr>
        <p:txBody>
          <a:bodyPr>
            <a:normAutofit fontScale="92500" lnSpcReduction="20000"/>
          </a:bodyPr>
          <a:lstStyle/>
          <a:p>
            <a:pPr>
              <a:lnSpc>
                <a:spcPct val="150000"/>
              </a:lnSpc>
            </a:pPr>
            <a:r>
              <a:rPr lang="af-ZA" sz="2800" dirty="0"/>
              <a:t>Wie tree op?  :  Karakters</a:t>
            </a:r>
          </a:p>
          <a:p>
            <a:pPr>
              <a:lnSpc>
                <a:spcPct val="150000"/>
              </a:lnSpc>
            </a:pPr>
            <a:r>
              <a:rPr lang="af-ZA" sz="2800" dirty="0"/>
              <a:t>Waar gebeur dit?  :  Ruimte</a:t>
            </a:r>
          </a:p>
          <a:p>
            <a:pPr>
              <a:lnSpc>
                <a:spcPct val="150000"/>
              </a:lnSpc>
            </a:pPr>
            <a:r>
              <a:rPr lang="af-ZA" sz="2800" dirty="0"/>
              <a:t>Wanneer gebeur dit?  :  Tyd</a:t>
            </a:r>
          </a:p>
          <a:p>
            <a:pPr>
              <a:lnSpc>
                <a:spcPct val="150000"/>
              </a:lnSpc>
            </a:pPr>
            <a:r>
              <a:rPr lang="af-ZA" sz="2800" dirty="0"/>
              <a:t>Wat kom die karakters oor?  :  Gebeure</a:t>
            </a:r>
          </a:p>
          <a:p>
            <a:pPr>
              <a:lnSpc>
                <a:spcPct val="150000"/>
              </a:lnSpc>
            </a:pPr>
            <a:r>
              <a:rPr lang="af-ZA" sz="2800" dirty="0"/>
              <a:t>Wie is aan die woord?  :  Verteller</a:t>
            </a:r>
          </a:p>
          <a:p>
            <a:pPr>
              <a:lnSpc>
                <a:spcPct val="150000"/>
              </a:lnSpc>
            </a:pPr>
            <a:r>
              <a:rPr lang="af-ZA" sz="2800" dirty="0"/>
              <a:t>Wat wil die verhaal vir ons sê?  : Tema</a:t>
            </a:r>
          </a:p>
        </p:txBody>
      </p:sp>
    </p:spTree>
    <p:extLst>
      <p:ext uri="{BB962C8B-B14F-4D97-AF65-F5344CB8AC3E}">
        <p14:creationId xmlns:p14="http://schemas.microsoft.com/office/powerpoint/2010/main" val="242822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500"/>
                                        <p:tgtEl>
                                          <p:spTgt spid="3">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arn(inVertical)">
                                      <p:cBhvr>
                                        <p:cTn id="19" dur="500"/>
                                        <p:tgtEl>
                                          <p:spTgt spid="3">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arn(inVertical)">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110" y="347998"/>
            <a:ext cx="10058400" cy="534871"/>
          </a:xfrm>
        </p:spPr>
        <p:txBody>
          <a:bodyPr>
            <a:normAutofit fontScale="90000"/>
          </a:bodyPr>
          <a:lstStyle/>
          <a:p>
            <a:r>
              <a:rPr lang="af-ZA" dirty="0"/>
              <a:t>Oorsig</a:t>
            </a:r>
          </a:p>
        </p:txBody>
      </p:sp>
      <p:sp>
        <p:nvSpPr>
          <p:cNvPr id="3" name="Content Placeholder 2"/>
          <p:cNvSpPr>
            <a:spLocks noGrp="1"/>
          </p:cNvSpPr>
          <p:nvPr>
            <p:ph idx="1"/>
          </p:nvPr>
        </p:nvSpPr>
        <p:spPr>
          <a:xfrm>
            <a:off x="620110" y="1082567"/>
            <a:ext cx="11193518" cy="5580992"/>
          </a:xfrm>
        </p:spPr>
        <p:txBody>
          <a:bodyPr>
            <a:normAutofit fontScale="25000" lnSpcReduction="20000"/>
          </a:bodyPr>
          <a:lstStyle/>
          <a:p>
            <a:pPr>
              <a:lnSpc>
                <a:spcPct val="170000"/>
              </a:lnSpc>
            </a:pPr>
            <a:r>
              <a:rPr lang="af-ZA" sz="7200" i="1" dirty="0"/>
              <a:t>"Caro Eksteen keer na 12 jaar terug na haar tuisdorp met net een doel voor oë: vergelding.  Diegene wat haar as jong tiener uitgebuit, gespot en verwerp het, moet weet hoe dit voel om verneder en verloën te word. Na soveel jare eien niemand die onderwyseressie as die oorgewig, naïewe Karolientjie van die verkeerde kant van die dorp nie, en kan sy haar planne in werking stel.</a:t>
            </a:r>
            <a:endParaRPr lang="af-ZA" sz="7200" dirty="0"/>
          </a:p>
          <a:p>
            <a:pPr>
              <a:lnSpc>
                <a:spcPct val="170000"/>
              </a:lnSpc>
            </a:pPr>
            <a:r>
              <a:rPr lang="af-ZA" sz="7200" i="1" dirty="0"/>
              <a:t>Maar Caro het nie rekening gehou daarmee dat sy emosioneel betrokke gaan raak by die lewens van haar kollegas en leerders nie - die aantreklike Steyn Brink, die oulike verloofde paartjie Betsie en Dirk, die bitsige Salome, en die plomp, ongelukkige tiener Lauren, in wie sy soveel van haar eie hartseer jeug herken.  </a:t>
            </a:r>
            <a:endParaRPr lang="af-ZA" sz="7200" dirty="0"/>
          </a:p>
          <a:p>
            <a:pPr>
              <a:lnSpc>
                <a:spcPct val="170000"/>
              </a:lnSpc>
            </a:pPr>
            <a:r>
              <a:rPr lang="af-ZA" sz="7200" i="1" dirty="0"/>
              <a:t>Wanneer Caro aanbied om die skool se Graad 11-krieketspan af te rig, raak dinge eers ingewikkeld. Die seuns vind dit moeilik om 'n vroulike afrigter te aanvaar, en wanneer rassisme in die span die kop uitsteek, kom Caro voor haar grootste toets te staan.  Ironies is dit egter juis rassespanning onder die jong spelers wat Caro in staat stel om die tragiese gebeure van haar verlede te konfronteer." </a:t>
            </a:r>
            <a:endParaRPr lang="af-ZA" sz="7200" dirty="0"/>
          </a:p>
          <a:p>
            <a:pPr marL="0" indent="0">
              <a:lnSpc>
                <a:spcPct val="170000"/>
              </a:lnSpc>
              <a:buNone/>
            </a:pPr>
            <a:endParaRPr lang="af-ZA" dirty="0"/>
          </a:p>
        </p:txBody>
      </p:sp>
    </p:spTree>
    <p:extLst>
      <p:ext uri="{BB962C8B-B14F-4D97-AF65-F5344CB8AC3E}">
        <p14:creationId xmlns:p14="http://schemas.microsoft.com/office/powerpoint/2010/main" val="4031342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f-ZA" b="1" dirty="0"/>
              <a:t>Vergelding/wraak vs. inkeer</a:t>
            </a:r>
          </a:p>
        </p:txBody>
      </p:sp>
      <p:sp>
        <p:nvSpPr>
          <p:cNvPr id="3" name="Content Placeholder 2"/>
          <p:cNvSpPr>
            <a:spLocks noGrp="1"/>
          </p:cNvSpPr>
          <p:nvPr>
            <p:ph idx="1"/>
          </p:nvPr>
        </p:nvSpPr>
        <p:spPr/>
        <p:txBody>
          <a:bodyPr>
            <a:normAutofit/>
          </a:bodyPr>
          <a:lstStyle/>
          <a:p>
            <a:pPr marL="0" indent="0">
              <a:buNone/>
            </a:pPr>
            <a:r>
              <a:rPr lang="af-ZA" sz="2800" b="1" dirty="0"/>
              <a:t>Redes waarom mense wil wraak neem:</a:t>
            </a:r>
          </a:p>
          <a:p>
            <a:r>
              <a:rPr lang="af-ZA" sz="2800" dirty="0"/>
              <a:t>Persoonlike verlies (materieel, persoonlik, ens.)</a:t>
            </a:r>
          </a:p>
          <a:p>
            <a:r>
              <a:rPr lang="af-ZA" sz="2800" dirty="0"/>
              <a:t>Om eer te herstel</a:t>
            </a:r>
          </a:p>
          <a:p>
            <a:r>
              <a:rPr lang="af-ZA" sz="2800" dirty="0"/>
              <a:t>Om mense terug te kry vir wat hulle aan jou gedoen het</a:t>
            </a:r>
          </a:p>
          <a:p>
            <a:r>
              <a:rPr lang="af-ZA" sz="2800" dirty="0"/>
              <a:t>Nog redes????</a:t>
            </a:r>
          </a:p>
        </p:txBody>
      </p:sp>
    </p:spTree>
    <p:extLst>
      <p:ext uri="{BB962C8B-B14F-4D97-AF65-F5344CB8AC3E}">
        <p14:creationId xmlns:p14="http://schemas.microsoft.com/office/powerpoint/2010/main" val="121171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f-ZA" b="1" dirty="0"/>
              <a:t>Karakterisering</a:t>
            </a:r>
          </a:p>
        </p:txBody>
      </p:sp>
      <p:sp>
        <p:nvSpPr>
          <p:cNvPr id="3" name="Content Placeholder 2"/>
          <p:cNvSpPr>
            <a:spLocks noGrp="1"/>
          </p:cNvSpPr>
          <p:nvPr>
            <p:ph idx="1"/>
          </p:nvPr>
        </p:nvSpPr>
        <p:spPr>
          <a:xfrm>
            <a:off x="1069848" y="1912883"/>
            <a:ext cx="10058400" cy="4540469"/>
          </a:xfrm>
        </p:spPr>
        <p:txBody>
          <a:bodyPr>
            <a:normAutofit fontScale="92500" lnSpcReduction="20000"/>
          </a:bodyPr>
          <a:lstStyle/>
          <a:p>
            <a:r>
              <a:rPr lang="af-ZA" sz="2800" dirty="0"/>
              <a:t>Karakters is </a:t>
            </a:r>
            <a:r>
              <a:rPr lang="af-ZA" sz="2800" u="sng" dirty="0"/>
              <a:t>draers</a:t>
            </a:r>
            <a:r>
              <a:rPr lang="af-ZA" sz="2800" dirty="0"/>
              <a:t> van verhaalgebeure. Sonder karakters sou die teks bloot ŉ beskrywing of bepeinsing wees.</a:t>
            </a:r>
          </a:p>
          <a:p>
            <a:r>
              <a:rPr lang="af-ZA" sz="2800" dirty="0"/>
              <a:t>Basies TWEE soorte karakters: </a:t>
            </a:r>
            <a:r>
              <a:rPr lang="af-ZA" sz="2800" i="1" dirty="0"/>
              <a:t>Hoofkarakter(s)</a:t>
            </a:r>
            <a:r>
              <a:rPr lang="af-ZA" sz="2800" dirty="0"/>
              <a:t> en </a:t>
            </a:r>
            <a:r>
              <a:rPr lang="af-ZA" sz="2800" i="1" dirty="0"/>
              <a:t>newekarakters</a:t>
            </a:r>
            <a:r>
              <a:rPr lang="af-ZA" sz="2800" dirty="0"/>
              <a:t>. </a:t>
            </a:r>
          </a:p>
          <a:p>
            <a:r>
              <a:rPr lang="af-ZA" sz="2800" dirty="0"/>
              <a:t>Die hoofkarakter (</a:t>
            </a:r>
            <a:r>
              <a:rPr lang="af-ZA" sz="2800" i="1" dirty="0"/>
              <a:t>protagonis</a:t>
            </a:r>
            <a:r>
              <a:rPr lang="af-ZA" sz="2800" dirty="0"/>
              <a:t>) word baie </a:t>
            </a:r>
            <a:r>
              <a:rPr lang="af-ZA" sz="2800" u="sng" dirty="0"/>
              <a:t>volledig</a:t>
            </a:r>
            <a:r>
              <a:rPr lang="af-ZA" sz="2800" dirty="0"/>
              <a:t> uitgebeeld en deur sy/haar interaksie met ander karakters/omstandighede is daar </a:t>
            </a:r>
            <a:r>
              <a:rPr lang="af-ZA" sz="2800" u="sng" dirty="0"/>
              <a:t>karakterontwikkeling</a:t>
            </a:r>
            <a:r>
              <a:rPr lang="af-ZA" sz="2800" dirty="0"/>
              <a:t>, d.w.s. die karakter aan die einde van die verhaal is nie meer dieselfde ˝persoon˝ as aan die begin van die verhaal nie.</a:t>
            </a:r>
          </a:p>
          <a:p>
            <a:r>
              <a:rPr lang="af-ZA" sz="2800" dirty="0"/>
              <a:t>Die hoofkarakter word ondersteun deur sommige </a:t>
            </a:r>
            <a:r>
              <a:rPr lang="af-ZA" sz="2800" i="1" dirty="0"/>
              <a:t>newekarakters </a:t>
            </a:r>
            <a:r>
              <a:rPr lang="af-ZA" sz="2800" dirty="0"/>
              <a:t>en ons noem hulle ook </a:t>
            </a:r>
            <a:r>
              <a:rPr lang="af-ZA" sz="2800" i="1" dirty="0"/>
              <a:t>protagoniste.</a:t>
            </a:r>
          </a:p>
          <a:p>
            <a:r>
              <a:rPr lang="af-ZA" sz="2800" dirty="0"/>
              <a:t>Newekarakters wat die hoofkarakter teenstaan, is die </a:t>
            </a:r>
            <a:r>
              <a:rPr lang="af-ZA" sz="2800" i="1" dirty="0"/>
              <a:t>antagoniste</a:t>
            </a:r>
            <a:r>
              <a:rPr lang="af-ZA" sz="2800" dirty="0"/>
              <a:t>.</a:t>
            </a:r>
          </a:p>
        </p:txBody>
      </p:sp>
    </p:spTree>
    <p:extLst>
      <p:ext uri="{BB962C8B-B14F-4D97-AF65-F5344CB8AC3E}">
        <p14:creationId xmlns:p14="http://schemas.microsoft.com/office/powerpoint/2010/main" val="635112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6560" y="249382"/>
            <a:ext cx="11338560" cy="6124754"/>
          </a:xfrm>
          <a:prstGeom prst="rect">
            <a:avLst/>
          </a:prstGeom>
          <a:noFill/>
        </p:spPr>
        <p:txBody>
          <a:bodyPr wrap="square" rtlCol="0">
            <a:spAutoFit/>
          </a:bodyPr>
          <a:lstStyle/>
          <a:p>
            <a:r>
              <a:rPr lang="af-ZA" sz="4400" b="1" dirty="0"/>
              <a:t>Karakterisering</a:t>
            </a:r>
            <a:r>
              <a:rPr lang="af-ZA" sz="2800" b="1" dirty="0"/>
              <a:t> (</a:t>
            </a:r>
            <a:r>
              <a:rPr lang="af-ZA" sz="3600" b="1" dirty="0"/>
              <a:t>vervolg</a:t>
            </a:r>
            <a:r>
              <a:rPr lang="af-ZA" sz="2800" b="1" dirty="0"/>
              <a:t>)</a:t>
            </a:r>
          </a:p>
          <a:p>
            <a:endParaRPr lang="af-ZA" sz="2800" b="1" dirty="0"/>
          </a:p>
          <a:p>
            <a:pPr marL="457200" indent="-457200">
              <a:buFont typeface="Arial" panose="020B0604020202020204" pitchFamily="34" charset="0"/>
              <a:buChar char="•"/>
            </a:pPr>
            <a:r>
              <a:rPr lang="af-ZA" sz="2400" u="sng" dirty="0"/>
              <a:t>Caro is die hoofkarakter</a:t>
            </a:r>
            <a:r>
              <a:rPr lang="af-ZA" sz="2400" dirty="0"/>
              <a:t>. Sy keer tydelik terug na die skool waar sy jare gelede ŉ leerder was sodat sy kan wraak neem vir wat aan haar gedoen is. </a:t>
            </a:r>
          </a:p>
          <a:p>
            <a:pPr marL="457200" indent="-457200">
              <a:buFont typeface="Arial" panose="020B0604020202020204" pitchFamily="34" charset="0"/>
              <a:buChar char="•"/>
            </a:pPr>
            <a:r>
              <a:rPr lang="af-ZA" sz="2400" dirty="0"/>
              <a:t>Ou Dok, Steyn en Betsie ondersteun vir Caro</a:t>
            </a:r>
          </a:p>
          <a:p>
            <a:pPr marL="457200" indent="-457200">
              <a:buFont typeface="Arial" panose="020B0604020202020204" pitchFamily="34" charset="0"/>
              <a:buChar char="•"/>
            </a:pPr>
            <a:r>
              <a:rPr lang="af-ZA" sz="2400" dirty="0"/>
              <a:t>Salome, ŉ kollega van Caro (wat jaloers is op Caro oor haar groeiende vriendskap met Steyn) en George Thompson, ŉ graad 11-leerder (hy is kwaad vir Caro omdat sy nie sy rassistiese houding ondersteun nie), is die </a:t>
            </a:r>
            <a:r>
              <a:rPr lang="af-ZA" sz="2400" i="1" dirty="0"/>
              <a:t>antagoniste</a:t>
            </a:r>
            <a:r>
              <a:rPr lang="af-ZA" sz="2400" dirty="0"/>
              <a:t> in die verhaal – hulle opponeer haar.</a:t>
            </a:r>
          </a:p>
          <a:p>
            <a:pPr marL="457200" indent="-457200">
              <a:buFont typeface="Arial" panose="020B0604020202020204" pitchFamily="34" charset="0"/>
              <a:buChar char="•"/>
            </a:pPr>
            <a:r>
              <a:rPr lang="af-ZA" sz="2400" dirty="0"/>
              <a:t>Ou Dok, Steyn, Betsie, Dirk, Salome, George, die ander leerders, Steve, Marcia, Steyn se ma en mnr. Buys, is almal newekarakters.</a:t>
            </a:r>
          </a:p>
          <a:p>
            <a:pPr marL="457200" indent="-457200">
              <a:buFont typeface="Arial" panose="020B0604020202020204" pitchFamily="34" charset="0"/>
              <a:buChar char="•"/>
            </a:pPr>
            <a:r>
              <a:rPr lang="af-ZA" sz="2400" dirty="0"/>
              <a:t>Deur haar omgang met hulle, ontwikkel Caro en sien sy uiteindelik af van haar vergeldingsplanne en vind liefde by Steyn.</a:t>
            </a:r>
          </a:p>
          <a:p>
            <a:endParaRPr lang="af-ZA" sz="2800" b="1" dirty="0"/>
          </a:p>
          <a:p>
            <a:endParaRPr lang="af-ZA" sz="2800" dirty="0"/>
          </a:p>
        </p:txBody>
      </p:sp>
    </p:spTree>
    <p:extLst>
      <p:ext uri="{BB962C8B-B14F-4D97-AF65-F5344CB8AC3E}">
        <p14:creationId xmlns:p14="http://schemas.microsoft.com/office/powerpoint/2010/main" val="1099661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wipe(down)">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wipe(down)">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wipe(down)">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wipe(down)">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wipe(down)">
                                      <p:cBhvr>
                                        <p:cTn id="2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484632"/>
            <a:ext cx="9451848" cy="1609344"/>
          </a:xfrm>
        </p:spPr>
        <p:txBody>
          <a:bodyPr/>
          <a:lstStyle/>
          <a:p>
            <a:r>
              <a:rPr lang="af-ZA" dirty="0"/>
              <a:t>Karakterisering (vervolg)</a:t>
            </a:r>
          </a:p>
        </p:txBody>
      </p:sp>
      <p:sp>
        <p:nvSpPr>
          <p:cNvPr id="3" name="Content Placeholder 2"/>
          <p:cNvSpPr>
            <a:spLocks noGrp="1"/>
          </p:cNvSpPr>
          <p:nvPr>
            <p:ph idx="1"/>
          </p:nvPr>
        </p:nvSpPr>
        <p:spPr>
          <a:xfrm>
            <a:off x="1676400" y="2121408"/>
            <a:ext cx="9451848" cy="4050792"/>
          </a:xfrm>
        </p:spPr>
        <p:txBody>
          <a:bodyPr>
            <a:normAutofit/>
          </a:bodyPr>
          <a:lstStyle/>
          <a:p>
            <a:pPr marL="0" indent="0">
              <a:buNone/>
            </a:pPr>
            <a:r>
              <a:rPr lang="af-ZA" sz="2400" b="1" dirty="0"/>
              <a:t>Karakterbeelding en karakterisering geskied deur:</a:t>
            </a:r>
          </a:p>
          <a:p>
            <a:r>
              <a:rPr lang="af-ZA" sz="2400" dirty="0"/>
              <a:t>Uiterlike beskrywing en naamgewing</a:t>
            </a:r>
          </a:p>
          <a:p>
            <a:r>
              <a:rPr lang="af-ZA" sz="2400" dirty="0"/>
              <a:t>Uiterlike houding van karakter wat spruit uit innerlike emosies</a:t>
            </a:r>
          </a:p>
          <a:p>
            <a:r>
              <a:rPr lang="af-ZA" sz="2400" dirty="0"/>
              <a:t>Dialoog en handeling</a:t>
            </a:r>
          </a:p>
          <a:p>
            <a:r>
              <a:rPr lang="af-ZA" sz="2400" dirty="0"/>
              <a:t>Wat ander karakters van die hoofkarakter sê of dink</a:t>
            </a:r>
          </a:p>
          <a:p>
            <a:r>
              <a:rPr lang="af-ZA" sz="2400" dirty="0"/>
              <a:t>Hoofkarakter se reaksie op ander karakters</a:t>
            </a:r>
          </a:p>
          <a:p>
            <a:r>
              <a:rPr lang="af-ZA" sz="2400" dirty="0"/>
              <a:t>Wat die verteller vir ons van die karakter sê</a:t>
            </a:r>
          </a:p>
        </p:txBody>
      </p:sp>
    </p:spTree>
    <p:extLst>
      <p:ext uri="{BB962C8B-B14F-4D97-AF65-F5344CB8AC3E}">
        <p14:creationId xmlns:p14="http://schemas.microsoft.com/office/powerpoint/2010/main" val="4053315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Wood Type</Template>
  <TotalTime>525</TotalTime>
  <Words>1455</Words>
  <Application>Microsoft Office PowerPoint</Application>
  <PresentationFormat>Widescreen</PresentationFormat>
  <Paragraphs>128</Paragraphs>
  <Slides>21</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Rockwell</vt:lpstr>
      <vt:lpstr>Rockwell Condensed</vt:lpstr>
      <vt:lpstr>Wingdings</vt:lpstr>
      <vt:lpstr>Wood Type</vt:lpstr>
      <vt:lpstr>Die driehoekige sirkel</vt:lpstr>
      <vt:lpstr>Inleiding tot die roman</vt:lpstr>
      <vt:lpstr>PowerPoint Presentation</vt:lpstr>
      <vt:lpstr>Epiese elemente in ŉ verhaal</vt:lpstr>
      <vt:lpstr>Oorsig</vt:lpstr>
      <vt:lpstr>Vergelding/wraak vs. inkeer</vt:lpstr>
      <vt:lpstr>Karakterisering</vt:lpstr>
      <vt:lpstr>PowerPoint Presentation</vt:lpstr>
      <vt:lpstr>Karakterisering (vervolg)</vt:lpstr>
      <vt:lpstr>PowerPoint Presentation</vt:lpstr>
      <vt:lpstr>Intrige (gebeure/plot)</vt:lpstr>
      <vt:lpstr>Agtergrond / milieu / ruimte</vt:lpstr>
      <vt:lpstr>Agtergrond (vervolg)</vt:lpstr>
      <vt:lpstr>Tyd</vt:lpstr>
      <vt:lpstr>Tyd (vervolg)</vt:lpstr>
      <vt:lpstr>Verteller</vt:lpstr>
      <vt:lpstr>Konflik / botsing</vt:lpstr>
      <vt:lpstr>Stemming / toon / atmosfeer</vt:lpstr>
      <vt:lpstr>Tema / boodskap</vt:lpstr>
      <vt:lpstr>Enkele boodskappe in die roman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Die driehoekige sirkel</dc:title>
  <dc:creator>Steve Fourie</dc:creator>
  <cp:lastModifiedBy>Hubert Krynauw</cp:lastModifiedBy>
  <cp:revision>56</cp:revision>
  <dcterms:created xsi:type="dcterms:W3CDTF">2018-01-09T13:24:54Z</dcterms:created>
  <dcterms:modified xsi:type="dcterms:W3CDTF">2018-03-27T08:02:54Z</dcterms:modified>
</cp:coreProperties>
</file>