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206631"/>
            <a:ext cx="8361229" cy="8578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DRAMA: KABV-VEREISTES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606" y="2064470"/>
            <a:ext cx="9530499" cy="363874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Verwys na p. 26-27 in die KABV vir Afrikaans Huistaal.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Drama handel oor woorde, taal, handeling, interaksie tussen karakters, beweging, gesigsuitdrukkings, lyftaal, stem, lig/donker. Dit moet opgevoer kan word. Daar is kykers (TV, rolprent, verhoog) of luisteraars (radio).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Verbeelding is baie belangrik (veral by die radiodrama). 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Aspekte om te onderrig: karakterisering, verteller, tema en boodskap, agtergrond, tyd en ruimte, dramatiese struktuur, toon en stemming, toneelaanwysings/neweteks en dramatiese ironie.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35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338" y="685800"/>
            <a:ext cx="9728462" cy="80363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KENMERKE VAN DIE RADIODRAMA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643" y="1489435"/>
            <a:ext cx="9832157" cy="508104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Eenbedryf: eendimensionele, eenrigtingmedium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Word slegs ouditief waargeneem. Daarom is byklanke en geluide nodig om ruimtes en stemming vir die luisteraar te suggereer.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Dialoog (hoofteks) tussen die rolspelers is die hoofelement.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Omdat die luisteraar nie kan sién wat gedoen word nie (handeling) en net lúister, word alle handeling deur die dialoog tussen rolspelers (karakters) en deur byklanke gesuggereer.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Stemtoon en stembuigings is baie belangrik.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Tyd- en ruimtespronge kan maklik ingewerk word,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Die luisteraar speel ‘n aktiewe rol – moet dekor (bv. meubels), rekwisiete (los items) en uiterlike voorkoms van karakters (bv. kleredrag en gesigsuitdrukkings) op kreatiewe wyse visualiseer.</a:t>
            </a: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Neweteks/toneel- en verhoogaanwysings – word kursief en tussen hakies geplaas. Dit dien as instruksies aan spelers en moet ouditief waargeneem kan word. </a:t>
            </a:r>
          </a:p>
        </p:txBody>
      </p:sp>
    </p:spTree>
    <p:extLst>
      <p:ext uri="{BB962C8B-B14F-4D97-AF65-F5344CB8AC3E}">
        <p14:creationId xmlns:p14="http://schemas.microsoft.com/office/powerpoint/2010/main" val="81622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936" y="685800"/>
            <a:ext cx="9869864" cy="127497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DRAMATIESE STRUKTUUR 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UITERLIKE BOU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30" y="2121031"/>
            <a:ext cx="9766169" cy="43928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Uiterlike bou is die verdeling in bedrywe of tonele.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Daar is een hooftema en een spanningslyn.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Beperkte aantal karakters. Daar is nie werklik ruimte vir karakter-ontwikkeling nie; net openbaring van karaktereienskappe en karakterverandering.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Dialoog is kompak en gekonsentreerd; direk afgespits op die gebeure.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Intrige (storielyn) is die volgorde of struktuur waarin gebeurtenisse mekaar opvolg. Oorsaak en gevolg – dit wat aanleiding gee tot bepaalde gebeure, wat uiteindelik tot die klimaks en ontknoping lei. </a:t>
            </a:r>
          </a:p>
        </p:txBody>
      </p:sp>
    </p:spTree>
    <p:extLst>
      <p:ext uri="{BB962C8B-B14F-4D97-AF65-F5344CB8AC3E}">
        <p14:creationId xmlns:p14="http://schemas.microsoft.com/office/powerpoint/2010/main" val="161450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43" y="685800"/>
            <a:ext cx="9832157" cy="11995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DRAMATIESE STRUKTUUR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INNERLIKE BOU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643" y="2026763"/>
            <a:ext cx="9832157" cy="4637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Eksposisie/uiteensetting: die dialoog en handeling word gebruik om die karakters bekend te stel, tyd en ruimte te plaas en moontlike botsing/konflik uit te beeld.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Motoriese moment: dié gebeurtenis wat verdere handelinge aan die gang sit/aktiveer. Die spanningslyn verhoog nou.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Ontwikkelingsfase: die handeling word verder gevoer.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Krisisfase a.g.v konflik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Klimaks/hoogtepunt: konflik kom tot</a:t>
            </a: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 ‘n punt. Daar is ‘n wending – ‘n probleem word opgelos, ‘n oorwinning word behaal of daar word ‘n bepalende keuse gemaak.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Ontknoping/afloop: ‘n duidelike afname in die spanning </a:t>
            </a: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0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051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4" y="1376312"/>
            <a:ext cx="9747315" cy="54816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Dramatiese doelstelling: hou gewoonlik verband met die tema van die drama. Dit verwys na die spesifieke reaksie wat die dramaturg wil ontlok.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Tema: die sentrale gedagte/idee wat die teks as </a:t>
            </a: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‘n geheel bind. Dit</a:t>
            </a: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 kan gewoonlik as een woord gegee word; dit kan tot verskeie boodskappe aanleiding gee.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Boodskap: spruit voort uit die tema; bepaalde faset van die tema; meer spesifiek, daarom ook breër/wyer geformuleer; kan ook </a:t>
            </a: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‘n les wees.</a:t>
            </a: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af-ZA" sz="2400" noProof="1">
                <a:latin typeface="Arial" panose="020B0604020202020204" pitchFamily="34" charset="0"/>
                <a:cs typeface="Arial" panose="020B0604020202020204" pitchFamily="34" charset="0"/>
              </a:rPr>
              <a:t>Dramatiese ironie: </a:t>
            </a: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‘n vorm van kontras; die karakter is salig onbewus van die ware toedrag van sake, terwyl die leser/luisteraar/toeskouer weet wat werklik plaasvind.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noProof="1">
                <a:latin typeface="Arial" panose="020B0604020202020204" pitchFamily="34" charset="0"/>
                <a:cs typeface="Arial" panose="020B0604020202020204" pitchFamily="34" charset="0"/>
              </a:rPr>
              <a:t>Titel: voorspelling vs werklike betekenis</a:t>
            </a: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0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11" y="84842"/>
            <a:ext cx="9737889" cy="1159496"/>
          </a:xfrm>
        </p:spPr>
        <p:txBody>
          <a:bodyPr>
            <a:normAutofit fontScale="90000"/>
          </a:bodyPr>
          <a:lstStyle/>
          <a:p>
            <a:pPr algn="ctr"/>
            <a:r>
              <a:rPr lang="af-ZA" sz="4000" i="1" noProof="1">
                <a:latin typeface="Arial" panose="020B0604020202020204" pitchFamily="34" charset="0"/>
                <a:cs typeface="Arial" panose="020B0604020202020204" pitchFamily="34" charset="0"/>
              </a:rPr>
              <a:t>Die Testament</a:t>
            </a:r>
            <a:br>
              <a:rPr lang="af-ZA" sz="4000" i="1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f-ZA" sz="4000" noProof="1">
                <a:latin typeface="Arial" panose="020B0604020202020204" pitchFamily="34" charset="0"/>
                <a:cs typeface="Arial" panose="020B0604020202020204" pitchFamily="34" charset="0"/>
              </a:rPr>
              <a:t>Inhoud in </a:t>
            </a:r>
            <a:r>
              <a:rPr lang="en-US" sz="4000" noProof="1">
                <a:latin typeface="Arial" panose="020B0604020202020204" pitchFamily="34" charset="0"/>
                <a:cs typeface="Arial" panose="020B0604020202020204" pitchFamily="34" charset="0"/>
              </a:rPr>
              <a:t>‘n neutedop</a:t>
            </a:r>
            <a:endParaRPr lang="af-ZA" sz="40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911" y="1244339"/>
            <a:ext cx="9926425" cy="54769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Oom Josef sterf 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as ‘n welvarende man. Hy bemaak sy besittings aan Herman, Katinka en Zenobia Rousseau, en sy getroue huishoudster en voorman.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Die Rousseau-gesin word deur die prokureur, Gideon Hansen, na sy kantoor ontbied vir die 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voorlees van oom Josef se testament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. Dis wel Gideon Hansen wat in lewe die testament voorlees, maar daar is </a:t>
            </a:r>
            <a:r>
              <a:rPr lang="en-US" noProof="1">
                <a:latin typeface="Arial" panose="020B0604020202020204" pitchFamily="34" charset="0"/>
                <a:cs typeface="Arial" panose="020B0604020202020204" pitchFamily="34" charset="0"/>
              </a:rPr>
              <a:t>‘n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 oorgang na oom Josef asof hy dit in sy eie stem voorlees.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Die testament is nie ‘n ”gewone” testament nie. Daar is 9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 voorwaardes/bepalings 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waaraan die gesin moet voldoen alvorens hulle hul erfporsie mag ontvang. Party van die voorwaardes is op die hele gesin van toepassing, terwyl ander vir individuele gesinslede geld.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Terwyl die Rousseau’s deur oom Josef se voorwaardes werk, raak hulle geheg aan die plaas en 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begin met nuwe oë na dinge kyk. 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Nadat hulle oom Josef se seun, Jans, se brief aan sy pa gelees het, verstaan hulle waarom oom Josef die voorwaardes gestel het.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Die Rousseau’s 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verloor byna hul erfporsie 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omdat hulle nie eerlik was oor die kontantgeld wat hulle op verskillende tye en op verskillende plekke in die huis gekry het nie.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Zenobia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 word 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kamtig ontvoer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. Haar ouers is bereid om alles prys te gee om haar veilig terug te kry.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af-ZA" b="1" noProof="1">
                <a:latin typeface="Arial" panose="020B0604020202020204" pitchFamily="34" charset="0"/>
                <a:cs typeface="Arial" panose="020B0604020202020204" pitchFamily="34" charset="0"/>
              </a:rPr>
              <a:t>veranderde</a:t>
            </a:r>
            <a:r>
              <a:rPr lang="af-ZA" noProof="1">
                <a:latin typeface="Arial" panose="020B0604020202020204" pitchFamily="34" charset="0"/>
                <a:cs typeface="Arial" panose="020B0604020202020204" pitchFamily="34" charset="0"/>
              </a:rPr>
              <a:t> Herman, Katinka en Zenobia kry uiteindelik hul erfporsie. Oom Josef het selfs bepaal dat Zenobia vir 3 maande lank net met Gideon mag uitgaan! </a:t>
            </a:r>
          </a:p>
          <a:p>
            <a:pPr>
              <a:buFont typeface="Wingdings" panose="05000000000000000000" pitchFamily="2" charset="2"/>
              <a:buChar char="§"/>
            </a:pP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af-ZA" sz="24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7055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207</TotalTime>
  <Words>852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</vt:lpstr>
      <vt:lpstr>Crop</vt:lpstr>
      <vt:lpstr>DRAMA: KABV-VEREISTES</vt:lpstr>
      <vt:lpstr>KENMERKE VAN DIE RADIODRAMA</vt:lpstr>
      <vt:lpstr>DRAMATIESE STRUKTUUR  UITERLIKE BOU</vt:lpstr>
      <vt:lpstr>DRAMATIESE STRUKTUUR INNERLIKE BOU  </vt:lpstr>
      <vt:lpstr>EN …</vt:lpstr>
      <vt:lpstr>Die Testament Inhoud in ‘n neutedop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DRAMA: KABV-VEREISTES</dc:title>
  <dc:creator>Santa Barnard</dc:creator>
  <cp:lastModifiedBy>Santa Barnard</cp:lastModifiedBy>
  <cp:revision>18</cp:revision>
  <dcterms:created xsi:type="dcterms:W3CDTF">2018-03-25T11:43:09Z</dcterms:created>
  <dcterms:modified xsi:type="dcterms:W3CDTF">2018-03-25T15:10:51Z</dcterms:modified>
</cp:coreProperties>
</file>