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8" r:id="rId3"/>
    <p:sldId id="259" r:id="rId4"/>
    <p:sldId id="257" r:id="rId5"/>
    <p:sldId id="260" r:id="rId6"/>
    <p:sldId id="263" r:id="rId7"/>
    <p:sldId id="261" r:id="rId8"/>
    <p:sldId id="262"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A5B5"/>
    <a:srgbClr val="05BB1B"/>
    <a:srgbClr val="88CD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4/14/2016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4/14/2016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4/14/2016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4/14/2016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4/14/2016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4/14/2016</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4/14/2016</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4/14/2016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 Id="rId4" Type="http://schemas.openxmlformats.org/officeDocument/2006/relationships/image" Target="../media/image10.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sz="19900" cap="none" smtClean="0"/>
              <a:t>Ek wil</a:t>
            </a:r>
            <a:endParaRPr lang="en-US" sz="19900" cap="none"/>
          </a:p>
        </p:txBody>
      </p:sp>
      <p:sp>
        <p:nvSpPr>
          <p:cNvPr id="3" name="Subtitle 2"/>
          <p:cNvSpPr>
            <a:spLocks noGrp="1"/>
          </p:cNvSpPr>
          <p:nvPr>
            <p:ph type="subTitle" idx="1"/>
          </p:nvPr>
        </p:nvSpPr>
        <p:spPr/>
        <p:txBody>
          <a:bodyPr>
            <a:noAutofit/>
          </a:bodyPr>
          <a:lstStyle/>
          <a:p>
            <a:r>
              <a:rPr lang="en-ZA" sz="6000" smtClean="0"/>
              <a:t>Willem Fransman (Jr.)</a:t>
            </a:r>
            <a:endParaRPr lang="en-US" sz="600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75445" y="1432223"/>
            <a:ext cx="1743075" cy="2619375"/>
          </a:xfrm>
          <a:prstGeom prst="rect">
            <a:avLst/>
          </a:prstGeom>
        </p:spPr>
      </p:pic>
    </p:spTree>
    <p:extLst>
      <p:ext uri="{BB962C8B-B14F-4D97-AF65-F5344CB8AC3E}">
        <p14:creationId xmlns:p14="http://schemas.microsoft.com/office/powerpoint/2010/main" val="7137827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6291" y="245212"/>
            <a:ext cx="4300296" cy="632806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u="sng" smtClean="0"/>
              <a:t>Nog ‘n gedig van Willem Fransman</a:t>
            </a:r>
          </a:p>
          <a:p>
            <a:endParaRPr lang="en-US" b="1"/>
          </a:p>
          <a:p>
            <a:r>
              <a:rPr lang="en-US" b="1" smtClean="0"/>
              <a:t>Virrie </a:t>
            </a:r>
            <a:r>
              <a:rPr lang="en-US" b="1"/>
              <a:t>taal, innie taal</a:t>
            </a:r>
            <a:endParaRPr lang="en-US"/>
          </a:p>
          <a:p>
            <a:r>
              <a:rPr lang="en-US"/>
              <a:t> </a:t>
            </a:r>
          </a:p>
          <a:p>
            <a:r>
              <a:rPr lang="en-US"/>
              <a:t>Ou pellie,</a:t>
            </a:r>
          </a:p>
          <a:p>
            <a:r>
              <a:rPr lang="en-US"/>
              <a:t>djy dink die taal gat ve’dwyn,</a:t>
            </a:r>
          </a:p>
          <a:p>
            <a:r>
              <a:rPr lang="en-US"/>
              <a:t>extinct raak ampe soes’ie dinosour,</a:t>
            </a:r>
          </a:p>
          <a:p>
            <a:r>
              <a:rPr lang="en-US"/>
              <a:t>soelat ôse kinnes se kinnes se laaitjies</a:t>
            </a:r>
          </a:p>
          <a:p>
            <a:r>
              <a:rPr lang="en-US"/>
              <a:t>ééndag ’n anne taal sil praat!</a:t>
            </a:r>
          </a:p>
          <a:p>
            <a:r>
              <a:rPr lang="en-US"/>
              <a:t> </a:t>
            </a:r>
          </a:p>
          <a:p>
            <a:r>
              <a:rPr lang="en-US"/>
              <a:t>Am I right?</a:t>
            </a:r>
          </a:p>
          <a:p>
            <a:r>
              <a:rPr lang="en-US"/>
              <a:t>Issit soes djy argue?</a:t>
            </a:r>
          </a:p>
          <a:p>
            <a:r>
              <a:rPr lang="en-US"/>
              <a:t> </a:t>
            </a:r>
          </a:p>
          <a:p>
            <a:r>
              <a:rPr lang="en-US"/>
              <a:t>Nei, ou pellie,</a:t>
            </a:r>
          </a:p>
          <a:p>
            <a:r>
              <a:rPr lang="en-US"/>
              <a:t>kô lat ôs ôse kant bring:</a:t>
            </a:r>
          </a:p>
          <a:p>
            <a:r>
              <a:rPr lang="en-US"/>
              <a:t> </a:t>
            </a:r>
          </a:p>
          <a:p>
            <a:r>
              <a:rPr lang="en-US"/>
              <a:t>Maak ’n plackard,</a:t>
            </a:r>
          </a:p>
          <a:p>
            <a:r>
              <a:rPr lang="en-US"/>
              <a:t>staan oppie street corner … en</a:t>
            </a:r>
          </a:p>
          <a:p>
            <a:r>
              <a:rPr lang="en-US"/>
              <a:t>shout</a:t>
            </a:r>
          </a:p>
        </p:txBody>
      </p:sp>
      <p:sp>
        <p:nvSpPr>
          <p:cNvPr id="3" name="Rectangle 2"/>
          <p:cNvSpPr/>
          <p:nvPr/>
        </p:nvSpPr>
        <p:spPr>
          <a:xfrm>
            <a:off x="6151418" y="245212"/>
            <a:ext cx="4580980" cy="632806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a:t>Shout</a:t>
            </a:r>
          </a:p>
          <a:p>
            <a:r>
              <a:rPr lang="en-US"/>
              <a:t>virrie govermint.</a:t>
            </a:r>
          </a:p>
          <a:p>
            <a:r>
              <a:rPr lang="en-US"/>
              <a:t>Shout</a:t>
            </a:r>
          </a:p>
          <a:p>
            <a:r>
              <a:rPr lang="en-US"/>
              <a:t>virrie teachers.</a:t>
            </a:r>
          </a:p>
          <a:p>
            <a:r>
              <a:rPr lang="en-US"/>
              <a:t>Shout</a:t>
            </a:r>
          </a:p>
          <a:p>
            <a:r>
              <a:rPr lang="en-US"/>
              <a:t>virrie press.</a:t>
            </a:r>
          </a:p>
          <a:p>
            <a:r>
              <a:rPr lang="en-US"/>
              <a:t>Shout</a:t>
            </a:r>
          </a:p>
          <a:p>
            <a:r>
              <a:rPr lang="en-US"/>
              <a:t>vi allie poets en writers wat</a:t>
            </a:r>
          </a:p>
          <a:p>
            <a:r>
              <a:rPr lang="en-US"/>
              <a:t>net soe wil sit en moan.</a:t>
            </a:r>
          </a:p>
          <a:p>
            <a:r>
              <a:rPr lang="en-US"/>
              <a:t>Shout</a:t>
            </a:r>
          </a:p>
          <a:p>
            <a:r>
              <a:rPr lang="en-US"/>
              <a:t>soema virrie wife’ie</a:t>
            </a:r>
          </a:p>
          <a:p>
            <a:r>
              <a:rPr lang="en-US"/>
              <a:t>offie girlfriend oek,</a:t>
            </a:r>
          </a:p>
          <a:p>
            <a:r>
              <a:rPr lang="en-US"/>
              <a:t>while you’re at it!</a:t>
            </a:r>
          </a:p>
          <a:p>
            <a:r>
              <a:rPr lang="en-US"/>
              <a:t> </a:t>
            </a:r>
          </a:p>
          <a:p>
            <a:r>
              <a:rPr lang="en-US"/>
              <a:t>En as djy klaa geshout het …</a:t>
            </a:r>
          </a:p>
          <a:p>
            <a:r>
              <a:rPr lang="en-US"/>
              <a:t>loep sit dan op djou gat, pellie,</a:t>
            </a:r>
          </a:p>
          <a:p>
            <a:r>
              <a:rPr lang="en-US"/>
              <a:t>en skryf ’n poem</a:t>
            </a:r>
          </a:p>
          <a:p>
            <a:r>
              <a:rPr lang="en-US"/>
              <a:t>virrie taal,</a:t>
            </a:r>
          </a:p>
          <a:p>
            <a:r>
              <a:rPr lang="en-US"/>
              <a:t>innie taal …</a:t>
            </a:r>
          </a:p>
          <a:p>
            <a:r>
              <a:rPr lang="en-US"/>
              <a:t>Dja, skryf ’it ôse township Afrikaans,</a:t>
            </a:r>
          </a:p>
          <a:p>
            <a:r>
              <a:rPr lang="en-US"/>
              <a:t> </a:t>
            </a:r>
          </a:p>
          <a:p>
            <a:r>
              <a:rPr lang="en-US"/>
              <a:t>asseblief, pellie.</a:t>
            </a:r>
          </a:p>
          <a:p>
            <a:r>
              <a:rPr lang="en-US"/>
              <a:t> </a:t>
            </a:r>
          </a:p>
        </p:txBody>
      </p:sp>
    </p:spTree>
    <p:extLst>
      <p:ext uri="{BB962C8B-B14F-4D97-AF65-F5344CB8AC3E}">
        <p14:creationId xmlns:p14="http://schemas.microsoft.com/office/powerpoint/2010/main" val="3863139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randombar(horizont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67128" y="1225296"/>
            <a:ext cx="9281160" cy="967186"/>
          </a:xfrm>
        </p:spPr>
        <p:txBody>
          <a:bodyPr>
            <a:normAutofit/>
          </a:bodyPr>
          <a:lstStyle/>
          <a:p>
            <a:r>
              <a:rPr lang="en-ZA" sz="5400" cap="none" smtClean="0"/>
              <a:t>Biografiese besonderhede van digter</a:t>
            </a:r>
            <a:endParaRPr lang="en-US" sz="5400" cap="none"/>
          </a:p>
        </p:txBody>
      </p:sp>
      <p:sp>
        <p:nvSpPr>
          <p:cNvPr id="5" name="Text Placeholder 4"/>
          <p:cNvSpPr>
            <a:spLocks noGrp="1"/>
          </p:cNvSpPr>
          <p:nvPr>
            <p:ph type="body" idx="1"/>
          </p:nvPr>
        </p:nvSpPr>
        <p:spPr/>
        <p:txBody>
          <a:bodyPr>
            <a:normAutofit/>
          </a:bodyPr>
          <a:lstStyle/>
          <a:p>
            <a:r>
              <a:rPr lang="en-ZA" sz="3600" smtClean="0"/>
              <a:t>Willem Fransman (Jr.)</a:t>
            </a:r>
            <a:endParaRPr lang="en-US" sz="360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8708" y="3712152"/>
            <a:ext cx="3744191" cy="2808143"/>
          </a:xfrm>
          <a:prstGeom prst="rect">
            <a:avLst/>
          </a:prstGeom>
        </p:spPr>
      </p:pic>
      <p:pic>
        <p:nvPicPr>
          <p:cNvPr id="7" name="Picture 6"/>
          <p:cNvPicPr>
            <a:picLocks noChangeAspect="1"/>
          </p:cNvPicPr>
          <p:nvPr/>
        </p:nvPicPr>
        <p:blipFill>
          <a:blip r:embed="rId3"/>
          <a:stretch>
            <a:fillRect/>
          </a:stretch>
        </p:blipFill>
        <p:spPr>
          <a:xfrm>
            <a:off x="2248788" y="1996378"/>
            <a:ext cx="5096698" cy="2871465"/>
          </a:xfrm>
          <a:prstGeom prst="rect">
            <a:avLst/>
          </a:prstGeom>
        </p:spPr>
      </p:pic>
    </p:spTree>
    <p:extLst>
      <p:ext uri="{BB962C8B-B14F-4D97-AF65-F5344CB8AC3E}">
        <p14:creationId xmlns:p14="http://schemas.microsoft.com/office/powerpoint/2010/main" val="1229797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ounded Rectangle 3"/>
          <p:cNvSpPr/>
          <p:nvPr/>
        </p:nvSpPr>
        <p:spPr>
          <a:xfrm>
            <a:off x="1038873" y="384464"/>
            <a:ext cx="4509655" cy="384463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ZA" sz="2400" smtClean="0"/>
              <a:t>Willem Fransman</a:t>
            </a:r>
          </a:p>
          <a:p>
            <a:pPr algn="ctr"/>
            <a:endParaRPr lang="en-ZA" sz="2400" smtClean="0"/>
          </a:p>
          <a:p>
            <a:pPr marL="285750" indent="-285750" algn="ctr">
              <a:buFont typeface="Arial" panose="020B0604020202020204" pitchFamily="34" charset="0"/>
              <a:buChar char="•"/>
            </a:pPr>
            <a:r>
              <a:rPr lang="en-ZA" sz="2000" smtClean="0"/>
              <a:t>Gebore op Worcester – die 4de van 10 kinders</a:t>
            </a:r>
          </a:p>
          <a:p>
            <a:pPr marL="285750" indent="-285750" algn="ctr">
              <a:buFont typeface="Arial" panose="020B0604020202020204" pitchFamily="34" charset="0"/>
              <a:buChar char="•"/>
            </a:pPr>
            <a:r>
              <a:rPr lang="en-ZA" sz="2000" smtClean="0"/>
              <a:t>Sy ouers was plaaswerkers</a:t>
            </a:r>
          </a:p>
          <a:p>
            <a:pPr marL="285750" indent="-285750" algn="ctr">
              <a:buFont typeface="Arial" panose="020B0604020202020204" pitchFamily="34" charset="0"/>
              <a:buChar char="•"/>
            </a:pPr>
            <a:r>
              <a:rPr lang="en-ZA" sz="2000" smtClean="0"/>
              <a:t>Op skool in die sewentigerjare, maak hy kennis met politiek</a:t>
            </a:r>
          </a:p>
          <a:p>
            <a:pPr marL="285750" indent="-285750" algn="ctr">
              <a:buFont typeface="Arial" panose="020B0604020202020204" pitchFamily="34" charset="0"/>
              <a:buChar char="•"/>
            </a:pPr>
            <a:r>
              <a:rPr lang="en-ZA" sz="2000" smtClean="0"/>
              <a:t>Hierna skryf hy Afrikaanse protesliedere en gedigte</a:t>
            </a:r>
          </a:p>
          <a:p>
            <a:pPr marL="285750" indent="-285750" algn="ctr">
              <a:buFont typeface="Arial" panose="020B0604020202020204" pitchFamily="34" charset="0"/>
              <a:buChar char="•"/>
            </a:pPr>
            <a:r>
              <a:rPr lang="en-ZA" sz="2000" smtClean="0"/>
              <a:t>Hy is tans verbonde aan die Universiteit van Wes-Kaapland</a:t>
            </a:r>
          </a:p>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1330" y="4293061"/>
            <a:ext cx="3013797" cy="2257439"/>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25057" y="3107748"/>
            <a:ext cx="4613997" cy="3442752"/>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25057" y="131192"/>
            <a:ext cx="5295900" cy="3790950"/>
          </a:xfrm>
          <a:prstGeom prst="rect">
            <a:avLst/>
          </a:prstGeom>
        </p:spPr>
      </p:pic>
    </p:spTree>
    <p:extLst>
      <p:ext uri="{BB962C8B-B14F-4D97-AF65-F5344CB8AC3E}">
        <p14:creationId xmlns:p14="http://schemas.microsoft.com/office/powerpoint/2010/main" val="2610553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000"/>
                                        <p:tgtEl>
                                          <p:spTgt spid="4">
                                            <p:txEl>
                                              <p:pRg st="4" end="4"/>
                                            </p:txEl>
                                          </p:spTgt>
                                        </p:tgtEl>
                                      </p:cBhvr>
                                    </p:animEffect>
                                    <p:anim calcmode="lin" valueType="num">
                                      <p:cBhvr>
                                        <p:cTn id="2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1000"/>
                                        <p:tgtEl>
                                          <p:spTgt spid="4">
                                            <p:txEl>
                                              <p:pRg st="5" end="5"/>
                                            </p:txEl>
                                          </p:spTgt>
                                        </p:tgtEl>
                                      </p:cBhvr>
                                    </p:animEffect>
                                    <p:anim calcmode="lin" valueType="num">
                                      <p:cBhvr>
                                        <p:cTn id="3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1000"/>
                                        <p:tgtEl>
                                          <p:spTgt spid="4">
                                            <p:txEl>
                                              <p:pRg st="6" end="6"/>
                                            </p:txEl>
                                          </p:spTgt>
                                        </p:tgtEl>
                                      </p:cBhvr>
                                    </p:animEffect>
                                    <p:anim calcmode="lin" valueType="num">
                                      <p:cBhvr>
                                        <p:cTn id="4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23325317"/>
              </p:ext>
            </p:extLst>
          </p:nvPr>
        </p:nvGraphicFramePr>
        <p:xfrm>
          <a:off x="820880" y="667711"/>
          <a:ext cx="10609120" cy="5577840"/>
        </p:xfrm>
        <a:graphic>
          <a:graphicData uri="http://schemas.openxmlformats.org/drawingml/2006/table">
            <a:tbl>
              <a:tblPr firstRow="1" bandRow="1">
                <a:tableStyleId>{69CF1AB2-1976-4502-BF36-3FF5EA218861}</a:tableStyleId>
              </a:tblPr>
              <a:tblGrid>
                <a:gridCol w="4837760"/>
                <a:gridCol w="5771360"/>
              </a:tblGrid>
              <a:tr h="370840">
                <a:tc>
                  <a:txBody>
                    <a:bodyPr/>
                    <a:lstStyle/>
                    <a:p>
                      <a:r>
                        <a:rPr lang="en-ZA" sz="1800" b="1" kern="1200" smtClean="0">
                          <a:solidFill>
                            <a:schemeClr val="dk1"/>
                          </a:solidFill>
                          <a:effectLst/>
                          <a:latin typeface="+mn-lt"/>
                          <a:ea typeface="+mn-ea"/>
                          <a:cs typeface="+mn-cs"/>
                        </a:rPr>
                        <a:t>Ek wil – Willem Fransman (junior)</a:t>
                      </a:r>
                      <a:endParaRPr lang="en-US" sz="1800" b="1" kern="1200" smtClean="0">
                        <a:solidFill>
                          <a:schemeClr val="dk1"/>
                        </a:solidFill>
                        <a:effectLst/>
                        <a:latin typeface="+mn-lt"/>
                        <a:ea typeface="+mn-ea"/>
                        <a:cs typeface="+mn-cs"/>
                      </a:endParaRPr>
                    </a:p>
                    <a:p>
                      <a:r>
                        <a:rPr lang="en-ZA" sz="1800" b="1" kern="1200" smtClean="0">
                          <a:solidFill>
                            <a:schemeClr val="dk1"/>
                          </a:solidFill>
                          <a:effectLst/>
                          <a:latin typeface="+mn-lt"/>
                          <a:ea typeface="+mn-ea"/>
                          <a:cs typeface="+mn-cs"/>
                        </a:rPr>
                        <a:t> </a:t>
                      </a:r>
                      <a:endParaRPr lang="en-US" sz="1800" b="1" kern="1200" smtClean="0">
                        <a:solidFill>
                          <a:schemeClr val="dk1"/>
                        </a:solidFill>
                        <a:effectLst/>
                        <a:latin typeface="+mn-lt"/>
                        <a:ea typeface="+mn-ea"/>
                        <a:cs typeface="+mn-cs"/>
                      </a:endParaRPr>
                    </a:p>
                    <a:p>
                      <a:pPr marL="342900" lvl="0" indent="-342900">
                        <a:buFont typeface="+mj-lt"/>
                        <a:buAutoNum type="arabicPeriod"/>
                      </a:pPr>
                      <a:r>
                        <a:rPr lang="en-ZA" sz="1800" b="1" kern="1200" smtClean="0">
                          <a:solidFill>
                            <a:schemeClr val="dk1"/>
                          </a:solidFill>
                          <a:effectLst/>
                          <a:latin typeface="+mn-lt"/>
                          <a:ea typeface="+mn-ea"/>
                          <a:cs typeface="+mn-cs"/>
                        </a:rPr>
                        <a:t>Ek wil’ie fênsie poetry skryf’ie</a:t>
                      </a:r>
                      <a:endParaRPr lang="en-US" sz="1800" b="1" kern="1200" smtClean="0">
                        <a:solidFill>
                          <a:schemeClr val="dk1"/>
                        </a:solidFill>
                        <a:effectLst/>
                        <a:latin typeface="+mn-lt"/>
                        <a:ea typeface="+mn-ea"/>
                        <a:cs typeface="+mn-cs"/>
                      </a:endParaRPr>
                    </a:p>
                    <a:p>
                      <a:pPr marL="342900" lvl="0" indent="-342900">
                        <a:buFont typeface="+mj-lt"/>
                        <a:buAutoNum type="arabicPeriod"/>
                      </a:pPr>
                      <a:r>
                        <a:rPr lang="en-ZA" sz="1800" b="1" kern="1200" smtClean="0">
                          <a:solidFill>
                            <a:schemeClr val="dk1"/>
                          </a:solidFill>
                          <a:effectLst/>
                          <a:latin typeface="+mn-lt"/>
                          <a:ea typeface="+mn-ea"/>
                          <a:cs typeface="+mn-cs"/>
                        </a:rPr>
                        <a:t>Oekie special expressions gebryk’ie</a:t>
                      </a:r>
                      <a:endParaRPr lang="en-US" sz="1800" b="1" kern="1200" smtClean="0">
                        <a:solidFill>
                          <a:schemeClr val="dk1"/>
                        </a:solidFill>
                        <a:effectLst/>
                        <a:latin typeface="+mn-lt"/>
                        <a:ea typeface="+mn-ea"/>
                        <a:cs typeface="+mn-cs"/>
                      </a:endParaRPr>
                    </a:p>
                    <a:p>
                      <a:pPr marL="342900" lvl="0" indent="-342900">
                        <a:buFont typeface="+mj-lt"/>
                        <a:buAutoNum type="arabicPeriod"/>
                      </a:pPr>
                      <a:r>
                        <a:rPr lang="en-ZA" sz="1800" b="1" kern="1200" smtClean="0">
                          <a:solidFill>
                            <a:schemeClr val="dk1"/>
                          </a:solidFill>
                          <a:effectLst/>
                          <a:latin typeface="+mn-lt"/>
                          <a:ea typeface="+mn-ea"/>
                          <a:cs typeface="+mn-cs"/>
                        </a:rPr>
                        <a:t>Net skryfe in my Taal</a:t>
                      </a:r>
                      <a:endParaRPr lang="en-US" sz="1800" b="1" kern="1200" smtClean="0">
                        <a:solidFill>
                          <a:schemeClr val="dk1"/>
                        </a:solidFill>
                        <a:effectLst/>
                        <a:latin typeface="+mn-lt"/>
                        <a:ea typeface="+mn-ea"/>
                        <a:cs typeface="+mn-cs"/>
                      </a:endParaRPr>
                    </a:p>
                    <a:p>
                      <a:pPr marL="342900" lvl="0" indent="-342900">
                        <a:buFont typeface="+mj-lt"/>
                        <a:buAutoNum type="arabicPeriod"/>
                      </a:pPr>
                      <a:r>
                        <a:rPr lang="en-ZA" sz="1800" b="1" kern="1200" smtClean="0">
                          <a:solidFill>
                            <a:schemeClr val="dk1"/>
                          </a:solidFill>
                          <a:effectLst/>
                          <a:latin typeface="+mn-lt"/>
                          <a:ea typeface="+mn-ea"/>
                          <a:cs typeface="+mn-cs"/>
                        </a:rPr>
                        <a:t>Soos o’se mênse ‘it praat!</a:t>
                      </a:r>
                      <a:endParaRPr lang="en-US" sz="1800" b="1" kern="1200" smtClean="0">
                        <a:solidFill>
                          <a:schemeClr val="dk1"/>
                        </a:solidFill>
                        <a:effectLst/>
                        <a:latin typeface="+mn-lt"/>
                        <a:ea typeface="+mn-ea"/>
                        <a:cs typeface="+mn-cs"/>
                      </a:endParaRPr>
                    </a:p>
                    <a:p>
                      <a:pPr marL="342900" indent="-342900">
                        <a:buFont typeface="+mj-lt"/>
                        <a:buAutoNum type="arabicPeriod"/>
                      </a:pPr>
                      <a:endParaRPr lang="en-US" sz="1800" b="1" kern="1200" smtClean="0">
                        <a:solidFill>
                          <a:schemeClr val="dk1"/>
                        </a:solidFill>
                        <a:effectLst/>
                        <a:latin typeface="+mn-lt"/>
                        <a:ea typeface="+mn-ea"/>
                        <a:cs typeface="+mn-cs"/>
                      </a:endParaRPr>
                    </a:p>
                    <a:p>
                      <a:pPr marL="342900" lvl="0" indent="-342900">
                        <a:buFont typeface="+mj-lt"/>
                        <a:buAutoNum type="arabicPeriod"/>
                      </a:pPr>
                      <a:r>
                        <a:rPr lang="en-ZA" sz="1800" b="1" kern="1200" smtClean="0">
                          <a:solidFill>
                            <a:schemeClr val="dk1"/>
                          </a:solidFill>
                          <a:effectLst/>
                          <a:latin typeface="+mn-lt"/>
                          <a:ea typeface="+mn-ea"/>
                          <a:cs typeface="+mn-cs"/>
                        </a:rPr>
                        <a:t>Roep’t wat djy wil, but o’s call’it</a:t>
                      </a:r>
                      <a:endParaRPr lang="en-US" sz="1800" b="1" kern="1200" smtClean="0">
                        <a:solidFill>
                          <a:schemeClr val="dk1"/>
                        </a:solidFill>
                        <a:effectLst/>
                        <a:latin typeface="+mn-lt"/>
                        <a:ea typeface="+mn-ea"/>
                        <a:cs typeface="+mn-cs"/>
                      </a:endParaRPr>
                    </a:p>
                    <a:p>
                      <a:pPr marL="342900" lvl="0" indent="-342900">
                        <a:buFont typeface="+mj-lt"/>
                        <a:buAutoNum type="arabicPeriod"/>
                      </a:pPr>
                      <a:r>
                        <a:rPr lang="en-ZA" sz="1800" b="1" kern="1200" smtClean="0">
                          <a:solidFill>
                            <a:schemeClr val="dk1"/>
                          </a:solidFill>
                          <a:effectLst/>
                          <a:latin typeface="+mn-lt"/>
                          <a:ea typeface="+mn-ea"/>
                          <a:cs typeface="+mn-cs"/>
                        </a:rPr>
                        <a:t>Streetpoetry en ek se soema:</a:t>
                      </a:r>
                      <a:endParaRPr lang="en-US" sz="1800" b="1" kern="1200" smtClean="0">
                        <a:solidFill>
                          <a:schemeClr val="dk1"/>
                        </a:solidFill>
                        <a:effectLst/>
                        <a:latin typeface="+mn-lt"/>
                        <a:ea typeface="+mn-ea"/>
                        <a:cs typeface="+mn-cs"/>
                      </a:endParaRPr>
                    </a:p>
                    <a:p>
                      <a:pPr marL="342900" lvl="0" indent="-342900">
                        <a:buFont typeface="+mj-lt"/>
                        <a:buAutoNum type="arabicPeriod"/>
                      </a:pPr>
                      <a:r>
                        <a:rPr lang="en-ZA" sz="1800" b="1" kern="1200" smtClean="0">
                          <a:solidFill>
                            <a:schemeClr val="dk1"/>
                          </a:solidFill>
                          <a:effectLst/>
                          <a:latin typeface="+mn-lt"/>
                          <a:ea typeface="+mn-ea"/>
                          <a:cs typeface="+mn-cs"/>
                        </a:rPr>
                        <a:t>Straatpraat of Township Afrikaans</a:t>
                      </a:r>
                      <a:endParaRPr lang="en-US" sz="1800" b="1" kern="1200" smtClean="0">
                        <a:solidFill>
                          <a:schemeClr val="dk1"/>
                        </a:solidFill>
                        <a:effectLst/>
                        <a:latin typeface="+mn-lt"/>
                        <a:ea typeface="+mn-ea"/>
                        <a:cs typeface="+mn-cs"/>
                      </a:endParaRPr>
                    </a:p>
                    <a:p>
                      <a:pPr marL="0" indent="0">
                        <a:buFont typeface="+mj-lt"/>
                        <a:buNone/>
                      </a:pPr>
                      <a:r>
                        <a:rPr lang="en-ZA" sz="1800" b="1" kern="1200" smtClean="0">
                          <a:solidFill>
                            <a:schemeClr val="dk1"/>
                          </a:solidFill>
                          <a:effectLst/>
                          <a:latin typeface="+mn-lt"/>
                          <a:ea typeface="+mn-ea"/>
                          <a:cs typeface="+mn-cs"/>
                        </a:rPr>
                        <a:t> </a:t>
                      </a:r>
                      <a:endParaRPr lang="en-US" sz="1800" b="1" kern="1200" smtClean="0">
                        <a:solidFill>
                          <a:schemeClr val="dk1"/>
                        </a:solidFill>
                        <a:effectLst/>
                        <a:latin typeface="+mn-lt"/>
                        <a:ea typeface="+mn-ea"/>
                        <a:cs typeface="+mn-cs"/>
                      </a:endParaRPr>
                    </a:p>
                    <a:p>
                      <a:pPr marL="342900" lvl="0" indent="-342900">
                        <a:buFont typeface="+mj-lt"/>
                        <a:buAutoNum type="arabicPeriod" startAt="8"/>
                      </a:pPr>
                      <a:r>
                        <a:rPr lang="en-ZA" sz="1800" b="1" kern="1200" smtClean="0">
                          <a:solidFill>
                            <a:schemeClr val="dk1"/>
                          </a:solidFill>
                          <a:effectLst/>
                          <a:latin typeface="+mn-lt"/>
                          <a:ea typeface="+mn-ea"/>
                          <a:cs typeface="+mn-cs"/>
                        </a:rPr>
                        <a:t>Ek wil skryf</a:t>
                      </a:r>
                      <a:endParaRPr lang="en-US" sz="1800" b="1" kern="1200" smtClean="0">
                        <a:solidFill>
                          <a:schemeClr val="dk1"/>
                        </a:solidFill>
                        <a:effectLst/>
                        <a:latin typeface="+mn-lt"/>
                        <a:ea typeface="+mn-ea"/>
                        <a:cs typeface="+mn-cs"/>
                      </a:endParaRPr>
                    </a:p>
                    <a:p>
                      <a:pPr marL="342900" lvl="0" indent="-342900">
                        <a:buFont typeface="+mj-lt"/>
                        <a:buAutoNum type="arabicPeriod" startAt="8"/>
                      </a:pPr>
                      <a:r>
                        <a:rPr lang="en-ZA" sz="1800" b="1" kern="1200" smtClean="0">
                          <a:solidFill>
                            <a:schemeClr val="dk1"/>
                          </a:solidFill>
                          <a:effectLst/>
                          <a:latin typeface="+mn-lt"/>
                          <a:ea typeface="+mn-ea"/>
                          <a:cs typeface="+mn-cs"/>
                        </a:rPr>
                        <a:t>     van o’se feelings</a:t>
                      </a:r>
                      <a:endParaRPr lang="en-US" sz="1800" b="1" kern="1200" smtClean="0">
                        <a:solidFill>
                          <a:schemeClr val="dk1"/>
                        </a:solidFill>
                        <a:effectLst/>
                        <a:latin typeface="+mn-lt"/>
                        <a:ea typeface="+mn-ea"/>
                        <a:cs typeface="+mn-cs"/>
                      </a:endParaRPr>
                    </a:p>
                    <a:p>
                      <a:pPr marL="342900" lvl="0" indent="-342900">
                        <a:buFont typeface="+mj-lt"/>
                        <a:buAutoNum type="arabicPeriod" startAt="8"/>
                      </a:pPr>
                      <a:r>
                        <a:rPr lang="en-ZA" sz="1800" b="1" kern="1200" smtClean="0">
                          <a:solidFill>
                            <a:schemeClr val="dk1"/>
                          </a:solidFill>
                          <a:effectLst/>
                          <a:latin typeface="+mn-lt"/>
                          <a:ea typeface="+mn-ea"/>
                          <a:cs typeface="+mn-cs"/>
                        </a:rPr>
                        <a:t>     van ose fears</a:t>
                      </a:r>
                      <a:endParaRPr lang="en-US" sz="1800" b="1" kern="1200" smtClean="0">
                        <a:solidFill>
                          <a:schemeClr val="dk1"/>
                        </a:solidFill>
                        <a:effectLst/>
                        <a:latin typeface="+mn-lt"/>
                        <a:ea typeface="+mn-ea"/>
                        <a:cs typeface="+mn-cs"/>
                      </a:endParaRPr>
                    </a:p>
                    <a:p>
                      <a:pPr marL="342900" lvl="0" indent="-342900">
                        <a:buFont typeface="+mj-lt"/>
                        <a:buAutoNum type="arabicPeriod" startAt="8"/>
                      </a:pPr>
                      <a:r>
                        <a:rPr lang="en-ZA" sz="1800" b="1" kern="1200" smtClean="0">
                          <a:solidFill>
                            <a:schemeClr val="dk1"/>
                          </a:solidFill>
                          <a:effectLst/>
                          <a:latin typeface="+mn-lt"/>
                          <a:ea typeface="+mn-ea"/>
                          <a:cs typeface="+mn-cs"/>
                        </a:rPr>
                        <a:t>     van o’se joys</a:t>
                      </a:r>
                      <a:endParaRPr lang="en-US" sz="1800" b="1" kern="1200" smtClean="0">
                        <a:solidFill>
                          <a:schemeClr val="dk1"/>
                        </a:solidFill>
                        <a:effectLst/>
                        <a:latin typeface="+mn-lt"/>
                        <a:ea typeface="+mn-ea"/>
                        <a:cs typeface="+mn-cs"/>
                      </a:endParaRPr>
                    </a:p>
                    <a:p>
                      <a:pPr marL="342900" lvl="0" indent="-342900">
                        <a:buFont typeface="+mj-lt"/>
                        <a:buAutoNum type="arabicPeriod" startAt="8"/>
                      </a:pPr>
                      <a:r>
                        <a:rPr lang="en-ZA" sz="1800" b="1" kern="1200" smtClean="0">
                          <a:solidFill>
                            <a:schemeClr val="dk1"/>
                          </a:solidFill>
                          <a:effectLst/>
                          <a:latin typeface="+mn-lt"/>
                          <a:ea typeface="+mn-ea"/>
                          <a:cs typeface="+mn-cs"/>
                        </a:rPr>
                        <a:t>     van o’se sadness</a:t>
                      </a:r>
                      <a:endParaRPr lang="en-US" sz="1800" b="1" kern="1200" smtClean="0">
                        <a:solidFill>
                          <a:schemeClr val="dk1"/>
                        </a:solidFill>
                        <a:effectLst/>
                        <a:latin typeface="+mn-lt"/>
                        <a:ea typeface="+mn-ea"/>
                        <a:cs typeface="+mn-cs"/>
                      </a:endParaRPr>
                    </a:p>
                    <a:p>
                      <a:pPr marL="342900" lvl="0" indent="-342900">
                        <a:buFont typeface="+mj-lt"/>
                        <a:buAutoNum type="arabicPeriod" startAt="8"/>
                      </a:pPr>
                      <a:r>
                        <a:rPr lang="en-ZA" sz="1800" b="1" kern="1200" smtClean="0">
                          <a:solidFill>
                            <a:schemeClr val="dk1"/>
                          </a:solidFill>
                          <a:effectLst/>
                          <a:latin typeface="+mn-lt"/>
                          <a:ea typeface="+mn-ea"/>
                          <a:cs typeface="+mn-cs"/>
                        </a:rPr>
                        <a:t>     van o’se frustrations</a:t>
                      </a:r>
                      <a:endParaRPr lang="en-US" sz="1800" b="1" kern="1200" smtClean="0">
                        <a:solidFill>
                          <a:schemeClr val="dk1"/>
                        </a:solidFill>
                        <a:effectLst/>
                        <a:latin typeface="+mn-lt"/>
                        <a:ea typeface="+mn-ea"/>
                        <a:cs typeface="+mn-cs"/>
                      </a:endParaRPr>
                    </a:p>
                    <a:p>
                      <a:pPr marL="342900" lvl="0" indent="-342900">
                        <a:buFont typeface="+mj-lt"/>
                        <a:buAutoNum type="arabicPeriod" startAt="8"/>
                      </a:pPr>
                      <a:r>
                        <a:rPr lang="en-ZA" sz="1800" b="1" kern="1200" smtClean="0">
                          <a:solidFill>
                            <a:schemeClr val="dk1"/>
                          </a:solidFill>
                          <a:effectLst/>
                          <a:latin typeface="+mn-lt"/>
                          <a:ea typeface="+mn-ea"/>
                          <a:cs typeface="+mn-cs"/>
                        </a:rPr>
                        <a:t>     van o’se ambitions</a:t>
                      </a:r>
                      <a:endParaRPr lang="en-US" sz="1800" b="1" kern="1200" smtClean="0">
                        <a:solidFill>
                          <a:schemeClr val="dk1"/>
                        </a:solidFill>
                        <a:effectLst/>
                        <a:latin typeface="+mn-lt"/>
                        <a:ea typeface="+mn-ea"/>
                        <a:cs typeface="+mn-cs"/>
                      </a:endParaRPr>
                    </a:p>
                    <a:p>
                      <a:pPr marL="342900" lvl="0" indent="-342900">
                        <a:buFont typeface="+mj-lt"/>
                        <a:buAutoNum type="arabicPeriod" startAt="8"/>
                      </a:pPr>
                      <a:r>
                        <a:rPr lang="en-ZA" sz="1800" b="1" kern="1200" smtClean="0">
                          <a:solidFill>
                            <a:schemeClr val="dk1"/>
                          </a:solidFill>
                          <a:effectLst/>
                          <a:latin typeface="+mn-lt"/>
                          <a:ea typeface="+mn-ea"/>
                          <a:cs typeface="+mn-cs"/>
                        </a:rPr>
                        <a:t>In o’se Township Afrikaans</a:t>
                      </a:r>
                      <a:endParaRPr lang="en-US" sz="1800" b="1" kern="1200" smtClean="0">
                        <a:solidFill>
                          <a:schemeClr val="dk1"/>
                        </a:solidFill>
                        <a:effectLst/>
                        <a:latin typeface="+mn-lt"/>
                        <a:ea typeface="+mn-ea"/>
                        <a:cs typeface="+mn-cs"/>
                      </a:endParaRPr>
                    </a:p>
                    <a:p>
                      <a:endParaRPr lang="en-US"/>
                    </a:p>
                  </a:txBody>
                  <a:tcPr/>
                </a:tc>
                <a:tc>
                  <a:txBody>
                    <a:bodyPr/>
                    <a:lstStyle/>
                    <a:p>
                      <a:pPr marL="342900" lvl="0" indent="-342900">
                        <a:buFont typeface="+mj-lt"/>
                        <a:buAutoNum type="arabicPeriod" startAt="16"/>
                      </a:pPr>
                      <a:r>
                        <a:rPr lang="en-ZA" sz="1800" b="1" kern="1200" smtClean="0">
                          <a:solidFill>
                            <a:schemeClr val="dk1"/>
                          </a:solidFill>
                          <a:effectLst/>
                          <a:latin typeface="+mn-lt"/>
                          <a:ea typeface="+mn-ea"/>
                          <a:cs typeface="+mn-cs"/>
                        </a:rPr>
                        <a:t>Ek wil’it skryf</a:t>
                      </a:r>
                      <a:endParaRPr lang="en-US" sz="1800" b="1" kern="1200" smtClean="0">
                        <a:solidFill>
                          <a:schemeClr val="dk1"/>
                        </a:solidFill>
                        <a:effectLst/>
                        <a:latin typeface="+mn-lt"/>
                        <a:ea typeface="+mn-ea"/>
                        <a:cs typeface="+mn-cs"/>
                      </a:endParaRPr>
                    </a:p>
                    <a:p>
                      <a:pPr marL="342900" lvl="0" indent="-342900">
                        <a:buFont typeface="+mj-lt"/>
                        <a:buAutoNum type="arabicPeriod" startAt="16"/>
                      </a:pPr>
                      <a:r>
                        <a:rPr lang="en-ZA" sz="1800" b="1" kern="1200" smtClean="0">
                          <a:solidFill>
                            <a:schemeClr val="dk1"/>
                          </a:solidFill>
                          <a:effectLst/>
                          <a:latin typeface="+mn-lt"/>
                          <a:ea typeface="+mn-ea"/>
                          <a:cs typeface="+mn-cs"/>
                        </a:rPr>
                        <a:t>     vi o’se oue’s</a:t>
                      </a:r>
                      <a:endParaRPr lang="en-US" sz="1800" b="1" kern="1200" smtClean="0">
                        <a:solidFill>
                          <a:schemeClr val="dk1"/>
                        </a:solidFill>
                        <a:effectLst/>
                        <a:latin typeface="+mn-lt"/>
                        <a:ea typeface="+mn-ea"/>
                        <a:cs typeface="+mn-cs"/>
                      </a:endParaRPr>
                    </a:p>
                    <a:p>
                      <a:pPr marL="342900" lvl="0" indent="-342900">
                        <a:buFont typeface="+mj-lt"/>
                        <a:buAutoNum type="arabicPeriod" startAt="16"/>
                      </a:pPr>
                      <a:r>
                        <a:rPr lang="en-ZA" sz="1800" b="1" kern="1200" smtClean="0">
                          <a:solidFill>
                            <a:schemeClr val="dk1"/>
                          </a:solidFill>
                          <a:effectLst/>
                          <a:latin typeface="+mn-lt"/>
                          <a:ea typeface="+mn-ea"/>
                          <a:cs typeface="+mn-cs"/>
                        </a:rPr>
                        <a:t>     vi o’se suste’s en broe’s</a:t>
                      </a:r>
                      <a:endParaRPr lang="en-US" sz="1800" b="1" kern="1200" smtClean="0">
                        <a:solidFill>
                          <a:schemeClr val="dk1"/>
                        </a:solidFill>
                        <a:effectLst/>
                        <a:latin typeface="+mn-lt"/>
                        <a:ea typeface="+mn-ea"/>
                        <a:cs typeface="+mn-cs"/>
                      </a:endParaRPr>
                    </a:p>
                    <a:p>
                      <a:pPr marL="342900" lvl="0" indent="-342900">
                        <a:buFont typeface="+mj-lt"/>
                        <a:buAutoNum type="arabicPeriod" startAt="16"/>
                      </a:pPr>
                      <a:r>
                        <a:rPr lang="en-ZA" sz="1800" b="1" kern="1200" smtClean="0">
                          <a:solidFill>
                            <a:schemeClr val="dk1"/>
                          </a:solidFill>
                          <a:effectLst/>
                          <a:latin typeface="+mn-lt"/>
                          <a:ea typeface="+mn-ea"/>
                          <a:cs typeface="+mn-cs"/>
                        </a:rPr>
                        <a:t>     vi o’se kinnes</a:t>
                      </a:r>
                      <a:endParaRPr lang="en-US" sz="1800" b="1" kern="1200" smtClean="0">
                        <a:solidFill>
                          <a:schemeClr val="dk1"/>
                        </a:solidFill>
                        <a:effectLst/>
                        <a:latin typeface="+mn-lt"/>
                        <a:ea typeface="+mn-ea"/>
                        <a:cs typeface="+mn-cs"/>
                      </a:endParaRPr>
                    </a:p>
                    <a:p>
                      <a:pPr marL="342900" lvl="0" indent="-342900">
                        <a:buFont typeface="+mj-lt"/>
                        <a:buAutoNum type="arabicPeriod" startAt="16"/>
                      </a:pPr>
                      <a:r>
                        <a:rPr lang="en-ZA" sz="1800" b="1" kern="1200" smtClean="0">
                          <a:solidFill>
                            <a:schemeClr val="dk1"/>
                          </a:solidFill>
                          <a:effectLst/>
                          <a:latin typeface="+mn-lt"/>
                          <a:ea typeface="+mn-ea"/>
                          <a:cs typeface="+mn-cs"/>
                        </a:rPr>
                        <a:t>     vi o’se bra’se</a:t>
                      </a:r>
                      <a:endParaRPr lang="en-US" sz="1800" b="1" kern="1200" smtClean="0">
                        <a:solidFill>
                          <a:schemeClr val="dk1"/>
                        </a:solidFill>
                        <a:effectLst/>
                        <a:latin typeface="+mn-lt"/>
                        <a:ea typeface="+mn-ea"/>
                        <a:cs typeface="+mn-cs"/>
                      </a:endParaRPr>
                    </a:p>
                    <a:p>
                      <a:pPr marL="342900" lvl="0" indent="-342900">
                        <a:buFont typeface="+mj-lt"/>
                        <a:buAutoNum type="arabicPeriod" startAt="16"/>
                      </a:pPr>
                      <a:r>
                        <a:rPr lang="en-ZA" sz="1800" b="1" kern="1200" smtClean="0">
                          <a:solidFill>
                            <a:schemeClr val="dk1"/>
                          </a:solidFill>
                          <a:effectLst/>
                          <a:latin typeface="+mn-lt"/>
                          <a:ea typeface="+mn-ea"/>
                          <a:cs typeface="+mn-cs"/>
                        </a:rPr>
                        <a:t>     vi o’se Communities</a:t>
                      </a:r>
                      <a:endParaRPr lang="en-US" sz="1800" b="1" kern="1200" smtClean="0">
                        <a:solidFill>
                          <a:schemeClr val="dk1"/>
                        </a:solidFill>
                        <a:effectLst/>
                        <a:latin typeface="+mn-lt"/>
                        <a:ea typeface="+mn-ea"/>
                        <a:cs typeface="+mn-cs"/>
                      </a:endParaRPr>
                    </a:p>
                    <a:p>
                      <a:pPr marL="342900" lvl="0" indent="-342900">
                        <a:buFont typeface="+mj-lt"/>
                        <a:buAutoNum type="arabicPeriod" startAt="16"/>
                      </a:pPr>
                      <a:r>
                        <a:rPr lang="en-ZA" sz="1800" b="1" kern="1200" smtClean="0">
                          <a:solidFill>
                            <a:schemeClr val="dk1"/>
                          </a:solidFill>
                          <a:effectLst/>
                          <a:latin typeface="+mn-lt"/>
                          <a:ea typeface="+mn-ea"/>
                          <a:cs typeface="+mn-cs"/>
                        </a:rPr>
                        <a:t>     oek vi o’se Non Black vrinne ...</a:t>
                      </a:r>
                      <a:endParaRPr lang="en-US" sz="1800" b="1" kern="1200" smtClean="0">
                        <a:solidFill>
                          <a:schemeClr val="dk1"/>
                        </a:solidFill>
                        <a:effectLst/>
                        <a:latin typeface="+mn-lt"/>
                        <a:ea typeface="+mn-ea"/>
                        <a:cs typeface="+mn-cs"/>
                      </a:endParaRPr>
                    </a:p>
                    <a:p>
                      <a:pPr marL="342900" lvl="0" indent="-342900">
                        <a:buFont typeface="+mj-lt"/>
                        <a:buAutoNum type="arabicPeriod" startAt="16"/>
                      </a:pPr>
                      <a:r>
                        <a:rPr lang="en-ZA" sz="1800" b="1" kern="1200" smtClean="0">
                          <a:solidFill>
                            <a:schemeClr val="dk1"/>
                          </a:solidFill>
                          <a:effectLst/>
                          <a:latin typeface="+mn-lt"/>
                          <a:ea typeface="+mn-ea"/>
                          <a:cs typeface="+mn-cs"/>
                        </a:rPr>
                        <a:t>Soelat ammal my kan ve’staan en ‘it kan enjoy</a:t>
                      </a:r>
                      <a:endParaRPr lang="en-US" sz="1800" b="1" kern="1200" smtClean="0">
                        <a:solidFill>
                          <a:schemeClr val="dk1"/>
                        </a:solidFill>
                        <a:effectLst/>
                        <a:latin typeface="+mn-lt"/>
                        <a:ea typeface="+mn-ea"/>
                        <a:cs typeface="+mn-cs"/>
                      </a:endParaRPr>
                    </a:p>
                    <a:p>
                      <a:pPr marL="342900" indent="-342900">
                        <a:buFont typeface="+mj-lt"/>
                        <a:buAutoNum type="arabicPeriod" startAt="16"/>
                      </a:pPr>
                      <a:endParaRPr lang="en-US" sz="1800" b="1" kern="1200" smtClean="0">
                        <a:solidFill>
                          <a:schemeClr val="dk1"/>
                        </a:solidFill>
                        <a:effectLst/>
                        <a:latin typeface="+mn-lt"/>
                        <a:ea typeface="+mn-ea"/>
                        <a:cs typeface="+mn-cs"/>
                      </a:endParaRPr>
                    </a:p>
                    <a:p>
                      <a:pPr marL="342900" lvl="0" indent="-342900">
                        <a:buFont typeface="+mj-lt"/>
                        <a:buAutoNum type="arabicPeriod" startAt="16"/>
                      </a:pPr>
                      <a:r>
                        <a:rPr lang="en-ZA" sz="1800" b="1" kern="1200" smtClean="0">
                          <a:solidFill>
                            <a:schemeClr val="dk1"/>
                          </a:solidFill>
                          <a:effectLst/>
                          <a:latin typeface="+mn-lt"/>
                          <a:ea typeface="+mn-ea"/>
                          <a:cs typeface="+mn-cs"/>
                        </a:rPr>
                        <a:t>Soe, as djy nie O’se Taal ve’staan nie,</a:t>
                      </a:r>
                      <a:endParaRPr lang="en-US" sz="1800" b="1" kern="1200" smtClean="0">
                        <a:solidFill>
                          <a:schemeClr val="dk1"/>
                        </a:solidFill>
                        <a:effectLst/>
                        <a:latin typeface="+mn-lt"/>
                        <a:ea typeface="+mn-ea"/>
                        <a:cs typeface="+mn-cs"/>
                      </a:endParaRPr>
                    </a:p>
                    <a:p>
                      <a:pPr marL="342900" lvl="0" indent="-342900">
                        <a:buFont typeface="+mj-lt"/>
                        <a:buAutoNum type="arabicPeriod" startAt="16"/>
                      </a:pPr>
                      <a:r>
                        <a:rPr lang="en-ZA" sz="1800" b="1" kern="1200" smtClean="0">
                          <a:solidFill>
                            <a:schemeClr val="dk1"/>
                          </a:solidFill>
                          <a:effectLst/>
                          <a:latin typeface="+mn-lt"/>
                          <a:ea typeface="+mn-ea"/>
                          <a:cs typeface="+mn-cs"/>
                        </a:rPr>
                        <a:t>En djy djoy upstairs wil hou</a:t>
                      </a:r>
                      <a:endParaRPr lang="en-US" sz="1800" b="1" kern="1200" smtClean="0">
                        <a:solidFill>
                          <a:schemeClr val="dk1"/>
                        </a:solidFill>
                        <a:effectLst/>
                        <a:latin typeface="+mn-lt"/>
                        <a:ea typeface="+mn-ea"/>
                        <a:cs typeface="+mn-cs"/>
                      </a:endParaRPr>
                    </a:p>
                    <a:p>
                      <a:pPr marL="342900" lvl="0" indent="-342900">
                        <a:buFont typeface="+mj-lt"/>
                        <a:buAutoNum type="arabicPeriod" startAt="16"/>
                      </a:pPr>
                      <a:r>
                        <a:rPr lang="en-ZA" sz="1800" b="1" kern="1200" smtClean="0">
                          <a:solidFill>
                            <a:schemeClr val="dk1"/>
                          </a:solidFill>
                          <a:effectLst/>
                          <a:latin typeface="+mn-lt"/>
                          <a:ea typeface="+mn-ea"/>
                          <a:cs typeface="+mn-cs"/>
                        </a:rPr>
                        <a:t>oo’ djou grênd Ofrikons:</a:t>
                      </a:r>
                      <a:endParaRPr lang="en-US" sz="1800" b="1" kern="1200" smtClean="0">
                        <a:solidFill>
                          <a:schemeClr val="dk1"/>
                        </a:solidFill>
                        <a:effectLst/>
                        <a:latin typeface="+mn-lt"/>
                        <a:ea typeface="+mn-ea"/>
                        <a:cs typeface="+mn-cs"/>
                      </a:endParaRPr>
                    </a:p>
                    <a:p>
                      <a:pPr marL="342900" lvl="0" indent="-342900">
                        <a:buFont typeface="+mj-lt"/>
                        <a:buAutoNum type="arabicPeriod" startAt="16"/>
                      </a:pPr>
                      <a:r>
                        <a:rPr lang="en-ZA" sz="1800" b="1" kern="1200" smtClean="0">
                          <a:solidFill>
                            <a:schemeClr val="dk1"/>
                          </a:solidFill>
                          <a:effectLst/>
                          <a:latin typeface="+mn-lt"/>
                          <a:ea typeface="+mn-ea"/>
                          <a:cs typeface="+mn-cs"/>
                        </a:rPr>
                        <a:t>Dan sê o’s poelitely:</a:t>
                      </a:r>
                      <a:endParaRPr lang="en-US" sz="1800" b="1" kern="1200" smtClean="0">
                        <a:solidFill>
                          <a:schemeClr val="dk1"/>
                        </a:solidFill>
                        <a:effectLst/>
                        <a:latin typeface="+mn-lt"/>
                        <a:ea typeface="+mn-ea"/>
                        <a:cs typeface="+mn-cs"/>
                      </a:endParaRPr>
                    </a:p>
                    <a:p>
                      <a:pPr marL="342900" lvl="0" indent="-342900">
                        <a:buFont typeface="+mj-lt"/>
                        <a:buAutoNum type="arabicPeriod" startAt="16"/>
                      </a:pPr>
                      <a:r>
                        <a:rPr lang="en-ZA" sz="1800" b="1" kern="1200" smtClean="0">
                          <a:solidFill>
                            <a:schemeClr val="dk1"/>
                          </a:solidFill>
                          <a:effectLst/>
                          <a:latin typeface="+mn-lt"/>
                          <a:ea typeface="+mn-ea"/>
                          <a:cs typeface="+mn-cs"/>
                        </a:rPr>
                        <a:t>Vra net die meaning van ‘n wid</a:t>
                      </a:r>
                      <a:endParaRPr lang="en-US" sz="1800" b="1" kern="1200" smtClean="0">
                        <a:solidFill>
                          <a:schemeClr val="dk1"/>
                        </a:solidFill>
                        <a:effectLst/>
                        <a:latin typeface="+mn-lt"/>
                        <a:ea typeface="+mn-ea"/>
                        <a:cs typeface="+mn-cs"/>
                      </a:endParaRPr>
                    </a:p>
                    <a:p>
                      <a:pPr marL="342900" lvl="0" indent="-342900">
                        <a:buFont typeface="+mj-lt"/>
                        <a:buAutoNum type="arabicPeriod" startAt="16"/>
                      </a:pPr>
                      <a:r>
                        <a:rPr lang="en-ZA" sz="1800" b="1" kern="1200" smtClean="0">
                          <a:solidFill>
                            <a:schemeClr val="dk1"/>
                          </a:solidFill>
                          <a:effectLst/>
                          <a:latin typeface="+mn-lt"/>
                          <a:ea typeface="+mn-ea"/>
                          <a:cs typeface="+mn-cs"/>
                        </a:rPr>
                        <a:t>Soe nie, dan tatta djy an</a:t>
                      </a:r>
                      <a:endParaRPr lang="en-US" sz="1800" b="1" kern="1200" smtClean="0">
                        <a:solidFill>
                          <a:schemeClr val="dk1"/>
                        </a:solidFill>
                        <a:effectLst/>
                        <a:latin typeface="+mn-lt"/>
                        <a:ea typeface="+mn-ea"/>
                        <a:cs typeface="+mn-cs"/>
                      </a:endParaRPr>
                    </a:p>
                    <a:p>
                      <a:pPr marL="342900" lvl="0" indent="-342900">
                        <a:buFont typeface="+mj-lt"/>
                        <a:buAutoNum type="arabicPeriod" startAt="16"/>
                      </a:pPr>
                      <a:r>
                        <a:rPr lang="en-ZA" sz="1800" b="1" kern="1200" smtClean="0">
                          <a:solidFill>
                            <a:schemeClr val="dk1"/>
                          </a:solidFill>
                          <a:effectLst/>
                          <a:latin typeface="+mn-lt"/>
                          <a:ea typeface="+mn-ea"/>
                          <a:cs typeface="+mn-cs"/>
                        </a:rPr>
                        <a:t>But moet’ie vi’ o’s ko’ djudge ‘ie</a:t>
                      </a:r>
                      <a:endParaRPr lang="en-US" sz="1800" b="1" kern="1200" smtClean="0">
                        <a:solidFill>
                          <a:schemeClr val="dk1"/>
                        </a:solidFill>
                        <a:effectLst/>
                        <a:latin typeface="+mn-lt"/>
                        <a:ea typeface="+mn-ea"/>
                        <a:cs typeface="+mn-cs"/>
                      </a:endParaRPr>
                    </a:p>
                    <a:p>
                      <a:pPr marL="342900" lvl="0" indent="-342900">
                        <a:buFont typeface="+mj-lt"/>
                        <a:buAutoNum type="arabicPeriod" startAt="16"/>
                      </a:pPr>
                      <a:r>
                        <a:rPr lang="en-ZA" sz="1800" b="1" kern="1200" smtClean="0">
                          <a:solidFill>
                            <a:schemeClr val="dk1"/>
                          </a:solidFill>
                          <a:effectLst/>
                          <a:latin typeface="+mn-lt"/>
                          <a:ea typeface="+mn-ea"/>
                          <a:cs typeface="+mn-cs"/>
                        </a:rPr>
                        <a:t>Cause o’s skryf Afrikaans soes</a:t>
                      </a:r>
                      <a:endParaRPr lang="en-US" sz="1800" b="1" kern="1200" smtClean="0">
                        <a:solidFill>
                          <a:schemeClr val="dk1"/>
                        </a:solidFill>
                        <a:effectLst/>
                        <a:latin typeface="+mn-lt"/>
                        <a:ea typeface="+mn-ea"/>
                        <a:cs typeface="+mn-cs"/>
                      </a:endParaRPr>
                    </a:p>
                    <a:p>
                      <a:pPr marL="342900" lvl="0" indent="-342900">
                        <a:buFont typeface="+mj-lt"/>
                        <a:buAutoNum type="arabicPeriod" startAt="16"/>
                      </a:pPr>
                      <a:r>
                        <a:rPr lang="en-ZA" sz="1800" b="1" kern="1200" smtClean="0">
                          <a:solidFill>
                            <a:schemeClr val="dk1"/>
                          </a:solidFill>
                          <a:effectLst/>
                          <a:latin typeface="+mn-lt"/>
                          <a:ea typeface="+mn-ea"/>
                          <a:cs typeface="+mn-cs"/>
                        </a:rPr>
                        <a:t>O’s ‘it innie Townships praat</a:t>
                      </a:r>
                      <a:endParaRPr lang="en-US" sz="1800" b="1" kern="1200" smtClean="0">
                        <a:solidFill>
                          <a:schemeClr val="dk1"/>
                        </a:solidFill>
                        <a:effectLst/>
                        <a:latin typeface="+mn-lt"/>
                        <a:ea typeface="+mn-ea"/>
                        <a:cs typeface="+mn-cs"/>
                      </a:endParaRPr>
                    </a:p>
                    <a:p>
                      <a:endParaRPr lang="en-US"/>
                    </a:p>
                  </a:txBody>
                  <a:tcPr/>
                </a:tc>
              </a:tr>
            </a:tbl>
          </a:graphicData>
        </a:graphic>
      </p:graphicFrame>
    </p:spTree>
    <p:extLst>
      <p:ext uri="{BB962C8B-B14F-4D97-AF65-F5344CB8AC3E}">
        <p14:creationId xmlns:p14="http://schemas.microsoft.com/office/powerpoint/2010/main" val="13973994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Rounded Rectangle 2"/>
          <p:cNvSpPr/>
          <p:nvPr/>
        </p:nvSpPr>
        <p:spPr>
          <a:xfrm>
            <a:off x="2916639" y="650137"/>
            <a:ext cx="6567055" cy="4655127"/>
          </a:xfrm>
          <a:prstGeom prst="roundRect">
            <a:avLst/>
          </a:prstGeom>
          <a:solidFill>
            <a:schemeClr val="bg1"/>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ZA" sz="2800" b="1" smtClean="0"/>
              <a:t>Inleiding tot die gedig</a:t>
            </a:r>
          </a:p>
          <a:p>
            <a:endParaRPr lang="en-ZA" smtClean="0"/>
          </a:p>
          <a:p>
            <a:pPr marL="285750" indent="-285750">
              <a:buFont typeface="Arial" panose="020B0604020202020204" pitchFamily="34" charset="0"/>
              <a:buChar char="•"/>
            </a:pPr>
            <a:r>
              <a:rPr lang="en-ZA" sz="2400" smtClean="0"/>
              <a:t>Geskryf in Kaaps</a:t>
            </a:r>
          </a:p>
          <a:p>
            <a:pPr marL="285750" indent="-285750">
              <a:buFont typeface="Arial" panose="020B0604020202020204" pitchFamily="34" charset="0"/>
              <a:buChar char="•"/>
            </a:pPr>
            <a:r>
              <a:rPr lang="en-ZA" sz="2400" smtClean="0"/>
              <a:t>Spreker verwoord sy strewe om die manier waarop baie bruin en swart mense in Suid-Afrika Afrikaans praat, te bevorder sonder om deur die vooroordeel van wit mense (en ander?) wat Standaardafrikaans praat, gekonfronteer te word.</a:t>
            </a:r>
          </a:p>
          <a:p>
            <a:pPr marL="285750" indent="-285750">
              <a:buFont typeface="Arial" panose="020B0604020202020204" pitchFamily="34" charset="0"/>
              <a:buChar char="•"/>
            </a:pPr>
            <a:r>
              <a:rPr lang="en-ZA" sz="2400" smtClean="0"/>
              <a:t>Die strewe word vanuit die staanspoor deur die titel te kenne gegee </a:t>
            </a:r>
            <a:endParaRPr lang="en-US" sz="2400"/>
          </a:p>
        </p:txBody>
      </p:sp>
      <p:sp>
        <p:nvSpPr>
          <p:cNvPr id="4" name="Rectangle 3"/>
          <p:cNvSpPr/>
          <p:nvPr/>
        </p:nvSpPr>
        <p:spPr>
          <a:xfrm>
            <a:off x="2539999" y="5689599"/>
            <a:ext cx="7710311" cy="64346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ZA" sz="2400" smtClean="0"/>
              <a:t>OPDRAG:  Skryf die gedig in Standaardafrikaans oor</a:t>
            </a:r>
            <a:endParaRPr lang="en-US" sz="2400"/>
          </a:p>
        </p:txBody>
      </p:sp>
    </p:spTree>
    <p:extLst>
      <p:ext uri="{BB962C8B-B14F-4D97-AF65-F5344CB8AC3E}">
        <p14:creationId xmlns:p14="http://schemas.microsoft.com/office/powerpoint/2010/main" val="421084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p:cTn id="35" dur="1000" fill="hold"/>
                                        <p:tgtEl>
                                          <p:spTgt spid="4"/>
                                        </p:tgtEl>
                                        <p:attrNameLst>
                                          <p:attrName>ppt_w</p:attrName>
                                        </p:attrNameLst>
                                      </p:cBhvr>
                                      <p:tavLst>
                                        <p:tav tm="0">
                                          <p:val>
                                            <p:fltVal val="0"/>
                                          </p:val>
                                        </p:tav>
                                        <p:tav tm="100000">
                                          <p:val>
                                            <p:strVal val="#ppt_w"/>
                                          </p:val>
                                        </p:tav>
                                      </p:tavLst>
                                    </p:anim>
                                    <p:anim calcmode="lin" valueType="num">
                                      <p:cBhvr>
                                        <p:cTn id="36" dur="1000" fill="hold"/>
                                        <p:tgtEl>
                                          <p:spTgt spid="4"/>
                                        </p:tgtEl>
                                        <p:attrNameLst>
                                          <p:attrName>ppt_h</p:attrName>
                                        </p:attrNameLst>
                                      </p:cBhvr>
                                      <p:tavLst>
                                        <p:tav tm="0">
                                          <p:val>
                                            <p:fltVal val="0"/>
                                          </p:val>
                                        </p:tav>
                                        <p:tav tm="100000">
                                          <p:val>
                                            <p:strVal val="#ppt_h"/>
                                          </p:val>
                                        </p:tav>
                                      </p:tavLst>
                                    </p:anim>
                                    <p:anim calcmode="lin" valueType="num">
                                      <p:cBhvr>
                                        <p:cTn id="37" dur="1000" fill="hold"/>
                                        <p:tgtEl>
                                          <p:spTgt spid="4"/>
                                        </p:tgtEl>
                                        <p:attrNameLst>
                                          <p:attrName>style.rotation</p:attrName>
                                        </p:attrNameLst>
                                      </p:cBhvr>
                                      <p:tavLst>
                                        <p:tav tm="0">
                                          <p:val>
                                            <p:fltVal val="90"/>
                                          </p:val>
                                        </p:tav>
                                        <p:tav tm="100000">
                                          <p:val>
                                            <p:fltVal val="0"/>
                                          </p:val>
                                        </p:tav>
                                      </p:tavLst>
                                    </p:anim>
                                    <p:animEffect transition="in" filter="fade">
                                      <p:cBhvr>
                                        <p:cTn id="3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1412" y="837922"/>
            <a:ext cx="10058400" cy="4991378"/>
          </a:xfrm>
        </p:spPr>
        <p:txBody>
          <a:bodyPr>
            <a:normAutofit fontScale="90000"/>
          </a:bodyPr>
          <a:lstStyle/>
          <a:p>
            <a:r>
              <a:rPr lang="en-ZA" cap="none" smtClean="0"/>
              <a:t>Speel ‘n uittreksel van die drama</a:t>
            </a:r>
            <a:r>
              <a:rPr lang="en-ZA" i="1" cap="none" smtClean="0"/>
              <a:t> “Krismis van Map Jacobs”  </a:t>
            </a:r>
            <a:r>
              <a:rPr lang="en-ZA" cap="none" smtClean="0"/>
              <a:t>voor. (RSG Radioteater)</a:t>
            </a:r>
            <a:br>
              <a:rPr lang="en-ZA" cap="none" smtClean="0"/>
            </a:br>
            <a:r>
              <a:rPr lang="en-ZA" cap="none" smtClean="0"/>
              <a:t/>
            </a:r>
            <a:br>
              <a:rPr lang="en-ZA" cap="none" smtClean="0"/>
            </a:br>
            <a:r>
              <a:rPr lang="en-ZA" cap="none" smtClean="0"/>
              <a:t>Hoe kan die gebruik van </a:t>
            </a:r>
            <a:r>
              <a:rPr lang="en-ZA" u="sng" cap="none" smtClean="0"/>
              <a:t>Kaapse Afrikaans </a:t>
            </a:r>
            <a:r>
              <a:rPr lang="en-ZA" cap="none" smtClean="0"/>
              <a:t>in dié drama geregverdig word.</a:t>
            </a:r>
            <a:br>
              <a:rPr lang="en-ZA" cap="none" smtClean="0"/>
            </a:br>
            <a:r>
              <a:rPr lang="en-ZA" cap="none" smtClean="0"/>
              <a:t/>
            </a:r>
            <a:br>
              <a:rPr lang="en-ZA" cap="none" smtClean="0"/>
            </a:br>
            <a:r>
              <a:rPr lang="en-ZA" cap="none" smtClean="0"/>
              <a:t>BESPREEK</a:t>
            </a:r>
            <a:endParaRPr lang="en-US" cap="none"/>
          </a:p>
        </p:txBody>
      </p:sp>
    </p:spTree>
    <p:extLst>
      <p:ext uri="{BB962C8B-B14F-4D97-AF65-F5344CB8AC3E}">
        <p14:creationId xmlns:p14="http://schemas.microsoft.com/office/powerpoint/2010/main" val="54891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88CDD4"/>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Rectangle 2"/>
          <p:cNvSpPr/>
          <p:nvPr/>
        </p:nvSpPr>
        <p:spPr>
          <a:xfrm>
            <a:off x="914401" y="891822"/>
            <a:ext cx="4030132" cy="503484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ZA" b="1" smtClean="0">
                <a:solidFill>
                  <a:schemeClr val="tx1"/>
                </a:solidFill>
              </a:rPr>
              <a:t>VRAE</a:t>
            </a:r>
          </a:p>
          <a:p>
            <a:endParaRPr lang="en-ZA">
              <a:solidFill>
                <a:schemeClr val="tx1"/>
              </a:solidFill>
            </a:endParaRPr>
          </a:p>
          <a:p>
            <a:pPr marL="342900" indent="-342900">
              <a:buAutoNum type="arabicPeriod"/>
            </a:pPr>
            <a:r>
              <a:rPr lang="en-ZA" smtClean="0">
                <a:solidFill>
                  <a:schemeClr val="tx1"/>
                </a:solidFill>
              </a:rPr>
              <a:t>Wat is “Straatpraat” in r. 7?</a:t>
            </a:r>
          </a:p>
          <a:p>
            <a:pPr marL="342900" indent="-342900">
              <a:buAutoNum type="arabicPeriod"/>
            </a:pPr>
            <a:r>
              <a:rPr lang="en-ZA" smtClean="0">
                <a:solidFill>
                  <a:schemeClr val="tx1"/>
                </a:solidFill>
              </a:rPr>
              <a:t>Wie is die sprekers daarvan?</a:t>
            </a:r>
          </a:p>
          <a:p>
            <a:pPr marL="342900" indent="-342900">
              <a:buAutoNum type="arabicPeriod"/>
            </a:pPr>
            <a:r>
              <a:rPr lang="en-ZA" smtClean="0">
                <a:solidFill>
                  <a:schemeClr val="tx1"/>
                </a:solidFill>
              </a:rPr>
              <a:t>Wie spreek die spreker in die gedig aan?</a:t>
            </a:r>
          </a:p>
          <a:p>
            <a:pPr marL="342900" indent="-342900">
              <a:buAutoNum type="arabicPeriod"/>
            </a:pPr>
            <a:r>
              <a:rPr lang="en-ZA" smtClean="0">
                <a:solidFill>
                  <a:schemeClr val="tx1"/>
                </a:solidFill>
              </a:rPr>
              <a:t>Wat wil die spreker vlg. strofe 1 bereik?</a:t>
            </a:r>
          </a:p>
          <a:p>
            <a:pPr marL="342900" indent="-342900">
              <a:buAutoNum type="arabicPeriod"/>
            </a:pPr>
            <a:r>
              <a:rPr lang="en-ZA" smtClean="0">
                <a:solidFill>
                  <a:schemeClr val="tx1"/>
                </a:solidFill>
              </a:rPr>
              <a:t>Wat is die temas waaroor die spreker wil skryf?</a:t>
            </a:r>
          </a:p>
          <a:p>
            <a:pPr marL="342900" indent="-342900">
              <a:buAutoNum type="arabicPeriod"/>
            </a:pPr>
            <a:r>
              <a:rPr lang="en-ZA" smtClean="0">
                <a:solidFill>
                  <a:schemeClr val="tx1"/>
                </a:solidFill>
              </a:rPr>
              <a:t>Waarom word “Taal” (r. 3) met ‘n hoofletter geskryf?</a:t>
            </a:r>
            <a:endParaRPr lang="en-US">
              <a:solidFill>
                <a:schemeClr val="tx1"/>
              </a:solidFill>
            </a:endParaRPr>
          </a:p>
        </p:txBody>
      </p:sp>
      <p:sp>
        <p:nvSpPr>
          <p:cNvPr id="4" name="Rectangle 3"/>
          <p:cNvSpPr/>
          <p:nvPr/>
        </p:nvSpPr>
        <p:spPr>
          <a:xfrm>
            <a:off x="5441244" y="891822"/>
            <a:ext cx="6101645" cy="503484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ZA" b="1" smtClean="0">
                <a:solidFill>
                  <a:schemeClr val="tx1"/>
                </a:solidFill>
              </a:rPr>
              <a:t>ANTWOORDE</a:t>
            </a:r>
          </a:p>
          <a:p>
            <a:endParaRPr lang="en-ZA">
              <a:solidFill>
                <a:schemeClr val="tx1"/>
              </a:solidFill>
            </a:endParaRPr>
          </a:p>
          <a:p>
            <a:pPr marL="342900" indent="-342900">
              <a:buAutoNum type="arabicPeriod"/>
            </a:pPr>
            <a:r>
              <a:rPr lang="en-ZA" smtClean="0">
                <a:solidFill>
                  <a:schemeClr val="tx1"/>
                </a:solidFill>
              </a:rPr>
              <a:t>Die is Kaapse Afrikaans of Township Afrikaans.</a:t>
            </a:r>
          </a:p>
          <a:p>
            <a:pPr marL="342900" indent="-342900">
              <a:buAutoNum type="arabicPeriod"/>
            </a:pPr>
            <a:r>
              <a:rPr lang="en-ZA" smtClean="0">
                <a:solidFill>
                  <a:schemeClr val="tx1"/>
                </a:solidFill>
              </a:rPr>
              <a:t>Dit is hoofsaaklik van die bruin mense en sommige van die swart mense in Suid-Afrika.</a:t>
            </a:r>
          </a:p>
          <a:p>
            <a:pPr marL="342900" indent="-342900">
              <a:buAutoNum type="arabicPeriod"/>
            </a:pPr>
            <a:r>
              <a:rPr lang="en-ZA" smtClean="0">
                <a:solidFill>
                  <a:schemeClr val="tx1"/>
                </a:solidFill>
              </a:rPr>
              <a:t>Al die mense wat nie Township Afrikaans praat nie en daarop neersien.</a:t>
            </a:r>
          </a:p>
          <a:p>
            <a:pPr marL="342900" indent="-342900">
              <a:buAutoNum type="arabicPeriod"/>
            </a:pPr>
            <a:r>
              <a:rPr lang="en-ZA" smtClean="0">
                <a:solidFill>
                  <a:schemeClr val="tx1"/>
                </a:solidFill>
              </a:rPr>
              <a:t>Die spreker wil nie “fênsie” (r.1) poësie skryf nie, maar wil in Township Afrikaans skryf soos wat sy mense dit praat. Hy wil dus die poësie vir alle mense toeganklik maak sonder om taalgebruik en beeldspraak te gebruik wat niemand verstaan nie.  </a:t>
            </a:r>
          </a:p>
          <a:p>
            <a:pPr marL="342900" indent="-342900">
              <a:buAutoNum type="arabicPeriod"/>
            </a:pPr>
            <a:r>
              <a:rPr lang="en-ZA" smtClean="0">
                <a:solidFill>
                  <a:schemeClr val="tx1"/>
                </a:solidFill>
              </a:rPr>
              <a:t>Hy wil oor sy mense se gevoelens, vrese, vreugdes, hartseer, frustrasie en ambisies skryf.</a:t>
            </a:r>
          </a:p>
          <a:p>
            <a:pPr marL="342900" indent="-342900">
              <a:buAutoNum type="arabicPeriod"/>
            </a:pPr>
            <a:r>
              <a:rPr lang="en-ZA" smtClean="0">
                <a:solidFill>
                  <a:schemeClr val="tx1"/>
                </a:solidFill>
              </a:rPr>
              <a:t>Dit is ‘n aanduiding van hoeveel respek en agting die spreker vir sy taal het.  </a:t>
            </a:r>
            <a:endParaRPr lang="en-US">
              <a:solidFill>
                <a:schemeClr val="tx1"/>
              </a:solidFill>
            </a:endParaRPr>
          </a:p>
        </p:txBody>
      </p:sp>
    </p:spTree>
    <p:extLst>
      <p:ext uri="{BB962C8B-B14F-4D97-AF65-F5344CB8AC3E}">
        <p14:creationId xmlns:p14="http://schemas.microsoft.com/office/powerpoint/2010/main" val="1995423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4">
                                            <p:txEl>
                                              <p:pRg st="5" end="5"/>
                                            </p:txEl>
                                          </p:spTgt>
                                        </p:tgtEl>
                                        <p:attrNameLst>
                                          <p:attrName>style.visibility</p:attrName>
                                        </p:attrNameLst>
                                      </p:cBhvr>
                                      <p:to>
                                        <p:strVal val="visible"/>
                                      </p:to>
                                    </p:set>
                                    <p:animEffect transition="in" filter="fade">
                                      <p:cBhvr>
                                        <p:cTn id="56" dur="1000"/>
                                        <p:tgtEl>
                                          <p:spTgt spid="4">
                                            <p:txEl>
                                              <p:pRg st="5" end="5"/>
                                            </p:txEl>
                                          </p:spTgt>
                                        </p:tgtEl>
                                      </p:cBhvr>
                                    </p:animEffect>
                                    <p:anim calcmode="lin" valueType="num">
                                      <p:cBhvr>
                                        <p:cTn id="5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Effect transition="in" filter="fade">
                                      <p:cBhvr>
                                        <p:cTn id="63" dur="1000"/>
                                        <p:tgtEl>
                                          <p:spTgt spid="3">
                                            <p:txEl>
                                              <p:pRg st="6" end="6"/>
                                            </p:txEl>
                                          </p:spTgt>
                                        </p:tgtEl>
                                      </p:cBhvr>
                                    </p:animEffect>
                                    <p:anim calcmode="lin" valueType="num">
                                      <p:cBhvr>
                                        <p:cTn id="6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4">
                                            <p:txEl>
                                              <p:pRg st="6" end="6"/>
                                            </p:txEl>
                                          </p:spTgt>
                                        </p:tgtEl>
                                        <p:attrNameLst>
                                          <p:attrName>style.visibility</p:attrName>
                                        </p:attrNameLst>
                                      </p:cBhvr>
                                      <p:to>
                                        <p:strVal val="visible"/>
                                      </p:to>
                                    </p:set>
                                    <p:animEffect transition="in" filter="fade">
                                      <p:cBhvr>
                                        <p:cTn id="70" dur="1000"/>
                                        <p:tgtEl>
                                          <p:spTgt spid="4">
                                            <p:txEl>
                                              <p:pRg st="6" end="6"/>
                                            </p:txEl>
                                          </p:spTgt>
                                        </p:tgtEl>
                                      </p:cBhvr>
                                    </p:animEffect>
                                    <p:anim calcmode="lin" valueType="num">
                                      <p:cBhvr>
                                        <p:cTn id="71"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7" end="7"/>
                                            </p:txEl>
                                          </p:spTgt>
                                        </p:tgtEl>
                                        <p:attrNameLst>
                                          <p:attrName>style.visibility</p:attrName>
                                        </p:attrNameLst>
                                      </p:cBhvr>
                                      <p:to>
                                        <p:strVal val="visible"/>
                                      </p:to>
                                    </p:set>
                                    <p:animEffect transition="in" filter="fade">
                                      <p:cBhvr>
                                        <p:cTn id="77" dur="1000"/>
                                        <p:tgtEl>
                                          <p:spTgt spid="3">
                                            <p:txEl>
                                              <p:pRg st="7" end="7"/>
                                            </p:txEl>
                                          </p:spTgt>
                                        </p:tgtEl>
                                      </p:cBhvr>
                                    </p:animEffect>
                                    <p:anim calcmode="lin" valueType="num">
                                      <p:cBhvr>
                                        <p:cTn id="7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4">
                                            <p:txEl>
                                              <p:pRg st="7" end="7"/>
                                            </p:txEl>
                                          </p:spTgt>
                                        </p:tgtEl>
                                        <p:attrNameLst>
                                          <p:attrName>style.visibility</p:attrName>
                                        </p:attrNameLst>
                                      </p:cBhvr>
                                      <p:to>
                                        <p:strVal val="visible"/>
                                      </p:to>
                                    </p:set>
                                    <p:animEffect transition="in" filter="fade">
                                      <p:cBhvr>
                                        <p:cTn id="84" dur="1000"/>
                                        <p:tgtEl>
                                          <p:spTgt spid="4">
                                            <p:txEl>
                                              <p:pRg st="7" end="7"/>
                                            </p:txEl>
                                          </p:spTgt>
                                        </p:tgtEl>
                                      </p:cBhvr>
                                    </p:animEffect>
                                    <p:anim calcmode="lin" valueType="num">
                                      <p:cBhvr>
                                        <p:cTn id="85"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86"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0070C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914401" y="891822"/>
            <a:ext cx="4030132" cy="503484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ZA" b="1" smtClean="0">
                <a:solidFill>
                  <a:schemeClr val="tx1"/>
                </a:solidFill>
              </a:rPr>
              <a:t>VRAE (vervolg ….)</a:t>
            </a:r>
          </a:p>
          <a:p>
            <a:endParaRPr lang="en-ZA" b="1">
              <a:solidFill>
                <a:schemeClr val="tx1"/>
              </a:solidFill>
            </a:endParaRPr>
          </a:p>
          <a:p>
            <a:pPr marL="342900" indent="-342900">
              <a:buFont typeface="+mj-lt"/>
              <a:buAutoNum type="arabicPeriod" startAt="7"/>
            </a:pPr>
            <a:r>
              <a:rPr lang="en-ZA" smtClean="0">
                <a:solidFill>
                  <a:schemeClr val="tx1"/>
                </a:solidFill>
              </a:rPr>
              <a:t>Waarna verwys “grênd Ofrikons” in r. 26?</a:t>
            </a:r>
          </a:p>
          <a:p>
            <a:pPr marL="342900" indent="-342900">
              <a:buFont typeface="+mj-lt"/>
              <a:buAutoNum type="arabicPeriod" startAt="7"/>
            </a:pPr>
            <a:r>
              <a:rPr lang="en-ZA" smtClean="0">
                <a:solidFill>
                  <a:schemeClr val="tx1"/>
                </a:solidFill>
              </a:rPr>
              <a:t>Hoe ervaar die spreker ander mense se reaksie op sy Township Afrikaans?  Haal twee versreëls aan om jou antwoord te staaf.</a:t>
            </a:r>
          </a:p>
          <a:p>
            <a:pPr marL="342900" indent="-342900">
              <a:buFont typeface="+mj-lt"/>
              <a:buAutoNum type="arabicPeriod" startAt="7"/>
            </a:pPr>
            <a:r>
              <a:rPr lang="en-ZA" smtClean="0">
                <a:solidFill>
                  <a:schemeClr val="tx1"/>
                </a:solidFill>
              </a:rPr>
              <a:t>Wat is die funksie van die dubbelpunt in reël 27?</a:t>
            </a:r>
          </a:p>
          <a:p>
            <a:endParaRPr lang="en-ZA">
              <a:solidFill>
                <a:schemeClr val="tx1"/>
              </a:solidFill>
            </a:endParaRPr>
          </a:p>
        </p:txBody>
      </p:sp>
      <p:sp>
        <p:nvSpPr>
          <p:cNvPr id="3" name="Rectangle 2"/>
          <p:cNvSpPr/>
          <p:nvPr/>
        </p:nvSpPr>
        <p:spPr>
          <a:xfrm>
            <a:off x="5441244" y="891822"/>
            <a:ext cx="6101645" cy="503484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ZA" b="1" smtClean="0">
                <a:solidFill>
                  <a:schemeClr val="tx1"/>
                </a:solidFill>
              </a:rPr>
              <a:t>ANTWOORDE (vervolg …)</a:t>
            </a:r>
          </a:p>
          <a:p>
            <a:endParaRPr lang="en-ZA" b="1">
              <a:solidFill>
                <a:schemeClr val="tx1"/>
              </a:solidFill>
            </a:endParaRPr>
          </a:p>
          <a:p>
            <a:pPr marL="342900" indent="-342900">
              <a:buAutoNum type="arabicPeriod" startAt="7"/>
            </a:pPr>
            <a:r>
              <a:rPr lang="en-ZA" smtClean="0">
                <a:solidFill>
                  <a:schemeClr val="tx1"/>
                </a:solidFill>
              </a:rPr>
              <a:t>Na Standaardafrikaans en die snobistiese mense wat dink hulle is seter as ander omdat hulle sg. suiwer, formele Afrikaans praat.  </a:t>
            </a:r>
          </a:p>
          <a:p>
            <a:pPr marL="342900" indent="-342900">
              <a:buAutoNum type="arabicPeriod" startAt="7"/>
            </a:pPr>
            <a:r>
              <a:rPr lang="en-ZA" smtClean="0">
                <a:solidFill>
                  <a:schemeClr val="tx1"/>
                </a:solidFill>
              </a:rPr>
              <a:t>Die spreker dink dat mense mense dink hulle is beter as die mense wat Township Afrikaans praat: “En djy djou upstairs wil hou” (reël 25) en dat hy en sy mense veroordeel word: “But moet’ie vi’ o’s ko’ djudge’ie’” (r. 30)</a:t>
            </a:r>
          </a:p>
          <a:p>
            <a:pPr marL="342900" indent="-342900">
              <a:buAutoNum type="arabicPeriod" startAt="7"/>
            </a:pPr>
            <a:r>
              <a:rPr lang="en-ZA" smtClean="0">
                <a:solidFill>
                  <a:schemeClr val="tx1"/>
                </a:solidFill>
              </a:rPr>
              <a:t>Na die dubbelpunt volg ‘n verduideliking van die voorafgaande: die skrywer vervolg in die volgende reël met wat hy gaan sê.</a:t>
            </a:r>
            <a:endParaRPr lang="en-ZA">
              <a:solidFill>
                <a:schemeClr val="tx1"/>
              </a:solidFill>
            </a:endParaRPr>
          </a:p>
          <a:p>
            <a:endParaRPr lang="en-ZA" b="1" smtClean="0">
              <a:solidFill>
                <a:schemeClr val="tx1"/>
              </a:solidFill>
            </a:endParaRPr>
          </a:p>
          <a:p>
            <a:endParaRPr lang="en-ZA">
              <a:solidFill>
                <a:schemeClr val="tx1"/>
              </a:solidFill>
            </a:endParaRPr>
          </a:p>
        </p:txBody>
      </p:sp>
    </p:spTree>
    <p:extLst>
      <p:ext uri="{BB962C8B-B14F-4D97-AF65-F5344CB8AC3E}">
        <p14:creationId xmlns:p14="http://schemas.microsoft.com/office/powerpoint/2010/main" val="3594656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down)">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down)">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0BA5B5"/>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914401" y="891822"/>
            <a:ext cx="4030132" cy="503484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ZA" b="1" smtClean="0">
                <a:solidFill>
                  <a:schemeClr val="tx1"/>
                </a:solidFill>
              </a:rPr>
              <a:t>VRAE (vervolg ….)</a:t>
            </a:r>
          </a:p>
          <a:p>
            <a:endParaRPr lang="en-ZA" b="1">
              <a:solidFill>
                <a:schemeClr val="tx1"/>
              </a:solidFill>
            </a:endParaRPr>
          </a:p>
          <a:p>
            <a:pPr marL="342900" indent="-342900">
              <a:buAutoNum type="arabicPeriod" startAt="10"/>
            </a:pPr>
            <a:r>
              <a:rPr lang="en-ZA" sz="2000" smtClean="0">
                <a:solidFill>
                  <a:schemeClr val="tx1"/>
                </a:solidFill>
              </a:rPr>
              <a:t>Waarvoor beywer die spreker hom?</a:t>
            </a:r>
          </a:p>
          <a:p>
            <a:pPr marL="342900" indent="-342900">
              <a:buAutoNum type="arabicPeriod" startAt="10"/>
            </a:pPr>
            <a:endParaRPr lang="en-ZA">
              <a:solidFill>
                <a:schemeClr val="tx1"/>
              </a:solidFill>
            </a:endParaRPr>
          </a:p>
        </p:txBody>
      </p:sp>
      <p:sp>
        <p:nvSpPr>
          <p:cNvPr id="3" name="Rectangle 2"/>
          <p:cNvSpPr/>
          <p:nvPr/>
        </p:nvSpPr>
        <p:spPr>
          <a:xfrm>
            <a:off x="5441244" y="891822"/>
            <a:ext cx="6101645" cy="503484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ZA" b="1" smtClean="0">
                <a:solidFill>
                  <a:schemeClr val="tx1"/>
                </a:solidFill>
              </a:rPr>
              <a:t>ANTWOORDE (vervolg …)</a:t>
            </a:r>
          </a:p>
          <a:p>
            <a:endParaRPr lang="en-ZA" b="1">
              <a:solidFill>
                <a:schemeClr val="tx1"/>
              </a:solidFill>
            </a:endParaRPr>
          </a:p>
          <a:p>
            <a:pPr marL="457200" indent="-457200">
              <a:buFont typeface="+mj-lt"/>
              <a:buAutoNum type="arabicPeriod" startAt="10"/>
            </a:pPr>
            <a:r>
              <a:rPr lang="en-ZA" sz="2000" smtClean="0">
                <a:solidFill>
                  <a:schemeClr val="tx1"/>
                </a:solidFill>
              </a:rPr>
              <a:t>Die spreker wil dat almal wat hierdie variasie van Afrikaans gebruik, hom moet verstaan en sy taal moet kan geniet; hy wil dus doeltreffend kommunikeer.  Hy wil hom ook beywer vir die aanvaarding en verdraagsaamheid van die manier waarop hy en sy mense Township Afrikaans praat en skryf.  </a:t>
            </a:r>
          </a:p>
          <a:p>
            <a:endParaRPr lang="en-ZA">
              <a:solidFill>
                <a:schemeClr val="tx1"/>
              </a:solidFill>
            </a:endParaRPr>
          </a:p>
        </p:txBody>
      </p:sp>
    </p:spTree>
    <p:extLst>
      <p:ext uri="{BB962C8B-B14F-4D97-AF65-F5344CB8AC3E}">
        <p14:creationId xmlns:p14="http://schemas.microsoft.com/office/powerpoint/2010/main" val="500483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121</TotalTime>
  <Words>714</Words>
  <Application>Microsoft Office PowerPoint</Application>
  <PresentationFormat>Widescreen</PresentationFormat>
  <Paragraphs>129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Rockwell</vt:lpstr>
      <vt:lpstr>Rockwell Condensed</vt:lpstr>
      <vt:lpstr>Wingdings</vt:lpstr>
      <vt:lpstr>Wood Type</vt:lpstr>
      <vt:lpstr>Ek wil</vt:lpstr>
      <vt:lpstr>Biografiese besonderhede van digter</vt:lpstr>
      <vt:lpstr>PowerPoint Presentation</vt:lpstr>
      <vt:lpstr>PowerPoint Presentation</vt:lpstr>
      <vt:lpstr>PowerPoint Presentation</vt:lpstr>
      <vt:lpstr>Speel ‘n uittreksel van die drama “Krismis van Map Jacobs”  voor. (RSG Radioteater)  Hoe kan die gebruik van Kaapse Afrikaans in dié drama geregverdig word.  BESPREEK</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 wil</dc:title>
  <dc:creator>Hubert Krynauw</dc:creator>
  <cp:lastModifiedBy>Hubert Krynauw</cp:lastModifiedBy>
  <cp:revision>14</cp:revision>
  <dcterms:created xsi:type="dcterms:W3CDTF">2016-04-14T12:13:16Z</dcterms:created>
  <dcterms:modified xsi:type="dcterms:W3CDTF">2016-04-14T14:15:12Z</dcterms:modified>
</cp:coreProperties>
</file>