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3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25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810"/>
    </p:cViewPr>
  </p:sorterViewPr>
  <p:notesViewPr>
    <p:cSldViewPr>
      <p:cViewPr varScale="1">
        <p:scale>
          <a:sx n="70" d="100"/>
          <a:sy n="70" d="100"/>
        </p:scale>
        <p:origin x="-22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CAAD59-D24D-4D17-A18A-948507DC0F2D}" type="datetimeFigureOut">
              <a:rPr lang="en-US"/>
              <a:pPr>
                <a:defRPr/>
              </a:pPr>
              <a:t>8/31/2012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AA0540-9F78-4394-810C-BDF3A2B7F3C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496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484224-5BA8-4D2C-BB42-171BA70FB978}" type="datetimeFigureOut">
              <a:rPr lang="en-US"/>
              <a:pPr>
                <a:defRPr/>
              </a:pPr>
              <a:t>8/31/2012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D5555E-4E42-4664-AA19-5A7B8CA710F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77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76291-1C6A-44C0-AEA6-AFB5B1F4D796}" type="slidenum">
              <a:rPr lang="es-ES"/>
              <a:pPr/>
              <a:t>17</a:t>
            </a:fld>
            <a:endParaRPr lang="es-E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194-4249-4345-A793-9A52F5A75F9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0325" y="5610225"/>
            <a:ext cx="2733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A759-D4AB-465D-B55D-80A444A51516}" type="datetime1">
              <a:rPr lang="en-US"/>
              <a:pPr>
                <a:defRPr/>
              </a:pPr>
              <a:t>8/31/2012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DAD3-DC45-4573-BC05-082E35293CE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Untitled-1.gif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5610225"/>
            <a:ext cx="2733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basic-education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924550"/>
            <a:ext cx="2590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A016A-93BF-485C-927A-0789442EC1A4}" type="datetime1">
              <a:rPr lang="en-US"/>
              <a:pPr>
                <a:defRPr/>
              </a:pPr>
              <a:t>8/31/2012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4AB16-0462-4BE4-B8AD-B77A6A1A8E0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85720" y="1071563"/>
            <a:ext cx="8643998" cy="1500187"/>
          </a:xfrm>
        </p:spPr>
        <p:txBody>
          <a:bodyPr/>
          <a:lstStyle/>
          <a:p>
            <a:pPr eaLnBrk="1" hangingPunct="1"/>
            <a:r>
              <a:rPr lang="en-US" dirty="0" smtClean="0"/>
              <a:t>KURRIKULUM- EN ASSESSERINGS-</a:t>
            </a:r>
            <a:br>
              <a:rPr lang="en-US" dirty="0" smtClean="0"/>
            </a:br>
            <a:r>
              <a:rPr lang="en-US" dirty="0" smtClean="0"/>
              <a:t>BELEIDSVERKLARING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88" y="3068638"/>
            <a:ext cx="7143750" cy="30035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NASIONALE ORIËNTERINGSWERKSWINKEL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VIR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TALE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Metodologie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err="1" smtClean="0">
                <a:solidFill>
                  <a:schemeClr val="tx1"/>
                </a:solidFill>
              </a:rPr>
              <a:t>Sessie</a:t>
            </a:r>
            <a:r>
              <a:rPr lang="en-US" sz="3800" dirty="0" smtClean="0">
                <a:solidFill>
                  <a:schemeClr val="tx1"/>
                </a:solidFill>
              </a:rPr>
              <a:t> 3.3: Inhoud: </a:t>
            </a:r>
            <a:r>
              <a:rPr lang="en-US" sz="3800" dirty="0" err="1" smtClean="0">
                <a:solidFill>
                  <a:schemeClr val="tx1"/>
                </a:solidFill>
              </a:rPr>
              <a:t>Skryf</a:t>
            </a:r>
            <a:r>
              <a:rPr lang="en-US" sz="3800" dirty="0" smtClean="0">
                <a:solidFill>
                  <a:schemeClr val="tx1"/>
                </a:solidFill>
              </a:rPr>
              <a:t> en </a:t>
            </a:r>
            <a:r>
              <a:rPr lang="en-US" sz="3800" dirty="0" err="1" smtClean="0">
                <a:solidFill>
                  <a:schemeClr val="tx1"/>
                </a:solidFill>
              </a:rPr>
              <a:t>aanbied</a:t>
            </a:r>
            <a:endParaRPr lang="en-US" sz="3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GRAAD 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1E00B-A9AC-40C4-B31F-5C6DA9957495}" type="slidenum">
              <a:rPr lang="en-ZA"/>
              <a:pPr>
                <a:defRPr/>
              </a:pPr>
              <a:t>1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  <p:pic>
        <p:nvPicPr>
          <p:cNvPr id="6" name="6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5500688"/>
            <a:ext cx="1212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14313" y="785794"/>
            <a:ext cx="8929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ONDERRIGAKTIWITEITE MET DIE GEBRUIK VAN DIE KOERANT  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785926"/>
            <a:ext cx="8143932" cy="464347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 algn="l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*  </a:t>
            </a:r>
            <a:r>
              <a:rPr lang="en-US" sz="2200" dirty="0" err="1" smtClean="0">
                <a:solidFill>
                  <a:schemeClr val="tx1"/>
                </a:solidFill>
              </a:rPr>
              <a:t>Woordsoorte</a:t>
            </a:r>
            <a:r>
              <a:rPr lang="en-US" sz="2200" dirty="0" smtClean="0">
                <a:solidFill>
                  <a:schemeClr val="tx1"/>
                </a:solidFill>
              </a:rPr>
              <a:t>  </a:t>
            </a:r>
            <a:endParaRPr lang="es-CO" sz="2200" dirty="0" smtClean="0">
              <a:solidFill>
                <a:schemeClr val="tx1"/>
              </a:solidFill>
            </a:endParaRPr>
          </a:p>
          <a:p>
            <a:pPr marL="266700" indent="-266700" algn="just" eaLnBrk="1" hangingPunct="1"/>
            <a:r>
              <a:rPr lang="en-US" sz="2200" dirty="0" smtClean="0">
                <a:solidFill>
                  <a:schemeClr val="tx1"/>
                </a:solidFill>
              </a:rPr>
              <a:t>    </a:t>
            </a:r>
            <a:r>
              <a:rPr lang="en-US" sz="2200" dirty="0" err="1" smtClean="0">
                <a:solidFill>
                  <a:schemeClr val="tx1"/>
                </a:solidFill>
              </a:rPr>
              <a:t>Gebruik</a:t>
            </a:r>
            <a:r>
              <a:rPr lang="en-US" sz="2200" dirty="0" smtClean="0">
                <a:solidFill>
                  <a:schemeClr val="tx1"/>
                </a:solidFill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</a:rPr>
              <a:t>koerant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woordherkenning</a:t>
            </a:r>
            <a:r>
              <a:rPr lang="en-US" sz="2200" dirty="0" smtClean="0">
                <a:solidFill>
                  <a:schemeClr val="tx1"/>
                </a:solidFill>
              </a:rPr>
              <a:t> in </a:t>
            </a:r>
            <a:r>
              <a:rPr lang="en-US" sz="2200" dirty="0" err="1" smtClean="0">
                <a:solidFill>
                  <a:schemeClr val="tx1"/>
                </a:solidFill>
              </a:rPr>
              <a:t>te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skerp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</a:p>
          <a:p>
            <a:pPr marL="266700" indent="-266700" algn="just" eaLnBrk="1" hangingPunct="1"/>
            <a:endParaRPr lang="en-US" sz="2200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2200" dirty="0" smtClean="0">
                <a:solidFill>
                  <a:schemeClr val="tx1"/>
                </a:solidFill>
              </a:rPr>
              <a:t>* </a:t>
            </a:r>
            <a:r>
              <a:rPr lang="en-US" sz="2200" dirty="0" err="1" smtClean="0">
                <a:solidFill>
                  <a:schemeClr val="tx1"/>
                </a:solidFill>
              </a:rPr>
              <a:t>Hoofidees</a:t>
            </a:r>
            <a:endParaRPr lang="es-CO" sz="2200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Kies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storie</a:t>
            </a:r>
            <a:r>
              <a:rPr lang="en-US" sz="2200" dirty="0" smtClean="0">
                <a:solidFill>
                  <a:schemeClr val="tx1"/>
                </a:solidFill>
              </a:rPr>
              <a:t> in die </a:t>
            </a:r>
            <a:r>
              <a:rPr lang="en-US" sz="2200" dirty="0" err="1" smtClean="0">
                <a:solidFill>
                  <a:schemeClr val="tx1"/>
                </a:solidFill>
              </a:rPr>
              <a:t>koerant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wat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jou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leerders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sal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interesseer</a:t>
            </a:r>
            <a:r>
              <a:rPr lang="en-US" sz="2200" dirty="0" smtClean="0">
                <a:solidFill>
                  <a:schemeClr val="tx1"/>
                </a:solidFill>
              </a:rPr>
              <a:t>. Lees die </a:t>
            </a:r>
            <a:r>
              <a:rPr lang="en-US" sz="2200" dirty="0" err="1" smtClean="0">
                <a:solidFill>
                  <a:schemeClr val="tx1"/>
                </a:solidFill>
              </a:rPr>
              <a:t>storie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hardop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Bespreek</a:t>
            </a:r>
            <a:r>
              <a:rPr lang="en-US" sz="2200" dirty="0" smtClean="0">
                <a:solidFill>
                  <a:schemeClr val="tx1"/>
                </a:solidFill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</a:rPr>
              <a:t>hooggedagte</a:t>
            </a:r>
            <a:r>
              <a:rPr lang="en-US" sz="2200" dirty="0" smtClean="0">
                <a:solidFill>
                  <a:schemeClr val="tx1"/>
                </a:solidFill>
              </a:rPr>
              <a:t> van die </a:t>
            </a:r>
            <a:r>
              <a:rPr lang="en-US" sz="2200" dirty="0" err="1" smtClean="0">
                <a:solidFill>
                  <a:schemeClr val="tx1"/>
                </a:solidFill>
              </a:rPr>
              <a:t>storie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</a:p>
          <a:p>
            <a:pPr marL="266700" indent="-266700" algn="l" eaLnBrk="1" hangingPunct="1"/>
            <a:endParaRPr lang="en-US" sz="2200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2200" dirty="0" smtClean="0">
                <a:solidFill>
                  <a:schemeClr val="tx1"/>
                </a:solidFill>
              </a:rPr>
              <a:t>* </a:t>
            </a:r>
            <a:r>
              <a:rPr lang="en-US" sz="2200" dirty="0" err="1" smtClean="0">
                <a:solidFill>
                  <a:schemeClr val="tx1"/>
                </a:solidFill>
              </a:rPr>
              <a:t>Aaneenskakeling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Storie</a:t>
            </a:r>
            <a:r>
              <a:rPr lang="en-US" sz="2200" dirty="0" smtClean="0">
                <a:solidFill>
                  <a:schemeClr val="tx1"/>
                </a:solidFill>
              </a:rPr>
              <a:t>-/</a:t>
            </a:r>
            <a:r>
              <a:rPr lang="en-US" sz="2200" dirty="0" err="1" smtClean="0">
                <a:solidFill>
                  <a:schemeClr val="tx1"/>
                </a:solidFill>
              </a:rPr>
              <a:t>verhaalstruktuur</a:t>
            </a:r>
            <a:endParaRPr lang="es-CO" sz="2200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2200" dirty="0" smtClean="0">
                <a:solidFill>
                  <a:schemeClr val="tx1"/>
                </a:solidFill>
              </a:rPr>
              <a:t>Gee </a:t>
            </a:r>
            <a:r>
              <a:rPr lang="en-US" sz="2200" dirty="0" err="1" smtClean="0">
                <a:solidFill>
                  <a:schemeClr val="tx1"/>
                </a:solidFill>
              </a:rPr>
              <a:t>aan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elkeen</a:t>
            </a:r>
            <a:r>
              <a:rPr lang="en-US" sz="2200" dirty="0" smtClean="0">
                <a:solidFill>
                  <a:schemeClr val="tx1"/>
                </a:solidFill>
              </a:rPr>
              <a:t> van </a:t>
            </a:r>
            <a:r>
              <a:rPr lang="en-US" sz="2200" dirty="0" err="1" smtClean="0">
                <a:solidFill>
                  <a:schemeClr val="tx1"/>
                </a:solidFill>
              </a:rPr>
              <a:t>jou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leerders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koerant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Laat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hulle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artikel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bestaande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uit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inleiding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liggaam</a:t>
            </a:r>
            <a:r>
              <a:rPr lang="en-US" sz="2200" dirty="0" smtClean="0">
                <a:solidFill>
                  <a:schemeClr val="tx1"/>
                </a:solidFill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</a:rPr>
              <a:t>bestaande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uit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verskeie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paragrawe</a:t>
            </a:r>
            <a:r>
              <a:rPr lang="en-US" sz="2200" dirty="0" smtClean="0">
                <a:solidFill>
                  <a:schemeClr val="tx1"/>
                </a:solidFill>
              </a:rPr>
              <a:t>) en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slot, lees.</a:t>
            </a:r>
            <a:endParaRPr lang="en-GB" sz="2200" dirty="0" smtClean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4313" y="785794"/>
            <a:ext cx="8929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ONDERRIGAKTWITEITE MET KOERANTE II 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285860"/>
            <a:ext cx="8286750" cy="2286016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 algn="l" eaLnBrk="1" hangingPunct="1">
              <a:lnSpc>
                <a:spcPct val="80000"/>
              </a:lnSpc>
            </a:pPr>
            <a:endParaRPr lang="en-GB" sz="2400" dirty="0" smtClean="0"/>
          </a:p>
          <a:p>
            <a:pPr marL="266700" indent="-266700" algn="l" eaLnBrk="1" hangingPunct="1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</a:rPr>
              <a:t>Wie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Wat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Wanneer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Waar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Waarom</a:t>
            </a:r>
            <a:r>
              <a:rPr lang="en-US" sz="2200" dirty="0" smtClean="0">
                <a:solidFill>
                  <a:schemeClr val="tx1"/>
                </a:solidFill>
              </a:rPr>
              <a:t>/</a:t>
            </a:r>
            <a:r>
              <a:rPr lang="en-US" sz="2200" dirty="0" err="1" smtClean="0">
                <a:solidFill>
                  <a:schemeClr val="tx1"/>
                </a:solidFill>
              </a:rPr>
              <a:t>Hoekom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2200" smtClean="0">
                <a:solidFill>
                  <a:schemeClr val="tx1"/>
                </a:solidFill>
              </a:rPr>
              <a:t>     </a:t>
            </a:r>
            <a:r>
              <a:rPr lang="en-US" sz="2200" dirty="0" err="1" smtClean="0">
                <a:solidFill>
                  <a:schemeClr val="tx1"/>
                </a:solidFill>
              </a:rPr>
              <a:t>Leerders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kies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artikel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te</a:t>
            </a:r>
            <a:r>
              <a:rPr lang="en-US" sz="2200" dirty="0" smtClean="0">
                <a:solidFill>
                  <a:schemeClr val="tx1"/>
                </a:solidFill>
              </a:rPr>
              <a:t> lees. </a:t>
            </a:r>
            <a:r>
              <a:rPr lang="en-US" sz="2200" dirty="0" err="1" smtClean="0">
                <a:solidFill>
                  <a:schemeClr val="tx1"/>
                </a:solidFill>
              </a:rPr>
              <a:t>Laat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hul</a:t>
            </a:r>
            <a:r>
              <a:rPr lang="en-US" sz="2200" dirty="0" smtClean="0">
                <a:solidFill>
                  <a:schemeClr val="tx1"/>
                </a:solidFill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</a:rPr>
              <a:t>vyf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“</a:t>
            </a:r>
            <a:r>
              <a:rPr lang="en-US" sz="2200" dirty="0" smtClean="0">
                <a:solidFill>
                  <a:schemeClr val="tx1"/>
                </a:solidFill>
              </a:rPr>
              <a:t>W</a:t>
            </a:r>
            <a:r>
              <a:rPr lang="en-US" altLang="en-US" sz="2200" dirty="0" smtClean="0">
                <a:solidFill>
                  <a:schemeClr val="tx1"/>
                </a:solidFill>
              </a:rPr>
              <a:t>’</a:t>
            </a:r>
            <a:r>
              <a:rPr lang="en-US" sz="2200" dirty="0" smtClean="0">
                <a:solidFill>
                  <a:schemeClr val="tx1"/>
                </a:solidFill>
              </a:rPr>
              <a:t>s</a:t>
            </a:r>
            <a:r>
              <a:rPr lang="en-US" altLang="en-US" sz="2200" dirty="0" smtClean="0">
                <a:solidFill>
                  <a:schemeClr val="tx1"/>
                </a:solidFill>
              </a:rPr>
              <a:t>”</a:t>
            </a:r>
            <a:r>
              <a:rPr lang="en-US" sz="2200" dirty="0" smtClean="0">
                <a:solidFill>
                  <a:schemeClr val="tx1"/>
                </a:solidFill>
              </a:rPr>
              <a:t> op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suk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papier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neerskryf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Skryf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langs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elkeen</a:t>
            </a:r>
            <a:r>
              <a:rPr lang="en-US" sz="2200" dirty="0" smtClean="0">
                <a:solidFill>
                  <a:schemeClr val="tx1"/>
                </a:solidFill>
              </a:rPr>
              <a:t> van die </a:t>
            </a:r>
            <a:r>
              <a:rPr lang="en-US" altLang="en-US" sz="2200" dirty="0" smtClean="0">
                <a:solidFill>
                  <a:schemeClr val="tx1"/>
                </a:solidFill>
              </a:rPr>
              <a:t>“</a:t>
            </a:r>
            <a:r>
              <a:rPr lang="en-US" sz="2200" dirty="0" smtClean="0">
                <a:solidFill>
                  <a:schemeClr val="tx1"/>
                </a:solidFill>
              </a:rPr>
              <a:t>W</a:t>
            </a:r>
            <a:r>
              <a:rPr lang="en-US" altLang="en-US" sz="2200" dirty="0" smtClean="0">
                <a:solidFill>
                  <a:schemeClr val="tx1"/>
                </a:solidFill>
              </a:rPr>
              <a:t>’</a:t>
            </a:r>
            <a:r>
              <a:rPr lang="en-US" sz="2200" dirty="0" smtClean="0">
                <a:solidFill>
                  <a:schemeClr val="tx1"/>
                </a:solidFill>
              </a:rPr>
              <a:t>s</a:t>
            </a:r>
            <a:r>
              <a:rPr lang="en-US" altLang="en-US" sz="2200" dirty="0" smtClean="0">
                <a:solidFill>
                  <a:schemeClr val="tx1"/>
                </a:solidFill>
              </a:rPr>
              <a:t>”</a:t>
            </a:r>
            <a:r>
              <a:rPr lang="en-US" sz="2200" dirty="0" smtClean="0">
                <a:solidFill>
                  <a:schemeClr val="tx1"/>
                </a:solidFill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</a:rPr>
              <a:t>inligting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uit</a:t>
            </a:r>
            <a:r>
              <a:rPr lang="en-US" sz="2200" dirty="0" smtClean="0">
                <a:solidFill>
                  <a:schemeClr val="tx1"/>
                </a:solidFill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</a:rPr>
              <a:t>artikel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wat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daarby</a:t>
            </a:r>
            <a:r>
              <a:rPr lang="en-US" sz="2200" dirty="0" smtClean="0">
                <a:solidFill>
                  <a:schemeClr val="tx1"/>
                </a:solidFill>
              </a:rPr>
              <a:t> pas. </a:t>
            </a:r>
          </a:p>
          <a:p>
            <a:pPr marL="266700" indent="-266700" algn="l" eaLnBrk="1" hangingPunct="1"/>
            <a:endParaRPr lang="es-CO" sz="2200" i="1" dirty="0" smtClean="0">
              <a:solidFill>
                <a:schemeClr val="tx1"/>
              </a:solidFill>
            </a:endParaRPr>
          </a:p>
          <a:p>
            <a:pPr marL="266700" indent="-266700" algn="l" eaLnBrk="1" hangingPunct="1"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</a:rPr>
              <a:t>Visualisering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2200" smtClean="0">
                <a:solidFill>
                  <a:schemeClr val="tx1"/>
                </a:solidFill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</a:rPr>
              <a:t>Leerders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kies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artikel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te</a:t>
            </a:r>
            <a:r>
              <a:rPr lang="en-US" sz="2200" dirty="0" smtClean="0">
                <a:solidFill>
                  <a:schemeClr val="tx1"/>
                </a:solidFill>
              </a:rPr>
              <a:t> lees. </a:t>
            </a:r>
            <a:r>
              <a:rPr lang="en-US" sz="2200" dirty="0" err="1" smtClean="0">
                <a:solidFill>
                  <a:schemeClr val="tx1"/>
                </a:solidFill>
              </a:rPr>
              <a:t>Elke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leerder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kry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vel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papier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Hul</a:t>
            </a:r>
            <a:r>
              <a:rPr lang="en-US" sz="2200" dirty="0" smtClean="0">
                <a:solidFill>
                  <a:schemeClr val="tx1"/>
                </a:solidFill>
              </a:rPr>
              <a:t>    </a:t>
            </a:r>
            <a:r>
              <a:rPr lang="en-US" sz="2200" dirty="0" err="1" smtClean="0">
                <a:solidFill>
                  <a:schemeClr val="tx1"/>
                </a:solidFill>
              </a:rPr>
              <a:t>vou</a:t>
            </a:r>
            <a:r>
              <a:rPr lang="en-US" sz="2200" dirty="0" smtClean="0">
                <a:solidFill>
                  <a:schemeClr val="tx1"/>
                </a:solidFill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</a:rPr>
              <a:t>papier</a:t>
            </a:r>
            <a:r>
              <a:rPr lang="en-US" sz="2200" dirty="0" smtClean="0">
                <a:solidFill>
                  <a:schemeClr val="tx1"/>
                </a:solidFill>
              </a:rPr>
              <a:t> in 6/8 </a:t>
            </a:r>
            <a:r>
              <a:rPr lang="en-US" sz="2200" dirty="0" err="1" smtClean="0">
                <a:solidFill>
                  <a:schemeClr val="tx1"/>
                </a:solidFill>
              </a:rPr>
              <a:t>blokke</a:t>
            </a:r>
            <a:r>
              <a:rPr lang="en-US" sz="2200" dirty="0" smtClean="0">
                <a:solidFill>
                  <a:schemeClr val="tx1"/>
                </a:solidFill>
              </a:rPr>
              <a:t> en </a:t>
            </a:r>
            <a:r>
              <a:rPr lang="en-US" sz="2200" dirty="0" err="1" smtClean="0">
                <a:solidFill>
                  <a:schemeClr val="tx1"/>
                </a:solidFill>
              </a:rPr>
              <a:t>nommer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elke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blok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Hulle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moet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dan</a:t>
            </a:r>
            <a:r>
              <a:rPr lang="en-US" sz="2200" dirty="0" smtClean="0">
                <a:solidFill>
                  <a:schemeClr val="tx1"/>
                </a:solidFill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</a:rPr>
              <a:t>artikel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d.m.v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prentjies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oorvertel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Geen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woorde</a:t>
            </a:r>
            <a:r>
              <a:rPr lang="en-US" sz="2200" dirty="0" smtClean="0">
                <a:solidFill>
                  <a:schemeClr val="tx1"/>
                </a:solidFill>
              </a:rPr>
              <a:t> word </a:t>
            </a:r>
            <a:r>
              <a:rPr lang="en-US" sz="2200" dirty="0" err="1" smtClean="0">
                <a:solidFill>
                  <a:schemeClr val="tx1"/>
                </a:solidFill>
              </a:rPr>
              <a:t>toegelaat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nie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</a:rPr>
              <a:t>Sodra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hulle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klaar</a:t>
            </a:r>
            <a:r>
              <a:rPr lang="en-US" sz="2200" dirty="0" smtClean="0">
                <a:solidFill>
                  <a:schemeClr val="tx1"/>
                </a:solidFill>
              </a:rPr>
              <a:t> is, gee </a:t>
            </a:r>
            <a:r>
              <a:rPr lang="en-US" sz="2200" dirty="0" err="1" smtClean="0">
                <a:solidFill>
                  <a:schemeClr val="tx1"/>
                </a:solidFill>
              </a:rPr>
              <a:t>hul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hul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visuele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artikel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</a:rPr>
              <a:t>‘</a:t>
            </a:r>
            <a:r>
              <a:rPr lang="en-US" sz="2200" dirty="0" smtClean="0">
                <a:solidFill>
                  <a:schemeClr val="tx1"/>
                </a:solidFill>
              </a:rPr>
              <a:t>n </a:t>
            </a:r>
            <a:r>
              <a:rPr lang="en-US" sz="2200" dirty="0" err="1" smtClean="0">
                <a:solidFill>
                  <a:schemeClr val="tx1"/>
                </a:solidFill>
              </a:rPr>
              <a:t>maat</a:t>
            </a:r>
            <a:r>
              <a:rPr lang="en-US" sz="2200" dirty="0" smtClean="0">
                <a:solidFill>
                  <a:schemeClr val="tx1"/>
                </a:solidFill>
              </a:rPr>
              <a:t>. Die </a:t>
            </a:r>
            <a:r>
              <a:rPr lang="en-US" sz="2200" dirty="0" err="1" smtClean="0">
                <a:solidFill>
                  <a:schemeClr val="tx1"/>
                </a:solidFill>
              </a:rPr>
              <a:t>maat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moet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dan</a:t>
            </a:r>
            <a:r>
              <a:rPr lang="en-US" sz="2200" dirty="0" smtClean="0">
                <a:solidFill>
                  <a:schemeClr val="tx1"/>
                </a:solidFill>
              </a:rPr>
              <a:t> die </a:t>
            </a:r>
            <a:r>
              <a:rPr lang="en-US" sz="2200" dirty="0" err="1" smtClean="0">
                <a:solidFill>
                  <a:schemeClr val="tx1"/>
                </a:solidFill>
              </a:rPr>
              <a:t>artikel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m.b.v</a:t>
            </a:r>
            <a:r>
              <a:rPr lang="en-US" sz="2200" dirty="0" smtClean="0">
                <a:solidFill>
                  <a:schemeClr val="tx1"/>
                </a:solidFill>
              </a:rPr>
              <a:t>. die  </a:t>
            </a:r>
            <a:r>
              <a:rPr lang="en-US" sz="2200" dirty="0" err="1" smtClean="0">
                <a:solidFill>
                  <a:schemeClr val="tx1"/>
                </a:solidFill>
              </a:rPr>
              <a:t>prente</a:t>
            </a:r>
            <a:r>
              <a:rPr lang="en-US" sz="2200" dirty="0" smtClean="0">
                <a:solidFill>
                  <a:schemeClr val="tx1"/>
                </a:solidFill>
              </a:rPr>
              <a:t>,    </a:t>
            </a:r>
            <a:r>
              <a:rPr lang="en-US" sz="2200" dirty="0" err="1" smtClean="0">
                <a:solidFill>
                  <a:schemeClr val="tx1"/>
                </a:solidFill>
              </a:rPr>
              <a:t>probeer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oorvertel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endParaRPr lang="es-CO" sz="2200" i="1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marL="266700" indent="-266700" algn="l" eaLnBrk="1" hangingPunct="1"/>
            <a:endParaRPr lang="en-US" sz="2200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endParaRPr lang="en-US" sz="22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857232"/>
            <a:ext cx="8929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ONDERRIGAKTIWITEITE DEUR VAN KOERANTE GEBRUIK TE MAAK III 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857364"/>
            <a:ext cx="8286750" cy="4857784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 algn="l" eaLnBrk="1" hangingPunct="1">
              <a:buFontTx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Soek</a:t>
            </a:r>
            <a:r>
              <a:rPr lang="en-US" sz="1800" dirty="0" smtClean="0">
                <a:solidFill>
                  <a:schemeClr val="tx1"/>
                </a:solidFill>
              </a:rPr>
              <a:t> van </a:t>
            </a:r>
            <a:r>
              <a:rPr lang="en-US" sz="1800" dirty="0" err="1" smtClean="0">
                <a:solidFill>
                  <a:schemeClr val="tx1"/>
                </a:solidFill>
              </a:rPr>
              <a:t>Spesifieke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Inligting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s-CO" sz="1800" dirty="0" smtClean="0">
              <a:solidFill>
                <a:schemeClr val="tx1"/>
              </a:solidFill>
            </a:endParaRPr>
          </a:p>
          <a:p>
            <a:pPr marL="266700" indent="-266700" algn="l" eaLnBrk="1" hangingPunct="1">
              <a:buFontTx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Leerders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blaai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na</a:t>
            </a:r>
            <a:r>
              <a:rPr lang="en-US" sz="1800" dirty="0" smtClean="0">
                <a:solidFill>
                  <a:schemeClr val="tx1"/>
                </a:solidFill>
              </a:rPr>
              <a:t> die </a:t>
            </a:r>
            <a:r>
              <a:rPr lang="en-US" sz="1800" dirty="0" err="1" smtClean="0">
                <a:solidFill>
                  <a:schemeClr val="tx1"/>
                </a:solidFill>
              </a:rPr>
              <a:t>sportafdeling</a:t>
            </a:r>
            <a:r>
              <a:rPr lang="en-US" sz="1800" dirty="0" smtClean="0">
                <a:solidFill>
                  <a:schemeClr val="tx1"/>
                </a:solidFill>
              </a:rPr>
              <a:t> en </a:t>
            </a:r>
            <a:r>
              <a:rPr lang="en-US" sz="1800" dirty="0" err="1" smtClean="0">
                <a:solidFill>
                  <a:schemeClr val="tx1"/>
                </a:solidFill>
              </a:rPr>
              <a:t>kies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</a:rPr>
              <a:t>‘</a:t>
            </a:r>
            <a:r>
              <a:rPr lang="en-US" sz="1800" dirty="0" smtClean="0">
                <a:solidFill>
                  <a:schemeClr val="tx1"/>
                </a:solidFill>
              </a:rPr>
              <a:t>n </a:t>
            </a:r>
            <a:r>
              <a:rPr lang="en-US" sz="1800" dirty="0" err="1" smtClean="0">
                <a:solidFill>
                  <a:schemeClr val="tx1"/>
                </a:solidFill>
              </a:rPr>
              <a:t>artikel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Hul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moet</a:t>
            </a:r>
            <a:r>
              <a:rPr lang="en-US" sz="1800" dirty="0" smtClean="0">
                <a:solidFill>
                  <a:schemeClr val="tx1"/>
                </a:solidFill>
              </a:rPr>
              <a:t> op </a:t>
            </a:r>
            <a:r>
              <a:rPr lang="en-US" altLang="en-US" sz="1800" dirty="0" smtClean="0">
                <a:solidFill>
                  <a:schemeClr val="tx1"/>
                </a:solidFill>
              </a:rPr>
              <a:t>‘</a:t>
            </a:r>
            <a:r>
              <a:rPr lang="en-US" sz="1800" dirty="0" smtClean="0">
                <a:solidFill>
                  <a:schemeClr val="tx1"/>
                </a:solidFill>
              </a:rPr>
              <a:t>n </a:t>
            </a:r>
            <a:r>
              <a:rPr lang="en-US" sz="1800" dirty="0" err="1" smtClean="0">
                <a:solidFill>
                  <a:schemeClr val="tx1"/>
                </a:solidFill>
              </a:rPr>
              <a:t>vel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papier</a:t>
            </a:r>
            <a:r>
              <a:rPr lang="en-US" sz="1800" dirty="0" smtClean="0">
                <a:solidFill>
                  <a:schemeClr val="tx1"/>
                </a:solidFill>
              </a:rPr>
              <a:t> die </a:t>
            </a:r>
            <a:r>
              <a:rPr lang="en-US" sz="1800" dirty="0" err="1" smtClean="0">
                <a:solidFill>
                  <a:schemeClr val="tx1"/>
                </a:solidFill>
              </a:rPr>
              <a:t>volgende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inligting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neerpen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endParaRPr lang="es-CO" sz="1800" i="1" dirty="0" smtClean="0">
              <a:solidFill>
                <a:schemeClr val="tx1"/>
              </a:solidFill>
            </a:endParaRPr>
          </a:p>
          <a:p>
            <a:pPr marL="266700" indent="-266700" eaLnBrk="1" hangingPunct="1"/>
            <a:r>
              <a:rPr lang="es-CO" sz="1800" dirty="0" smtClean="0">
                <a:solidFill>
                  <a:schemeClr val="tx1"/>
                </a:solidFill>
              </a:rPr>
              <a:t>TITEL VAN DIE OF ARTIKEL </a:t>
            </a:r>
            <a:endParaRPr lang="es-CO" sz="1800" i="1" dirty="0" smtClean="0">
              <a:solidFill>
                <a:schemeClr val="tx1"/>
              </a:solidFill>
            </a:endParaRPr>
          </a:p>
          <a:p>
            <a:pPr marL="266700" indent="-266700" eaLnBrk="1" hangingPunct="1"/>
            <a:r>
              <a:rPr lang="es-CO" sz="1800" dirty="0" smtClean="0">
                <a:solidFill>
                  <a:schemeClr val="tx1"/>
                </a:solidFill>
              </a:rPr>
              <a:t>NAAM VAN DIE SPORT </a:t>
            </a:r>
            <a:endParaRPr lang="es-CO" sz="1800" i="1" dirty="0" smtClean="0">
              <a:solidFill>
                <a:schemeClr val="tx1"/>
              </a:solidFill>
            </a:endParaRPr>
          </a:p>
          <a:p>
            <a:pPr marL="266700" indent="-266700" eaLnBrk="1" hangingPunct="1"/>
            <a:r>
              <a:rPr lang="es-CO" sz="1800" dirty="0" smtClean="0">
                <a:solidFill>
                  <a:schemeClr val="tx1"/>
                </a:solidFill>
              </a:rPr>
              <a:t>SPANNAME</a:t>
            </a:r>
            <a:endParaRPr lang="es-CO" sz="1800" i="1" dirty="0" smtClean="0">
              <a:solidFill>
                <a:schemeClr val="tx1"/>
              </a:solidFill>
            </a:endParaRPr>
          </a:p>
          <a:p>
            <a:pPr marL="266700" indent="-266700" eaLnBrk="1" hangingPunct="1"/>
            <a:r>
              <a:rPr lang="es-CO" sz="1800" dirty="0" smtClean="0">
                <a:solidFill>
                  <a:schemeClr val="tx1"/>
                </a:solidFill>
              </a:rPr>
              <a:t>FINALE PUNTETELLING  </a:t>
            </a:r>
            <a:endParaRPr lang="es-CO" sz="1800" i="1" dirty="0" smtClean="0">
              <a:solidFill>
                <a:schemeClr val="tx1"/>
              </a:solidFill>
            </a:endParaRPr>
          </a:p>
          <a:p>
            <a:pPr marL="266700" indent="-266700" eaLnBrk="1" hangingPunct="1"/>
            <a:r>
              <a:rPr lang="en-US" sz="1800" dirty="0" smtClean="0">
                <a:solidFill>
                  <a:schemeClr val="tx1"/>
                </a:solidFill>
              </a:rPr>
              <a:t>IETS INTERESSANT OOR DIE WEDSTRYD OF GEBEURE </a:t>
            </a:r>
          </a:p>
          <a:p>
            <a:pPr marL="266700" indent="-266700" eaLnBrk="1" hangingPunct="1"/>
            <a:endParaRPr lang="en-US" sz="1800" b="1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1800" dirty="0" smtClean="0">
                <a:solidFill>
                  <a:schemeClr val="tx1"/>
                </a:solidFill>
              </a:rPr>
              <a:t>* </a:t>
            </a:r>
            <a:r>
              <a:rPr lang="en-US" sz="1800" dirty="0" err="1" smtClean="0">
                <a:solidFill>
                  <a:schemeClr val="tx1"/>
                </a:solidFill>
              </a:rPr>
              <a:t>Feit</a:t>
            </a:r>
            <a:r>
              <a:rPr lang="en-US" sz="1800" dirty="0" smtClean="0">
                <a:solidFill>
                  <a:schemeClr val="tx1"/>
                </a:solidFill>
              </a:rPr>
              <a:t> of </a:t>
            </a:r>
            <a:r>
              <a:rPr lang="en-US" sz="1800" dirty="0" err="1" smtClean="0">
                <a:solidFill>
                  <a:schemeClr val="tx1"/>
                </a:solidFill>
              </a:rPr>
              <a:t>Opinie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s-CO" sz="1800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1800" dirty="0" smtClean="0">
                <a:solidFill>
                  <a:schemeClr val="tx1"/>
                </a:solidFill>
              </a:rPr>
              <a:t>     </a:t>
            </a:r>
            <a:r>
              <a:rPr lang="en-US" sz="1800" dirty="0" err="1" smtClean="0">
                <a:solidFill>
                  <a:schemeClr val="tx1"/>
                </a:solidFill>
              </a:rPr>
              <a:t>Leerders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blaai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deur</a:t>
            </a:r>
            <a:r>
              <a:rPr lang="en-US" sz="1800" dirty="0" smtClean="0">
                <a:solidFill>
                  <a:schemeClr val="tx1"/>
                </a:solidFill>
              </a:rPr>
              <a:t> die </a:t>
            </a:r>
            <a:r>
              <a:rPr lang="en-US" sz="1800" dirty="0" err="1" smtClean="0">
                <a:solidFill>
                  <a:schemeClr val="tx1"/>
                </a:solidFill>
              </a:rPr>
              <a:t>koerant</a:t>
            </a:r>
            <a:r>
              <a:rPr lang="en-US" sz="1800" dirty="0" smtClean="0">
                <a:solidFill>
                  <a:schemeClr val="tx1"/>
                </a:solidFill>
              </a:rPr>
              <a:t> en </a:t>
            </a:r>
            <a:r>
              <a:rPr lang="en-US" sz="1800" dirty="0" err="1" smtClean="0">
                <a:solidFill>
                  <a:schemeClr val="tx1"/>
                </a:solidFill>
              </a:rPr>
              <a:t>probeer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</a:rPr>
              <a:t>‘</a:t>
            </a:r>
            <a:r>
              <a:rPr lang="en-US" sz="1800" dirty="0" smtClean="0">
                <a:solidFill>
                  <a:schemeClr val="tx1"/>
                </a:solidFill>
              </a:rPr>
              <a:t>n </a:t>
            </a:r>
            <a:r>
              <a:rPr lang="en-US" sz="1800" dirty="0" err="1" smtClean="0">
                <a:solidFill>
                  <a:schemeClr val="tx1"/>
                </a:solidFill>
              </a:rPr>
              <a:t>artikel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vind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feitelike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inligting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weergee</a:t>
            </a:r>
            <a:r>
              <a:rPr lang="en-US" sz="1800" dirty="0" smtClean="0">
                <a:solidFill>
                  <a:schemeClr val="tx1"/>
                </a:solidFill>
              </a:rPr>
              <a:t> en </a:t>
            </a:r>
            <a:r>
              <a:rPr lang="en-US" altLang="en-US" sz="1800" dirty="0" smtClean="0">
                <a:solidFill>
                  <a:schemeClr val="tx1"/>
                </a:solidFill>
              </a:rPr>
              <a:t>‘</a:t>
            </a:r>
            <a:r>
              <a:rPr lang="en-US" sz="1800" dirty="0" smtClean="0">
                <a:solidFill>
                  <a:schemeClr val="tx1"/>
                </a:solidFill>
              </a:rPr>
              <a:t>n </a:t>
            </a:r>
            <a:r>
              <a:rPr lang="en-US" sz="1800" dirty="0" err="1" smtClean="0">
                <a:solidFill>
                  <a:schemeClr val="tx1"/>
                </a:solidFill>
              </a:rPr>
              <a:t>ander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artikel</a:t>
            </a:r>
            <a:r>
              <a:rPr lang="en-US" sz="1800" dirty="0" smtClean="0">
                <a:solidFill>
                  <a:schemeClr val="tx1"/>
                </a:solidFill>
              </a:rPr>
              <a:t> met </a:t>
            </a:r>
            <a:r>
              <a:rPr lang="en-US" sz="1800" dirty="0" err="1" smtClean="0">
                <a:solidFill>
                  <a:schemeClr val="tx1"/>
                </a:solidFill>
              </a:rPr>
              <a:t>inligting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oor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</a:rPr>
              <a:t>‘</a:t>
            </a:r>
            <a:r>
              <a:rPr lang="en-US" sz="1800" dirty="0" smtClean="0">
                <a:solidFill>
                  <a:schemeClr val="tx1"/>
                </a:solidFill>
              </a:rPr>
              <a:t>n </a:t>
            </a:r>
            <a:r>
              <a:rPr lang="en-US" sz="1800" dirty="0" err="1" smtClean="0">
                <a:solidFill>
                  <a:schemeClr val="tx1"/>
                </a:solidFill>
              </a:rPr>
              <a:t>opinie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Laat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hulle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sê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waarom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hul</a:t>
            </a:r>
            <a:r>
              <a:rPr lang="en-US" sz="1800" dirty="0" smtClean="0">
                <a:solidFill>
                  <a:schemeClr val="tx1"/>
                </a:solidFill>
              </a:rPr>
              <a:t> die </a:t>
            </a:r>
            <a:r>
              <a:rPr lang="en-US" sz="1800" dirty="0" err="1" smtClean="0">
                <a:solidFill>
                  <a:schemeClr val="tx1"/>
                </a:solidFill>
              </a:rPr>
              <a:t>artikels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gekies</a:t>
            </a:r>
            <a:r>
              <a:rPr lang="en-US" sz="1800" dirty="0" smtClean="0">
                <a:solidFill>
                  <a:schemeClr val="tx1"/>
                </a:solidFill>
              </a:rPr>
              <a:t> het. </a:t>
            </a:r>
            <a:endParaRPr lang="es-CO" sz="1800" i="1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s-CO" sz="1800" i="1" dirty="0" smtClean="0">
              <a:solidFill>
                <a:schemeClr val="tx1"/>
              </a:solidFill>
            </a:endParaRPr>
          </a:p>
          <a:p>
            <a:pPr marL="266700" indent="-266700" algn="l" eaLnBrk="1" hangingPunct="1"/>
            <a:endParaRPr lang="en-US" sz="2400" dirty="0" smtClean="0"/>
          </a:p>
          <a:p>
            <a:pPr marL="266700" indent="-266700" algn="l" eaLnBrk="1" hangingPunct="1"/>
            <a:endParaRPr lang="en-US" sz="2400" dirty="0" smtClean="0"/>
          </a:p>
          <a:p>
            <a:pPr marL="266700" indent="-266700" algn="l" eaLnBrk="1" hangingPunct="1"/>
            <a:endParaRPr lang="en-US" sz="2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42910" y="785794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BEVINDINGE</a:t>
            </a:r>
          </a:p>
        </p:txBody>
      </p:sp>
      <p:pic>
        <p:nvPicPr>
          <p:cNvPr id="7" name="Picture 7" descr="j02347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9493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4675" y="1643050"/>
            <a:ext cx="85693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err="1">
                <a:latin typeface="Arial" charset="0"/>
                <a:ea typeface="+mn-ea"/>
              </a:rPr>
              <a:t>Deur</a:t>
            </a:r>
            <a:r>
              <a:rPr lang="en-US" sz="2400" dirty="0">
                <a:latin typeface="Arial" charset="0"/>
                <a:ea typeface="+mn-ea"/>
              </a:rPr>
              <a:t> van </a:t>
            </a:r>
            <a:r>
              <a:rPr lang="en-US" sz="2400" dirty="0" err="1">
                <a:latin typeface="Arial" charset="0"/>
                <a:ea typeface="+mn-ea"/>
              </a:rPr>
              <a:t>nuus</a:t>
            </a:r>
            <a:r>
              <a:rPr lang="en-US" sz="2400" dirty="0">
                <a:latin typeface="Arial" charset="0"/>
                <a:ea typeface="+mn-ea"/>
              </a:rPr>
              <a:t> (</a:t>
            </a:r>
            <a:r>
              <a:rPr lang="en-US" sz="2400" dirty="0" err="1">
                <a:latin typeface="Arial" charset="0"/>
                <a:ea typeface="+mn-ea"/>
              </a:rPr>
              <a:t>koerant</a:t>
            </a:r>
            <a:r>
              <a:rPr lang="en-US" sz="2400" dirty="0">
                <a:latin typeface="Arial" charset="0"/>
                <a:ea typeface="+mn-ea"/>
              </a:rPr>
              <a:t>) as </a:t>
            </a:r>
            <a:r>
              <a:rPr lang="en-US" sz="2400" dirty="0" err="1">
                <a:latin typeface="Arial" charset="0"/>
                <a:ea typeface="+mn-ea"/>
              </a:rPr>
              <a:t>onderrigmateriaal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gebruik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te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maak</a:t>
            </a:r>
            <a:r>
              <a:rPr lang="en-US" sz="2400" dirty="0">
                <a:latin typeface="Arial" charset="0"/>
                <a:ea typeface="+mn-ea"/>
              </a:rPr>
              <a:t>, help </a:t>
            </a:r>
            <a:r>
              <a:rPr lang="en-US" sz="2400" dirty="0" err="1">
                <a:latin typeface="Arial" charset="0"/>
                <a:ea typeface="+mn-ea"/>
              </a:rPr>
              <a:t>dit</a:t>
            </a:r>
            <a:r>
              <a:rPr lang="en-US" sz="2400" dirty="0">
                <a:latin typeface="Arial" charset="0"/>
                <a:ea typeface="+mn-ea"/>
              </a:rPr>
              <a:t> die </a:t>
            </a:r>
            <a:r>
              <a:rPr lang="en-US" sz="2400" dirty="0" err="1">
                <a:latin typeface="Arial" charset="0"/>
                <a:ea typeface="+mn-ea"/>
              </a:rPr>
              <a:t>leerders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om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hul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leesvaardighede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te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verbeter</a:t>
            </a:r>
            <a:r>
              <a:rPr lang="en-US" sz="2400" dirty="0">
                <a:latin typeface="Arial" charset="0"/>
                <a:ea typeface="+mn-ea"/>
              </a:rPr>
              <a:t>, </a:t>
            </a:r>
            <a:r>
              <a:rPr lang="en-US" sz="2400" dirty="0" err="1">
                <a:latin typeface="Arial" charset="0"/>
                <a:ea typeface="+mn-ea"/>
              </a:rPr>
              <a:t>hul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woordeskat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te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verryk</a:t>
            </a:r>
            <a:r>
              <a:rPr lang="en-US" sz="2400" dirty="0">
                <a:latin typeface="Arial" charset="0"/>
                <a:ea typeface="+mn-ea"/>
              </a:rPr>
              <a:t>, </a:t>
            </a:r>
            <a:r>
              <a:rPr lang="en-US" sz="2400" dirty="0" err="1">
                <a:latin typeface="Arial" charset="0"/>
                <a:ea typeface="+mn-ea"/>
              </a:rPr>
              <a:t>kulturele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kennis</a:t>
            </a:r>
            <a:r>
              <a:rPr lang="en-US" sz="2400" dirty="0">
                <a:latin typeface="Arial" charset="0"/>
                <a:ea typeface="+mn-ea"/>
              </a:rPr>
              <a:t> op </a:t>
            </a:r>
            <a:r>
              <a:rPr lang="en-US" sz="2400" dirty="0" err="1">
                <a:latin typeface="Arial" charset="0"/>
                <a:ea typeface="+mn-ea"/>
              </a:rPr>
              <a:t>te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bou</a:t>
            </a:r>
            <a:r>
              <a:rPr lang="en-US" sz="2400" dirty="0">
                <a:latin typeface="Arial" charset="0"/>
                <a:ea typeface="+mn-ea"/>
              </a:rPr>
              <a:t> en </a:t>
            </a:r>
            <a:r>
              <a:rPr lang="en-US" sz="2400" dirty="0" err="1">
                <a:latin typeface="Arial" charset="0"/>
                <a:ea typeface="+mn-ea"/>
              </a:rPr>
              <a:t>kontak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te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hou</a:t>
            </a:r>
            <a:r>
              <a:rPr lang="en-US" sz="2400" dirty="0">
                <a:latin typeface="Arial" charset="0"/>
                <a:ea typeface="+mn-ea"/>
              </a:rPr>
              <a:t> met die </a:t>
            </a:r>
            <a:r>
              <a:rPr lang="en-US" sz="2400" dirty="0" err="1">
                <a:latin typeface="Arial" charset="0"/>
                <a:ea typeface="+mn-ea"/>
              </a:rPr>
              <a:t>huidige</a:t>
            </a:r>
            <a:r>
              <a:rPr lang="en-US" sz="2400" dirty="0">
                <a:latin typeface="Arial" charset="0"/>
                <a:ea typeface="+mn-ea"/>
              </a:rPr>
              <a:t> stand van sake </a:t>
            </a:r>
            <a:r>
              <a:rPr lang="en-US" sz="2400" dirty="0" err="1">
                <a:latin typeface="Arial" charset="0"/>
                <a:ea typeface="+mn-ea"/>
              </a:rPr>
              <a:t>wêreldwyd</a:t>
            </a:r>
            <a:r>
              <a:rPr lang="en-US" sz="2400" dirty="0">
                <a:latin typeface="Arial" charset="0"/>
                <a:ea typeface="+mn-ea"/>
              </a:rPr>
              <a:t>. </a:t>
            </a:r>
            <a:r>
              <a:rPr lang="es-ES" sz="2400" dirty="0">
                <a:solidFill>
                  <a:srgbClr val="FF6600"/>
                </a:solidFill>
                <a:latin typeface="Verdana" pitchFamily="34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6100" y="3429000"/>
            <a:ext cx="82740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 err="1">
                <a:latin typeface="Arial" charset="0"/>
                <a:ea typeface="+mn-ea"/>
              </a:rPr>
              <a:t>Koerante</a:t>
            </a:r>
            <a:r>
              <a:rPr lang="en-US" sz="2400" dirty="0">
                <a:latin typeface="Arial" charset="0"/>
                <a:ea typeface="+mn-ea"/>
              </a:rPr>
              <a:t> skep </a:t>
            </a:r>
            <a:r>
              <a:rPr lang="en-US" sz="2400" dirty="0" err="1">
                <a:latin typeface="Arial" charset="0"/>
                <a:ea typeface="+mn-ea"/>
              </a:rPr>
              <a:t>verskeie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geleenthede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vir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selfontwikkeling</a:t>
            </a:r>
            <a:r>
              <a:rPr lang="en-US" sz="2400" dirty="0">
                <a:latin typeface="Arial" charset="0"/>
                <a:ea typeface="+mn-ea"/>
              </a:rPr>
              <a:t> en </a:t>
            </a:r>
            <a:r>
              <a:rPr lang="en-US" sz="2400" dirty="0" err="1">
                <a:latin typeface="Arial" charset="0"/>
                <a:ea typeface="+mn-ea"/>
              </a:rPr>
              <a:t>maak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ook</a:t>
            </a:r>
            <a:r>
              <a:rPr lang="en-US" sz="2400" dirty="0">
                <a:latin typeface="Arial" charset="0"/>
                <a:ea typeface="+mn-ea"/>
              </a:rPr>
              <a:t> die </a:t>
            </a:r>
            <a:r>
              <a:rPr lang="en-US" sz="2400" dirty="0" err="1">
                <a:latin typeface="Arial" charset="0"/>
                <a:ea typeface="+mn-ea"/>
              </a:rPr>
              <a:t>verryking</a:t>
            </a:r>
            <a:r>
              <a:rPr lang="en-US" sz="2400" dirty="0">
                <a:latin typeface="Arial" charset="0"/>
                <a:ea typeface="+mn-ea"/>
              </a:rPr>
              <a:t> van Afrikaans as </a:t>
            </a:r>
            <a:r>
              <a:rPr lang="en-US" sz="2400" dirty="0" err="1">
                <a:latin typeface="Arial" charset="0"/>
                <a:ea typeface="+mn-ea"/>
              </a:rPr>
              <a:t>taal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d.m.v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bykomende</a:t>
            </a:r>
            <a:r>
              <a:rPr lang="en-US" sz="2400" dirty="0">
                <a:latin typeface="Arial" charset="0"/>
                <a:ea typeface="+mn-ea"/>
              </a:rPr>
              <a:t> </a:t>
            </a:r>
            <a:r>
              <a:rPr lang="en-US" sz="2400" dirty="0" err="1">
                <a:latin typeface="Arial" charset="0"/>
                <a:ea typeface="+mn-ea"/>
              </a:rPr>
              <a:t>materiaal</a:t>
            </a:r>
            <a:r>
              <a:rPr lang="en-US" sz="2400" dirty="0">
                <a:latin typeface="Arial" charset="0"/>
                <a:ea typeface="+mn-ea"/>
              </a:rPr>
              <a:t>, </a:t>
            </a:r>
            <a:r>
              <a:rPr lang="en-US" sz="2400" dirty="0" err="1">
                <a:latin typeface="Arial" charset="0"/>
                <a:ea typeface="+mn-ea"/>
              </a:rPr>
              <a:t>moontlik</a:t>
            </a:r>
            <a:r>
              <a:rPr lang="en-US" sz="2400" dirty="0">
                <a:latin typeface="Arial" charset="0"/>
                <a:ea typeface="+mn-ea"/>
              </a:rPr>
              <a:t>. </a:t>
            </a:r>
            <a:endParaRPr lang="es-ES" sz="2800" dirty="0">
              <a:latin typeface="Arial" charset="0"/>
              <a:ea typeface="+mn-e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en-US" b="1" dirty="0" smtClean="0"/>
              <a:t>AKTIWITEIT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714487"/>
            <a:ext cx="8229600" cy="4810137"/>
          </a:xfrm>
        </p:spPr>
        <p:txBody>
          <a:bodyPr/>
          <a:lstStyle/>
          <a:p>
            <a:r>
              <a:rPr lang="en-US" sz="2200" dirty="0" err="1" smtClean="0"/>
              <a:t>Verwyder</a:t>
            </a:r>
            <a:r>
              <a:rPr lang="en-US" sz="2200" dirty="0" smtClean="0"/>
              <a:t> die </a:t>
            </a:r>
            <a:r>
              <a:rPr lang="en-US" sz="2200" dirty="0" err="1" smtClean="0"/>
              <a:t>hoofopskrifte</a:t>
            </a:r>
            <a:r>
              <a:rPr lang="en-US" sz="2200" dirty="0" smtClean="0"/>
              <a:t> van </a:t>
            </a:r>
            <a:r>
              <a:rPr lang="en-US" altLang="en-US" sz="2200" dirty="0" smtClean="0"/>
              <a:t>‘</a:t>
            </a:r>
            <a:r>
              <a:rPr lang="en-US" sz="2200" dirty="0" smtClean="0"/>
              <a:t>n </a:t>
            </a:r>
            <a:r>
              <a:rPr lang="en-US" sz="2200" dirty="0" err="1" smtClean="0"/>
              <a:t>paar</a:t>
            </a:r>
            <a:r>
              <a:rPr lang="en-US" sz="2200" dirty="0" smtClean="0"/>
              <a:t> </a:t>
            </a:r>
            <a:r>
              <a:rPr lang="en-US" sz="2200" dirty="0" err="1" smtClean="0"/>
              <a:t>nuusberigte</a:t>
            </a:r>
            <a:r>
              <a:rPr lang="en-US" sz="2200" dirty="0" smtClean="0"/>
              <a:t>. </a:t>
            </a:r>
            <a:r>
              <a:rPr lang="en-US" sz="2200" dirty="0" err="1" smtClean="0"/>
              <a:t>Vertoon</a:t>
            </a:r>
            <a:r>
              <a:rPr lang="en-US" sz="2200" dirty="0" smtClean="0"/>
              <a:t> die </a:t>
            </a:r>
            <a:r>
              <a:rPr lang="en-US" sz="2200" dirty="0" err="1" smtClean="0"/>
              <a:t>opskriflose</a:t>
            </a:r>
            <a:r>
              <a:rPr lang="en-US" sz="2200" dirty="0" smtClean="0"/>
              <a:t> </a:t>
            </a:r>
            <a:r>
              <a:rPr lang="en-US" sz="2200" dirty="0" err="1" smtClean="0"/>
              <a:t>nuusberigte</a:t>
            </a:r>
            <a:r>
              <a:rPr lang="en-US" sz="2200" dirty="0" smtClean="0"/>
              <a:t> op </a:t>
            </a:r>
            <a:r>
              <a:rPr lang="en-US" altLang="en-US" sz="2200" dirty="0" smtClean="0"/>
              <a:t>‘</a:t>
            </a:r>
            <a:r>
              <a:rPr lang="en-US" sz="2200" dirty="0" smtClean="0"/>
              <a:t>n </a:t>
            </a:r>
            <a:r>
              <a:rPr lang="en-US" sz="2200" dirty="0" err="1" smtClean="0"/>
              <a:t>vertoonbord</a:t>
            </a:r>
            <a:r>
              <a:rPr lang="en-US" sz="2200" dirty="0" smtClean="0"/>
              <a:t>. </a:t>
            </a:r>
            <a:r>
              <a:rPr lang="en-US" sz="2200" dirty="0" err="1" smtClean="0"/>
              <a:t>Deel</a:t>
            </a:r>
            <a:r>
              <a:rPr lang="en-US" sz="2200" dirty="0" smtClean="0"/>
              <a:t> die </a:t>
            </a:r>
            <a:r>
              <a:rPr lang="en-US" sz="2200" dirty="0" err="1" smtClean="0"/>
              <a:t>opskrifte</a:t>
            </a:r>
            <a:r>
              <a:rPr lang="en-US" sz="2200" dirty="0" smtClean="0"/>
              <a:t> </a:t>
            </a:r>
            <a:r>
              <a:rPr lang="en-US" sz="2200" dirty="0" err="1" smtClean="0"/>
              <a:t>aan</a:t>
            </a:r>
            <a:r>
              <a:rPr lang="en-US" sz="2200" dirty="0" smtClean="0"/>
              <a:t> die </a:t>
            </a:r>
            <a:r>
              <a:rPr lang="en-US" sz="2200" dirty="0" err="1" smtClean="0"/>
              <a:t>leerders</a:t>
            </a:r>
            <a:r>
              <a:rPr lang="en-US" sz="2200" dirty="0" smtClean="0"/>
              <a:t> </a:t>
            </a:r>
            <a:r>
              <a:rPr lang="en-US" sz="2200" dirty="0" err="1" smtClean="0"/>
              <a:t>uit</a:t>
            </a:r>
            <a:r>
              <a:rPr lang="en-US" sz="2200" dirty="0" smtClean="0"/>
              <a:t> en </a:t>
            </a:r>
            <a:r>
              <a:rPr lang="en-US" sz="2200" dirty="0" err="1" smtClean="0"/>
              <a:t>vra</a:t>
            </a:r>
            <a:r>
              <a:rPr lang="en-US" sz="2200" dirty="0" smtClean="0"/>
              <a:t> </a:t>
            </a:r>
            <a:r>
              <a:rPr lang="en-US" sz="2200" dirty="0" err="1" smtClean="0"/>
              <a:t>hulle</a:t>
            </a:r>
            <a:r>
              <a:rPr lang="en-US" sz="2200" dirty="0" smtClean="0"/>
              <a:t> </a:t>
            </a:r>
            <a:r>
              <a:rPr lang="en-US" sz="2200" dirty="0" err="1" smtClean="0"/>
              <a:t>om</a:t>
            </a:r>
            <a:r>
              <a:rPr lang="en-US" sz="2200" dirty="0" smtClean="0"/>
              <a:t> </a:t>
            </a:r>
            <a:r>
              <a:rPr lang="en-US" sz="2200" dirty="0" err="1" smtClean="0"/>
              <a:t>dit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pas by </a:t>
            </a:r>
            <a:r>
              <a:rPr lang="en-US" sz="2200" dirty="0" err="1" smtClean="0"/>
              <a:t>een</a:t>
            </a:r>
            <a:r>
              <a:rPr lang="en-US" sz="2200" dirty="0" smtClean="0"/>
              <a:t> van die </a:t>
            </a:r>
            <a:r>
              <a:rPr lang="en-US" sz="2200" dirty="0" err="1" smtClean="0"/>
              <a:t>berigte</a:t>
            </a:r>
            <a:r>
              <a:rPr lang="en-US" sz="2200" dirty="0" smtClean="0"/>
              <a:t>. </a:t>
            </a:r>
            <a:r>
              <a:rPr lang="en-US" sz="2200" dirty="0" err="1" smtClean="0"/>
              <a:t>Leerders</a:t>
            </a:r>
            <a:r>
              <a:rPr lang="en-US" sz="2200" dirty="0" smtClean="0"/>
              <a:t> </a:t>
            </a:r>
            <a:r>
              <a:rPr lang="en-US" sz="2200" dirty="0" err="1" smtClean="0"/>
              <a:t>moet</a:t>
            </a:r>
            <a:r>
              <a:rPr lang="en-US" sz="2200" dirty="0" smtClean="0"/>
              <a:t> </a:t>
            </a:r>
            <a:r>
              <a:rPr lang="en-US" sz="2200" dirty="0" err="1" smtClean="0"/>
              <a:t>ook</a:t>
            </a:r>
            <a:r>
              <a:rPr lang="en-US" sz="2200" dirty="0" smtClean="0"/>
              <a:t> </a:t>
            </a:r>
            <a:r>
              <a:rPr lang="en-US" sz="2200" dirty="0" err="1" smtClean="0"/>
              <a:t>aandui</a:t>
            </a:r>
            <a:r>
              <a:rPr lang="en-US" sz="2200" dirty="0" smtClean="0"/>
              <a:t> </a:t>
            </a:r>
            <a:r>
              <a:rPr lang="en-US" sz="2200" dirty="0" err="1" smtClean="0"/>
              <a:t>watter</a:t>
            </a:r>
            <a:r>
              <a:rPr lang="en-US" sz="2200" dirty="0" smtClean="0"/>
              <a:t> </a:t>
            </a:r>
            <a:r>
              <a:rPr lang="en-US" sz="2200" dirty="0" err="1" smtClean="0"/>
              <a:t>woorde</a:t>
            </a:r>
            <a:r>
              <a:rPr lang="en-US" sz="2200" dirty="0" smtClean="0"/>
              <a:t> in die </a:t>
            </a:r>
            <a:r>
              <a:rPr lang="en-US" sz="2200" dirty="0" err="1" smtClean="0"/>
              <a:t>opskrifte</a:t>
            </a:r>
            <a:r>
              <a:rPr lang="en-US" sz="2200" dirty="0" smtClean="0"/>
              <a:t> </a:t>
            </a:r>
            <a:r>
              <a:rPr lang="en-US" sz="2200" dirty="0" err="1" smtClean="0"/>
              <a:t>hulle</a:t>
            </a:r>
            <a:r>
              <a:rPr lang="en-US" sz="2200" dirty="0" smtClean="0"/>
              <a:t> </a:t>
            </a:r>
            <a:r>
              <a:rPr lang="en-US" sz="2200" dirty="0" err="1" smtClean="0"/>
              <a:t>gehelp</a:t>
            </a:r>
            <a:r>
              <a:rPr lang="en-US" sz="2200" dirty="0" smtClean="0"/>
              <a:t> het </a:t>
            </a:r>
            <a:r>
              <a:rPr lang="en-US" sz="2200" dirty="0" err="1" smtClean="0"/>
              <a:t>om</a:t>
            </a:r>
            <a:r>
              <a:rPr lang="en-US" sz="2200" dirty="0" smtClean="0"/>
              <a:t> die </a:t>
            </a:r>
            <a:r>
              <a:rPr lang="en-US" sz="2200" dirty="0" err="1" smtClean="0"/>
              <a:t>regte</a:t>
            </a:r>
            <a:r>
              <a:rPr lang="en-US" sz="2200" dirty="0" smtClean="0"/>
              <a:t> </a:t>
            </a:r>
            <a:r>
              <a:rPr lang="en-US" sz="2200" dirty="0" err="1" smtClean="0"/>
              <a:t>storie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vind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Deel</a:t>
            </a:r>
            <a:r>
              <a:rPr lang="en-US" sz="2200" dirty="0" smtClean="0"/>
              <a:t> </a:t>
            </a:r>
            <a:r>
              <a:rPr lang="en-US" sz="2200" dirty="0" err="1" smtClean="0"/>
              <a:t>opskrifte</a:t>
            </a:r>
            <a:r>
              <a:rPr lang="en-US" sz="2200" dirty="0" smtClean="0"/>
              <a:t> van minder </a:t>
            </a:r>
            <a:r>
              <a:rPr lang="en-US" sz="2200" dirty="0" err="1" smtClean="0"/>
              <a:t>prominente</a:t>
            </a:r>
            <a:r>
              <a:rPr lang="en-US" sz="2200" dirty="0" smtClean="0"/>
              <a:t>  </a:t>
            </a:r>
            <a:r>
              <a:rPr lang="en-US" sz="2200" dirty="0" err="1" smtClean="0"/>
              <a:t>nuusberigte</a:t>
            </a:r>
            <a:r>
              <a:rPr lang="en-US" sz="2200" dirty="0" smtClean="0"/>
              <a:t> </a:t>
            </a:r>
            <a:r>
              <a:rPr lang="en-US" sz="2200" dirty="0" err="1" smtClean="0"/>
              <a:t>uit</a:t>
            </a:r>
            <a:r>
              <a:rPr lang="en-US" sz="2200" dirty="0" smtClean="0"/>
              <a:t> en </a:t>
            </a:r>
            <a:r>
              <a:rPr lang="en-US" sz="2200" dirty="0" err="1" smtClean="0"/>
              <a:t>vra</a:t>
            </a:r>
            <a:r>
              <a:rPr lang="en-US" sz="2200" dirty="0" smtClean="0"/>
              <a:t> </a:t>
            </a:r>
            <a:r>
              <a:rPr lang="en-US" sz="2200" dirty="0" err="1" smtClean="0"/>
              <a:t>leerders</a:t>
            </a:r>
            <a:r>
              <a:rPr lang="en-US" sz="2200" dirty="0" smtClean="0"/>
              <a:t> </a:t>
            </a:r>
            <a:r>
              <a:rPr lang="en-US" sz="2200" dirty="0" err="1" smtClean="0"/>
              <a:t>om</a:t>
            </a:r>
            <a:r>
              <a:rPr lang="en-US" sz="2200" dirty="0" smtClean="0"/>
              <a:t> </a:t>
            </a:r>
            <a:r>
              <a:rPr lang="en-US" sz="2200" dirty="0" err="1" smtClean="0"/>
              <a:t>een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kies</a:t>
            </a:r>
            <a:r>
              <a:rPr lang="en-US" sz="2200" dirty="0" smtClean="0"/>
              <a:t> en </a:t>
            </a:r>
            <a:r>
              <a:rPr lang="en-US" altLang="en-US" sz="2200" dirty="0" smtClean="0"/>
              <a:t>‘</a:t>
            </a:r>
            <a:r>
              <a:rPr lang="en-US" sz="2200" dirty="0" smtClean="0"/>
              <a:t>n </a:t>
            </a:r>
            <a:r>
              <a:rPr lang="en-US" sz="2200" dirty="0" err="1" smtClean="0"/>
              <a:t>nuustorie</a:t>
            </a:r>
            <a:r>
              <a:rPr lang="en-US" sz="2200" dirty="0" smtClean="0"/>
              <a:t> </a:t>
            </a:r>
            <a:r>
              <a:rPr lang="en-US" sz="2200" dirty="0" err="1" smtClean="0"/>
              <a:t>daaroor</a:t>
            </a:r>
            <a:r>
              <a:rPr lang="en-US" sz="2200" dirty="0" smtClean="0"/>
              <a:t> </a:t>
            </a:r>
            <a:r>
              <a:rPr lang="en-US" sz="2200" dirty="0" err="1" smtClean="0"/>
              <a:t>te</a:t>
            </a:r>
            <a:r>
              <a:rPr lang="en-US" sz="2200" dirty="0" smtClean="0"/>
              <a:t> </a:t>
            </a:r>
            <a:r>
              <a:rPr lang="en-US" sz="2200" dirty="0" err="1" smtClean="0"/>
              <a:t>skryf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Sodra</a:t>
            </a:r>
            <a:r>
              <a:rPr lang="en-US" sz="2200" dirty="0" smtClean="0"/>
              <a:t> die </a:t>
            </a:r>
            <a:r>
              <a:rPr lang="en-US" sz="2200" dirty="0" err="1" smtClean="0"/>
              <a:t>storie</a:t>
            </a:r>
            <a:r>
              <a:rPr lang="en-US" sz="2200" dirty="0" smtClean="0"/>
              <a:t> </a:t>
            </a:r>
            <a:r>
              <a:rPr lang="en-US" sz="2200" dirty="0" err="1" smtClean="0"/>
              <a:t>klaar</a:t>
            </a:r>
            <a:r>
              <a:rPr lang="en-US" sz="2200" dirty="0" smtClean="0"/>
              <a:t> is word die </a:t>
            </a:r>
            <a:r>
              <a:rPr lang="en-US" sz="2200" dirty="0" err="1" smtClean="0"/>
              <a:t>oorspronklike</a:t>
            </a:r>
            <a:r>
              <a:rPr lang="en-US" sz="2200" dirty="0" smtClean="0"/>
              <a:t> </a:t>
            </a:r>
            <a:r>
              <a:rPr lang="en-US" sz="2200" dirty="0" err="1" smtClean="0"/>
              <a:t>storie</a:t>
            </a:r>
            <a:r>
              <a:rPr lang="en-US" sz="2200" dirty="0" smtClean="0"/>
              <a:t> </a:t>
            </a:r>
            <a:r>
              <a:rPr lang="en-US" sz="2200" dirty="0" err="1" smtClean="0"/>
              <a:t>aan</a:t>
            </a:r>
            <a:r>
              <a:rPr lang="en-US" sz="2200" dirty="0" smtClean="0"/>
              <a:t> die </a:t>
            </a:r>
            <a:r>
              <a:rPr lang="en-US" sz="2200" dirty="0" err="1" smtClean="0"/>
              <a:t>leerder</a:t>
            </a:r>
            <a:r>
              <a:rPr lang="en-US" sz="2200" dirty="0" smtClean="0"/>
              <a:t> </a:t>
            </a:r>
            <a:r>
              <a:rPr lang="en-US" sz="2200" dirty="0" err="1" smtClean="0"/>
              <a:t>gegee</a:t>
            </a:r>
            <a:r>
              <a:rPr lang="en-US" sz="2200" dirty="0" smtClean="0"/>
              <a:t>. </a:t>
            </a:r>
            <a:r>
              <a:rPr lang="en-US" sz="2200" dirty="0" err="1" smtClean="0"/>
              <a:t>Vra</a:t>
            </a:r>
            <a:r>
              <a:rPr lang="en-US" sz="2200" dirty="0" smtClean="0"/>
              <a:t> die </a:t>
            </a:r>
            <a:r>
              <a:rPr lang="en-US" sz="2200" dirty="0" err="1" smtClean="0"/>
              <a:t>volgende</a:t>
            </a:r>
            <a:r>
              <a:rPr lang="en-US" sz="2200" dirty="0" smtClean="0"/>
              <a:t> </a:t>
            </a:r>
            <a:r>
              <a:rPr lang="en-US" sz="2200" dirty="0" err="1" smtClean="0"/>
              <a:t>vrae</a:t>
            </a:r>
            <a:r>
              <a:rPr lang="en-US" sz="2200" dirty="0" smtClean="0"/>
              <a:t>: Hoe in die </a:t>
            </a:r>
            <a:r>
              <a:rPr lang="en-US" sz="2200" dirty="0" err="1" smtClean="0"/>
              <a:t>kol</a:t>
            </a:r>
            <a:r>
              <a:rPr lang="en-US" sz="2200" dirty="0" smtClean="0"/>
              <a:t> was </a:t>
            </a:r>
            <a:r>
              <a:rPr lang="en-US" sz="2200" dirty="0" err="1" smtClean="0"/>
              <a:t>jou</a:t>
            </a:r>
            <a:r>
              <a:rPr lang="en-US" sz="2200" dirty="0" smtClean="0"/>
              <a:t> </a:t>
            </a:r>
            <a:r>
              <a:rPr lang="en-US" sz="2200" dirty="0" err="1" smtClean="0"/>
              <a:t>storie</a:t>
            </a:r>
            <a:r>
              <a:rPr lang="en-US" sz="2200" dirty="0" smtClean="0"/>
              <a:t> in </a:t>
            </a:r>
            <a:r>
              <a:rPr lang="en-US" sz="2200" dirty="0" err="1" smtClean="0"/>
              <a:t>vergelyking</a:t>
            </a:r>
            <a:r>
              <a:rPr lang="en-US" sz="2200" dirty="0" smtClean="0"/>
              <a:t> met die </a:t>
            </a:r>
            <a:r>
              <a:rPr lang="en-US" sz="2200" dirty="0" err="1" smtClean="0"/>
              <a:t>oorspronklike</a:t>
            </a:r>
            <a:r>
              <a:rPr lang="en-US" sz="2200" dirty="0" smtClean="0"/>
              <a:t> </a:t>
            </a:r>
            <a:r>
              <a:rPr lang="en-US" sz="2200" dirty="0" err="1" smtClean="0"/>
              <a:t>berig</a:t>
            </a:r>
            <a:r>
              <a:rPr lang="en-US" sz="2200" dirty="0" smtClean="0"/>
              <a:t>? Hoe </a:t>
            </a:r>
            <a:r>
              <a:rPr lang="en-US" sz="2200" dirty="0" err="1" smtClean="0"/>
              <a:t>goed</a:t>
            </a:r>
            <a:r>
              <a:rPr lang="en-US" sz="2200" dirty="0" smtClean="0"/>
              <a:t> het die </a:t>
            </a:r>
            <a:r>
              <a:rPr lang="en-US" sz="2200" dirty="0" err="1" smtClean="0"/>
              <a:t>hoofopskrif</a:t>
            </a:r>
            <a:r>
              <a:rPr lang="en-US" sz="2200" dirty="0" smtClean="0"/>
              <a:t> die </a:t>
            </a:r>
            <a:r>
              <a:rPr lang="en-US" sz="2200" dirty="0" err="1" smtClean="0"/>
              <a:t>betekenis</a:t>
            </a:r>
            <a:r>
              <a:rPr lang="en-US" sz="2200" dirty="0" smtClean="0"/>
              <a:t> van die </a:t>
            </a:r>
            <a:r>
              <a:rPr lang="en-US" sz="2200" dirty="0" err="1" smtClean="0"/>
              <a:t>storie</a:t>
            </a:r>
            <a:r>
              <a:rPr lang="en-US" sz="2200" dirty="0" smtClean="0"/>
              <a:t> </a:t>
            </a:r>
            <a:r>
              <a:rPr lang="en-US" sz="2200" dirty="0" err="1" smtClean="0"/>
              <a:t>oorgedra</a:t>
            </a:r>
            <a:r>
              <a:rPr lang="en-US" sz="2200" dirty="0" smtClean="0"/>
              <a:t>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482620"/>
          </a:xfrm>
        </p:spPr>
        <p:txBody>
          <a:bodyPr/>
          <a:lstStyle/>
          <a:p>
            <a:r>
              <a:rPr lang="es-MX" dirty="0" smtClean="0">
                <a:latin typeface="Verdana" pitchFamily="34" charset="0"/>
              </a:rPr>
              <a:t>AKTIWITEIT</a:t>
            </a:r>
            <a:endParaRPr lang="en-US" dirty="0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7328"/>
          </a:xfrm>
        </p:spPr>
        <p:txBody>
          <a:bodyPr/>
          <a:lstStyle/>
          <a:p>
            <a:pPr marL="514350" indent="-514350">
              <a:buFontTx/>
              <a:buAutoNum type="arabicPeriod"/>
              <a:tabLst>
                <a:tab pos="1081088" algn="l"/>
              </a:tabLst>
            </a:pPr>
            <a:r>
              <a:rPr lang="en-ZA" sz="2400" noProof="1" smtClean="0"/>
              <a:t>(a)	Kursusgangers pas die hoofopskrifte by die 	opskriflose nuusberigte.</a:t>
            </a:r>
          </a:p>
          <a:p>
            <a:pPr marL="514350" indent="-514350">
              <a:buFontTx/>
              <a:buNone/>
              <a:tabLst>
                <a:tab pos="1081088" algn="l"/>
              </a:tabLst>
            </a:pPr>
            <a:r>
              <a:rPr lang="en-ZA" sz="2400" noProof="1" smtClean="0"/>
              <a:t>	(b) Kursusgangers dui aan watter woorde in die 	hoofopskrif hul gehelp het om dit by die nuusberig te </a:t>
            </a:r>
            <a:r>
              <a:rPr lang="en-ZA" sz="2400" noProof="1" smtClean="0"/>
              <a:t>pas</a:t>
            </a:r>
            <a:r>
              <a:rPr lang="en-ZA" sz="2400" noProof="1" smtClean="0"/>
              <a:t>. </a:t>
            </a:r>
          </a:p>
          <a:p>
            <a:pPr marL="514350" indent="-514350">
              <a:buFontTx/>
              <a:buAutoNum type="arabicPeriod" startAt="2"/>
              <a:tabLst>
                <a:tab pos="1081088" algn="l"/>
              </a:tabLst>
            </a:pPr>
            <a:r>
              <a:rPr lang="en-ZA" sz="2400" noProof="1" smtClean="0"/>
              <a:t>(a) Kursusgangers skryf </a:t>
            </a:r>
            <a:r>
              <a:rPr lang="en-ZA" altLang="en-US" sz="2400" noProof="1" smtClean="0"/>
              <a:t>‘</a:t>
            </a:r>
            <a:r>
              <a:rPr lang="en-ZA" sz="2400" noProof="1" smtClean="0"/>
              <a:t>n nuusberig/storie/paragraaf 	oor </a:t>
            </a:r>
            <a:r>
              <a:rPr lang="en-ZA" altLang="en-US" sz="2400" noProof="1" smtClean="0"/>
              <a:t>‘</a:t>
            </a:r>
            <a:r>
              <a:rPr lang="en-ZA" sz="2400" noProof="1" smtClean="0"/>
              <a:t>n minder prominente nuusberigopskrif wat aan </a:t>
            </a:r>
            <a:r>
              <a:rPr lang="en-ZA" sz="2400" noProof="1" smtClean="0"/>
              <a:t>hul </a:t>
            </a:r>
            <a:r>
              <a:rPr lang="en-ZA" sz="2400" noProof="1" smtClean="0"/>
              <a:t>uitgedeel word. </a:t>
            </a:r>
          </a:p>
          <a:p>
            <a:pPr marL="514350" indent="-514350">
              <a:buFontTx/>
              <a:buNone/>
              <a:tabLst>
                <a:tab pos="1081088" algn="l"/>
              </a:tabLst>
            </a:pPr>
            <a:r>
              <a:rPr lang="en-ZA" sz="2400" noProof="1" smtClean="0"/>
              <a:t>(b)	Kursusgangers vergelyk hul storie met die oorspronklike storie. </a:t>
            </a:r>
          </a:p>
          <a:p>
            <a:pPr marL="514350" indent="-514350">
              <a:buFontTx/>
              <a:buNone/>
              <a:tabLst>
                <a:tab pos="1081088" algn="l"/>
              </a:tabLst>
            </a:pPr>
            <a:r>
              <a:rPr lang="en-ZA" sz="2400" noProof="1" smtClean="0"/>
              <a:t>	(c)	Kursusgangers moet verduidelik hoe goed die 	opskrif die inligting van die nuusberig oorgedra het.</a:t>
            </a:r>
          </a:p>
          <a:p>
            <a:pPr marL="514350" indent="-514350">
              <a:buNone/>
              <a:tabLst>
                <a:tab pos="1081088" algn="l"/>
              </a:tabLst>
            </a:pPr>
            <a:r>
              <a:rPr lang="en-ZA" sz="2400" noProof="1" smtClean="0"/>
              <a:t>3.	Kursusgangers dui kenmerke van </a:t>
            </a:r>
            <a:r>
              <a:rPr lang="en-ZA" altLang="en-US" sz="2400" noProof="1" smtClean="0"/>
              <a:t>‘</a:t>
            </a:r>
            <a:r>
              <a:rPr lang="en-ZA" sz="2400" noProof="1" smtClean="0"/>
              <a:t>n nuusberig aan. </a:t>
            </a:r>
            <a:r>
              <a:rPr lang="en-US" sz="2400" dirty="0" smtClean="0"/>
              <a:t> </a:t>
            </a:r>
          </a:p>
          <a:p>
            <a:pPr marL="514350" indent="-514350">
              <a:buFontTx/>
              <a:buAutoNum type="arabicPeriod" startAt="4"/>
              <a:tabLst>
                <a:tab pos="1081088" algn="l"/>
              </a:tabLst>
            </a:pPr>
            <a:endParaRPr lang="en-US" dirty="0" smtClean="0"/>
          </a:p>
          <a:p>
            <a:pPr marL="514350" indent="-514350">
              <a:buFontTx/>
              <a:buAutoNum type="arabicPeriod" startAt="4"/>
              <a:tabLst>
                <a:tab pos="1081088" algn="l"/>
              </a:tabLst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54058"/>
          </a:xfrm>
        </p:spPr>
        <p:txBody>
          <a:bodyPr/>
          <a:lstStyle/>
          <a:p>
            <a:r>
              <a:rPr lang="en-US" sz="3000" dirty="0" smtClean="0"/>
              <a:t>AKTIWITEIT: WOORDESKATUITBREIDING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4035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200" dirty="0" smtClean="0"/>
              <a:t>(</a:t>
            </a:r>
            <a:r>
              <a:rPr lang="en-US" sz="2200" dirty="0" err="1" smtClean="0"/>
              <a:t>taalhindernisse</a:t>
            </a:r>
            <a:r>
              <a:rPr lang="en-US" sz="2200" dirty="0" smtClean="0"/>
              <a:t>)</a:t>
            </a:r>
          </a:p>
          <a:p>
            <a:pPr marL="0" indent="0"/>
            <a:r>
              <a:rPr lang="en-US" sz="2200" dirty="0" err="1" smtClean="0"/>
              <a:t>Kursusgangers</a:t>
            </a:r>
            <a:r>
              <a:rPr lang="en-US" sz="2200" dirty="0" smtClean="0"/>
              <a:t> </a:t>
            </a:r>
            <a:r>
              <a:rPr lang="en-US" sz="2200" dirty="0" err="1" smtClean="0"/>
              <a:t>blaai</a:t>
            </a:r>
            <a:r>
              <a:rPr lang="en-US" sz="2200" dirty="0" smtClean="0"/>
              <a:t> </a:t>
            </a:r>
            <a:r>
              <a:rPr lang="en-US" sz="2200" dirty="0" err="1" smtClean="0"/>
              <a:t>deur</a:t>
            </a:r>
            <a:r>
              <a:rPr lang="en-US" sz="2200" dirty="0" smtClean="0"/>
              <a:t> die </a:t>
            </a:r>
            <a:r>
              <a:rPr lang="en-US" sz="2200" dirty="0" err="1" smtClean="0"/>
              <a:t>koerant</a:t>
            </a:r>
            <a:r>
              <a:rPr lang="en-US" sz="2200" dirty="0" smtClean="0"/>
              <a:t> en </a:t>
            </a:r>
            <a:r>
              <a:rPr lang="en-US" sz="2200" dirty="0" err="1" smtClean="0"/>
              <a:t>vind</a:t>
            </a:r>
            <a:r>
              <a:rPr lang="en-US" sz="2200" dirty="0" smtClean="0"/>
              <a:t> </a:t>
            </a:r>
            <a:r>
              <a:rPr lang="en-US" sz="2200" dirty="0" err="1" smtClean="0"/>
              <a:t>twintig</a:t>
            </a:r>
            <a:r>
              <a:rPr lang="en-US" sz="2200" dirty="0" smtClean="0"/>
              <a:t> </a:t>
            </a:r>
            <a:r>
              <a:rPr lang="en-US" sz="2200" dirty="0" err="1" smtClean="0"/>
              <a:t>onbekende</a:t>
            </a:r>
            <a:r>
              <a:rPr lang="en-US" sz="2200" dirty="0" smtClean="0"/>
              <a:t> </a:t>
            </a:r>
            <a:r>
              <a:rPr lang="en-US" sz="2200" dirty="0" err="1" smtClean="0"/>
              <a:t>woorde</a:t>
            </a:r>
            <a:r>
              <a:rPr lang="en-US" sz="2200" dirty="0" smtClean="0"/>
              <a:t> </a:t>
            </a:r>
            <a:r>
              <a:rPr lang="en-US" sz="2200" dirty="0" err="1" smtClean="0"/>
              <a:t>wat</a:t>
            </a:r>
            <a:r>
              <a:rPr lang="en-US" sz="2200" dirty="0" smtClean="0"/>
              <a:t> met die </a:t>
            </a:r>
            <a:r>
              <a:rPr lang="en-US" sz="2200" dirty="0" err="1" smtClean="0"/>
              <a:t>toegekende</a:t>
            </a:r>
            <a:r>
              <a:rPr lang="en-US" sz="2200" dirty="0" smtClean="0"/>
              <a:t> </a:t>
            </a:r>
            <a:r>
              <a:rPr lang="en-US" sz="2200" dirty="0" err="1" smtClean="0"/>
              <a:t>alfabetletter</a:t>
            </a:r>
            <a:r>
              <a:rPr lang="en-US" sz="2200" dirty="0" smtClean="0"/>
              <a:t> begin. </a:t>
            </a:r>
            <a:r>
              <a:rPr lang="en-US" sz="2200" dirty="0" err="1" smtClean="0"/>
              <a:t>Soek</a:t>
            </a:r>
            <a:r>
              <a:rPr lang="en-US" sz="2200" dirty="0" smtClean="0"/>
              <a:t> die </a:t>
            </a:r>
            <a:r>
              <a:rPr lang="en-US" sz="2200" dirty="0" err="1" smtClean="0"/>
              <a:t>betekenis</a:t>
            </a:r>
            <a:r>
              <a:rPr lang="en-US" sz="2200" dirty="0" smtClean="0"/>
              <a:t> van </a:t>
            </a:r>
            <a:r>
              <a:rPr lang="en-US" sz="2200" dirty="0" err="1" smtClean="0"/>
              <a:t>elkeen</a:t>
            </a:r>
            <a:r>
              <a:rPr lang="en-US" sz="2200" dirty="0" smtClean="0"/>
              <a:t> in die </a:t>
            </a:r>
            <a:r>
              <a:rPr lang="en-US" sz="2200" dirty="0" err="1" smtClean="0"/>
              <a:t>woordeboek</a:t>
            </a:r>
            <a:r>
              <a:rPr lang="en-US" sz="2200" dirty="0" smtClean="0"/>
              <a:t> op. </a:t>
            </a:r>
          </a:p>
          <a:p>
            <a:pPr marL="0" indent="0"/>
            <a:r>
              <a:rPr lang="en-US" sz="2200" dirty="0" err="1" smtClean="0"/>
              <a:t>Soek</a:t>
            </a:r>
            <a:r>
              <a:rPr lang="en-US" sz="2200" dirty="0" smtClean="0"/>
              <a:t> 10 </a:t>
            </a:r>
            <a:r>
              <a:rPr lang="en-US" sz="2200" dirty="0" err="1" smtClean="0"/>
              <a:t>woorde</a:t>
            </a:r>
            <a:r>
              <a:rPr lang="en-US" sz="2200" dirty="0" smtClean="0"/>
              <a:t> </a:t>
            </a:r>
            <a:r>
              <a:rPr lang="en-US" sz="2200" dirty="0" err="1" smtClean="0"/>
              <a:t>wat</a:t>
            </a:r>
            <a:r>
              <a:rPr lang="en-US" sz="2200" dirty="0" smtClean="0"/>
              <a:t> met die </a:t>
            </a:r>
            <a:r>
              <a:rPr lang="en-US" sz="2200" dirty="0" err="1" smtClean="0"/>
              <a:t>voorvoegsel</a:t>
            </a:r>
            <a:r>
              <a:rPr lang="en-US" sz="2200" dirty="0" smtClean="0"/>
              <a:t> </a:t>
            </a:r>
            <a:r>
              <a:rPr lang="en-US" altLang="en-US" sz="2200" dirty="0" smtClean="0"/>
              <a:t>“</a:t>
            </a:r>
            <a:r>
              <a:rPr lang="en-US" sz="2200" dirty="0" smtClean="0"/>
              <a:t>in-</a:t>
            </a:r>
            <a:r>
              <a:rPr lang="en-US" altLang="en-US" sz="2200" dirty="0" smtClean="0"/>
              <a:t>”</a:t>
            </a:r>
            <a:r>
              <a:rPr lang="en-US" sz="2200" dirty="0" smtClean="0"/>
              <a:t> en</a:t>
            </a:r>
          </a:p>
          <a:p>
            <a:pPr marL="0" indent="0">
              <a:buFontTx/>
              <a:buNone/>
            </a:pPr>
            <a:r>
              <a:rPr lang="en-US" sz="2200" dirty="0" smtClean="0"/>
              <a:t> 	</a:t>
            </a:r>
            <a:r>
              <a:rPr lang="en-US" altLang="en-US" sz="2200" dirty="0" smtClean="0"/>
              <a:t>“</a:t>
            </a:r>
            <a:r>
              <a:rPr lang="en-US" sz="2200" dirty="0" smtClean="0"/>
              <a:t>on-</a:t>
            </a:r>
            <a:r>
              <a:rPr lang="en-US" altLang="en-US" sz="2200" dirty="0" smtClean="0"/>
              <a:t>”</a:t>
            </a:r>
            <a:r>
              <a:rPr lang="en-US" sz="2200" dirty="0" smtClean="0"/>
              <a:t> begin.</a:t>
            </a:r>
          </a:p>
          <a:p>
            <a:pPr marL="0" indent="0"/>
            <a:r>
              <a:rPr lang="en-US" sz="2200" dirty="0" smtClean="0"/>
              <a:t>10 </a:t>
            </a:r>
            <a:r>
              <a:rPr lang="en-US" sz="2200" dirty="0" err="1" smtClean="0"/>
              <a:t>Woorde</a:t>
            </a:r>
            <a:r>
              <a:rPr lang="en-US" sz="2200" dirty="0" smtClean="0"/>
              <a:t> met die </a:t>
            </a:r>
            <a:r>
              <a:rPr lang="en-US" altLang="en-US" sz="2200" dirty="0" smtClean="0"/>
              <a:t>“</a:t>
            </a:r>
            <a:r>
              <a:rPr lang="en-US" altLang="ja-JP" sz="2200" dirty="0" err="1" smtClean="0"/>
              <a:t>oe</a:t>
            </a:r>
            <a:r>
              <a:rPr lang="en-US" altLang="en-US" sz="2200" dirty="0" smtClean="0"/>
              <a:t>”</a:t>
            </a:r>
            <a:r>
              <a:rPr lang="en-US" altLang="ja-JP" sz="2200" dirty="0" smtClean="0"/>
              <a:t> en </a:t>
            </a:r>
            <a:r>
              <a:rPr lang="en-US" altLang="en-US" sz="2200" dirty="0" smtClean="0"/>
              <a:t>“</a:t>
            </a:r>
            <a:r>
              <a:rPr lang="en-US" altLang="ja-JP" sz="2200" dirty="0" err="1" smtClean="0"/>
              <a:t>eu</a:t>
            </a:r>
            <a:r>
              <a:rPr lang="en-US" altLang="en-US" sz="2200" dirty="0" smtClean="0"/>
              <a:t>”</a:t>
            </a: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klank</a:t>
            </a:r>
            <a:endParaRPr lang="en-US" altLang="ja-JP" sz="2200" dirty="0" smtClean="0"/>
          </a:p>
          <a:p>
            <a:pPr marL="0" indent="0"/>
            <a:r>
              <a:rPr lang="en-US" sz="2200" dirty="0" smtClean="0"/>
              <a:t>10 </a:t>
            </a:r>
            <a:r>
              <a:rPr lang="en-US" sz="2200" dirty="0" err="1" smtClean="0"/>
              <a:t>Saamgestelde</a:t>
            </a:r>
            <a:r>
              <a:rPr lang="en-US" sz="2200" dirty="0" smtClean="0"/>
              <a:t> </a:t>
            </a:r>
            <a:r>
              <a:rPr lang="en-US" sz="2200" dirty="0" err="1" smtClean="0"/>
              <a:t>woorde</a:t>
            </a:r>
            <a:endParaRPr lang="en-US" sz="2200" dirty="0" smtClean="0"/>
          </a:p>
          <a:p>
            <a:pPr marL="0" indent="0"/>
            <a:r>
              <a:rPr lang="en-US" sz="2200" dirty="0" smtClean="0"/>
              <a:t>10 </a:t>
            </a:r>
            <a:r>
              <a:rPr lang="en-US" sz="2200" dirty="0" err="1" smtClean="0"/>
              <a:t>Woorde</a:t>
            </a:r>
            <a:r>
              <a:rPr lang="en-US" sz="2200" dirty="0" smtClean="0"/>
              <a:t> in die </a:t>
            </a:r>
            <a:r>
              <a:rPr lang="en-US" sz="2200" dirty="0" err="1" smtClean="0"/>
              <a:t>hede</a:t>
            </a:r>
            <a:r>
              <a:rPr lang="en-US" sz="2200" dirty="0" smtClean="0"/>
              <a:t>, </a:t>
            </a:r>
            <a:r>
              <a:rPr lang="en-US" sz="2200" dirty="0" err="1" smtClean="0"/>
              <a:t>verlede</a:t>
            </a:r>
            <a:r>
              <a:rPr lang="en-US" sz="2200" dirty="0" smtClean="0"/>
              <a:t> en </a:t>
            </a:r>
            <a:r>
              <a:rPr lang="en-US" sz="2200" dirty="0" err="1" smtClean="0"/>
              <a:t>toekomende</a:t>
            </a:r>
            <a:r>
              <a:rPr lang="en-US" sz="2200" dirty="0" smtClean="0"/>
              <a:t> </a:t>
            </a:r>
            <a:r>
              <a:rPr lang="en-US" sz="2200" dirty="0" err="1" smtClean="0"/>
              <a:t>tyd</a:t>
            </a:r>
            <a:endParaRPr lang="en-US" sz="2200" dirty="0" smtClean="0"/>
          </a:p>
          <a:p>
            <a:pPr marL="0" indent="0"/>
            <a:r>
              <a:rPr lang="en-US" sz="2200" dirty="0" smtClean="0"/>
              <a:t>10 </a:t>
            </a:r>
            <a:r>
              <a:rPr lang="en-US" sz="2200" dirty="0" err="1" smtClean="0"/>
              <a:t>Woorde</a:t>
            </a:r>
            <a:r>
              <a:rPr lang="en-US" sz="2200" dirty="0" smtClean="0"/>
              <a:t> </a:t>
            </a:r>
            <a:r>
              <a:rPr lang="en-US" sz="2200" dirty="0" err="1" smtClean="0"/>
              <a:t>wat</a:t>
            </a:r>
            <a:r>
              <a:rPr lang="en-US" sz="2200" dirty="0" smtClean="0"/>
              <a:t> </a:t>
            </a:r>
            <a:r>
              <a:rPr lang="en-US" sz="2200" dirty="0" err="1" smtClean="0"/>
              <a:t>besitting</a:t>
            </a:r>
            <a:r>
              <a:rPr lang="en-US" sz="2200" dirty="0" smtClean="0"/>
              <a:t> </a:t>
            </a:r>
            <a:r>
              <a:rPr lang="en-US" sz="2200" dirty="0" err="1" smtClean="0"/>
              <a:t>aandui</a:t>
            </a:r>
            <a:endParaRPr lang="en-US" sz="2200" dirty="0" smtClean="0"/>
          </a:p>
          <a:p>
            <a:pPr marL="0" indent="0"/>
            <a:r>
              <a:rPr lang="en-US" sz="2200" dirty="0" smtClean="0"/>
              <a:t>10 </a:t>
            </a:r>
            <a:r>
              <a:rPr lang="en-US" sz="2200" dirty="0" err="1" smtClean="0"/>
              <a:t>Meervoude</a:t>
            </a:r>
            <a:endParaRPr lang="en-US" sz="2200" dirty="0" smtClean="0"/>
          </a:p>
          <a:p>
            <a:pPr marL="0" indent="0"/>
            <a:r>
              <a:rPr lang="en-US" sz="2200" dirty="0" err="1" smtClean="0"/>
              <a:t>Vergelyking</a:t>
            </a:r>
            <a:r>
              <a:rPr lang="en-US" sz="2200" dirty="0" smtClean="0"/>
              <a:t>/</a:t>
            </a:r>
            <a:r>
              <a:rPr lang="en-US" sz="2200" dirty="0" err="1" smtClean="0"/>
              <a:t>metafoor</a:t>
            </a:r>
            <a:r>
              <a:rPr lang="en-US" sz="2200" dirty="0" smtClean="0"/>
              <a:t>/</a:t>
            </a:r>
            <a:r>
              <a:rPr lang="en-US" sz="2200" dirty="0" err="1" smtClean="0"/>
              <a:t>ironie</a:t>
            </a:r>
            <a:r>
              <a:rPr lang="en-US" sz="2200" dirty="0" smtClean="0"/>
              <a:t>/</a:t>
            </a:r>
            <a:r>
              <a:rPr lang="en-US" sz="2200" dirty="0" err="1" smtClean="0"/>
              <a:t>hiperbool</a:t>
            </a:r>
            <a:r>
              <a:rPr lang="en-US" sz="2200" dirty="0" smtClean="0"/>
              <a:t>/satire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  <p:pic>
        <p:nvPicPr>
          <p:cNvPr id="7" name="Picture 10" descr="SA Dustin 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804"/>
            <a:ext cx="9144000" cy="685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 rot="5400000">
            <a:off x="5830888" y="4257675"/>
            <a:ext cx="3817938" cy="71913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-144"/>
              </a:avLst>
            </a:prstTxWarp>
          </a:bodyPr>
          <a:lstStyle/>
          <a:p>
            <a:pPr algn="ctr" fontAlgn="auto"/>
            <a:r>
              <a:rPr lang="en-ZA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DANKIE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asic-educat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4550"/>
            <a:ext cx="2590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929188"/>
          </a:xfrm>
        </p:spPr>
        <p:txBody>
          <a:bodyPr/>
          <a:lstStyle/>
          <a:p>
            <a:pPr eaLnBrk="1" hangingPunct="1"/>
            <a:r>
              <a:rPr lang="en-US" sz="3600" b="1" dirty="0" err="1" smtClean="0"/>
              <a:t>Skryf</a:t>
            </a:r>
            <a:r>
              <a:rPr lang="en-US" sz="3600" b="1" dirty="0" smtClean="0"/>
              <a:t> en </a:t>
            </a:r>
            <a:r>
              <a:rPr lang="en-US" sz="3600" b="1" dirty="0" err="1" smtClean="0"/>
              <a:t>aanbied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ZA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BA2F55-1AFC-4C2E-ABA5-9D635385DA56}" type="slidenum">
              <a:rPr lang="en-ZA"/>
              <a:pPr>
                <a:defRPr/>
              </a:pPr>
              <a:t>2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957400"/>
          </a:xfrm>
        </p:spPr>
        <p:txBody>
          <a:bodyPr/>
          <a:lstStyle/>
          <a:p>
            <a:r>
              <a:rPr lang="es-CO" altLang="ko-KR" dirty="0" smtClean="0">
                <a:ea typeface="굴림" charset="-127"/>
              </a:rPr>
              <a:t>GEBRUIK VAN DIE KOERANT IN DIE KLASKAMER 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  <p:pic>
        <p:nvPicPr>
          <p:cNvPr id="7" name="10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43182"/>
            <a:ext cx="41842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929454" y="5500702"/>
            <a:ext cx="194378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400" b="1" i="1" dirty="0" err="1" smtClean="0">
                <a:latin typeface="Monotype Corsiva" charset="0"/>
                <a:ea typeface="ＭＳ Ｐゴシック" charset="0"/>
              </a:rPr>
              <a:t>Charmaine</a:t>
            </a:r>
            <a:r>
              <a:rPr lang="es-MX" sz="2400" b="1" i="1" dirty="0" smtClean="0">
                <a:latin typeface="Monotype Corsiva" charset="0"/>
                <a:ea typeface="ＭＳ Ｐゴシック" charset="0"/>
              </a:rPr>
              <a:t> </a:t>
            </a:r>
            <a:r>
              <a:rPr lang="es-MX" sz="2400" b="1" i="1" dirty="0" err="1" smtClean="0">
                <a:latin typeface="Monotype Corsiva" charset="0"/>
                <a:ea typeface="ＭＳ Ｐゴシック" charset="0"/>
              </a:rPr>
              <a:t>Brits</a:t>
            </a:r>
            <a:endParaRPr lang="es-MX" sz="2400" b="1" i="1" dirty="0">
              <a:latin typeface="Monotype Corsiva" charset="0"/>
              <a:ea typeface="ＭＳ Ｐゴシック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358246" cy="4853006"/>
          </a:xfrm>
        </p:spPr>
        <p:txBody>
          <a:bodyPr/>
          <a:lstStyle/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Hoekom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gebruik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ons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koerante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in die 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klaskamer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?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Voordele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en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Nadele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Onderriaktiwiteite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d.m.v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. die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gebruik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van 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koerante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Skep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van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onderrigaktiwiteite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met 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koerante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Verdana" pitchFamily="34" charset="0"/>
              </a:rPr>
              <a:t>Gevolgtrekking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00100" y="1142984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latin typeface="Verdana" pitchFamily="34" charset="0"/>
              </a:rPr>
              <a:t>HOEKOM GEBRUIK ONS KOERANTE IN DIE KLASKAMER? </a:t>
            </a:r>
            <a:endParaRPr lang="en-ZA" sz="28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1538" y="2571744"/>
            <a:ext cx="7358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400" dirty="0">
                <a:latin typeface="Arial" charset="0"/>
                <a:ea typeface="+mn-ea"/>
              </a:rPr>
              <a:t>Dit is goedkoop. </a:t>
            </a:r>
          </a:p>
          <a:p>
            <a:pPr marL="266700" indent="-266700">
              <a:lnSpc>
                <a:spcPct val="80000"/>
              </a:lnSpc>
              <a:spcBef>
                <a:spcPct val="20000"/>
              </a:spcBef>
              <a:defRPr/>
            </a:pPr>
            <a:endParaRPr lang="en-GB" sz="2400" dirty="0">
              <a:latin typeface="Arial" charset="0"/>
              <a:ea typeface="+mn-ea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71538" y="3071810"/>
            <a:ext cx="73580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400" dirty="0">
                <a:latin typeface="Arial" charset="0"/>
                <a:ea typeface="+mn-ea"/>
              </a:rPr>
              <a:t>Maklik verkrygbaar.</a:t>
            </a:r>
            <a:endParaRPr lang="en-GB" sz="2400" dirty="0">
              <a:latin typeface="Arial" charset="0"/>
              <a:ea typeface="+mn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71538" y="3500438"/>
            <a:ext cx="7358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400" dirty="0">
                <a:latin typeface="Arial" charset="0"/>
                <a:ea typeface="+mn-ea"/>
              </a:rPr>
              <a:t>Dit is veelsydig.</a:t>
            </a:r>
            <a:endParaRPr lang="en-GB" sz="2400" dirty="0">
              <a:latin typeface="Arial" charset="0"/>
              <a:ea typeface="+mn-ea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71538" y="3929066"/>
            <a:ext cx="7848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400" dirty="0">
                <a:latin typeface="Arial" charset="0"/>
                <a:ea typeface="+mn-ea"/>
              </a:rPr>
              <a:t>Dit kan vir individuele- of groepaktiwiteite gebruik word.</a:t>
            </a:r>
            <a:endParaRPr lang="en-GB" sz="2400" dirty="0">
              <a:latin typeface="Arial" charset="0"/>
              <a:ea typeface="+mn-ea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71538" y="4357694"/>
            <a:ext cx="73580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</a:pPr>
            <a:r>
              <a:rPr lang="es-CO" sz="2400" dirty="0" err="1"/>
              <a:t>Dit</a:t>
            </a:r>
            <a:r>
              <a:rPr lang="es-CO" sz="2400" dirty="0"/>
              <a:t> </a:t>
            </a:r>
            <a:r>
              <a:rPr lang="es-CO" sz="2400" dirty="0" err="1"/>
              <a:t>is</a:t>
            </a:r>
            <a:r>
              <a:rPr lang="es-CO" sz="2400" dirty="0"/>
              <a:t> </a:t>
            </a:r>
            <a:r>
              <a:rPr lang="es-CO" altLang="en-US" sz="2400" dirty="0"/>
              <a:t>‘</a:t>
            </a:r>
            <a:r>
              <a:rPr lang="es-CO" sz="2400" dirty="0"/>
              <a:t>n </a:t>
            </a:r>
            <a:r>
              <a:rPr lang="es-CO" sz="2400" dirty="0" err="1"/>
              <a:t>bron</a:t>
            </a:r>
            <a:r>
              <a:rPr lang="es-CO" sz="2400" dirty="0"/>
              <a:t> </a:t>
            </a:r>
            <a:r>
              <a:rPr lang="es-CO" sz="2400" dirty="0" err="1"/>
              <a:t>met</a:t>
            </a:r>
            <a:r>
              <a:rPr lang="es-CO" sz="2400" dirty="0"/>
              <a:t> </a:t>
            </a:r>
            <a:r>
              <a:rPr lang="es-CO" sz="2400" dirty="0" err="1"/>
              <a:t>eietydse</a:t>
            </a:r>
            <a:r>
              <a:rPr lang="es-CO" sz="2400" dirty="0"/>
              <a:t> </a:t>
            </a:r>
            <a:r>
              <a:rPr lang="es-CO" sz="2400" dirty="0" err="1"/>
              <a:t>inligting</a:t>
            </a:r>
            <a:r>
              <a:rPr lang="es-CO" sz="2400" dirty="0"/>
              <a:t>.  </a:t>
            </a:r>
            <a:endParaRPr lang="en-GB" sz="24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1538" y="4857760"/>
            <a:ext cx="79200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CO" sz="2400"/>
              <a:t>Ons gebruik dit in die klaskamer as </a:t>
            </a:r>
            <a:r>
              <a:rPr lang="es-CO" altLang="en-US" sz="2400"/>
              <a:t>‘</a:t>
            </a:r>
            <a:r>
              <a:rPr lang="es-CO" sz="2400"/>
              <a:t>n manier van herwinning.  </a:t>
            </a:r>
            <a:endParaRPr lang="en-GB" sz="240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4313" y="1000108"/>
            <a:ext cx="89296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VOORDELE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28662" y="1643050"/>
            <a:ext cx="7358062" cy="719137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 algn="l" eaLnBrk="1" hangingPunct="1">
              <a:lnSpc>
                <a:spcPct val="80000"/>
              </a:lnSpc>
              <a:buFontTx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Koerante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stel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leerders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bekend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aan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kulturele</a:t>
            </a:r>
            <a:r>
              <a:rPr lang="en-US" sz="2600" dirty="0" smtClean="0">
                <a:solidFill>
                  <a:schemeClr val="tx1"/>
                </a:solidFill>
              </a:rPr>
              <a:t> en </a:t>
            </a:r>
            <a:r>
              <a:rPr lang="en-US" sz="2600" dirty="0" err="1" smtClean="0">
                <a:solidFill>
                  <a:schemeClr val="tx1"/>
                </a:solidFill>
              </a:rPr>
              <a:t>linguïstiese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aspekte</a:t>
            </a:r>
            <a:r>
              <a:rPr lang="en-US" sz="2600" dirty="0" smtClean="0">
                <a:solidFill>
                  <a:schemeClr val="tx1"/>
                </a:solidFill>
              </a:rPr>
              <a:t>. </a:t>
            </a:r>
            <a:endParaRPr lang="en-GB" sz="2600" dirty="0" smtClean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28662" y="2500306"/>
            <a:ext cx="73580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600" dirty="0" err="1">
                <a:latin typeface="Arial" charset="0"/>
                <a:ea typeface="+mn-ea"/>
              </a:rPr>
              <a:t>Dit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kan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tydens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individuele</a:t>
            </a:r>
            <a:r>
              <a:rPr lang="en-US" sz="2600" dirty="0">
                <a:latin typeface="Arial" charset="0"/>
                <a:ea typeface="+mn-ea"/>
              </a:rPr>
              <a:t> en </a:t>
            </a:r>
            <a:r>
              <a:rPr lang="en-US" sz="2600" dirty="0" err="1">
                <a:latin typeface="Arial" charset="0"/>
                <a:ea typeface="+mn-ea"/>
              </a:rPr>
              <a:t>groepwerk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gebruik</a:t>
            </a:r>
            <a:r>
              <a:rPr lang="en-US" sz="2600" dirty="0">
                <a:latin typeface="Arial" charset="0"/>
                <a:ea typeface="+mn-ea"/>
              </a:rPr>
              <a:t> word. </a:t>
            </a:r>
            <a:endParaRPr lang="en-GB" sz="2600" dirty="0">
              <a:latin typeface="Arial" charset="0"/>
              <a:ea typeface="+mn-ea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57224" y="3357562"/>
            <a:ext cx="73580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latin typeface="Arial" charset="0"/>
                <a:ea typeface="+mn-ea"/>
              </a:rPr>
              <a:t>Die </a:t>
            </a:r>
            <a:r>
              <a:rPr lang="en-US" sz="2600" dirty="0" err="1">
                <a:latin typeface="Arial" charset="0"/>
                <a:ea typeface="+mn-ea"/>
              </a:rPr>
              <a:t>inhoud</a:t>
            </a:r>
            <a:r>
              <a:rPr lang="en-US" sz="2600" dirty="0">
                <a:latin typeface="Arial" charset="0"/>
                <a:ea typeface="+mn-ea"/>
              </a:rPr>
              <a:t> word </a:t>
            </a:r>
            <a:r>
              <a:rPr lang="en-US" sz="2600" dirty="0" err="1">
                <a:latin typeface="Arial" charset="0"/>
                <a:ea typeface="+mn-ea"/>
              </a:rPr>
              <a:t>aangevul</a:t>
            </a:r>
            <a:r>
              <a:rPr lang="en-US" sz="2600" dirty="0">
                <a:latin typeface="Arial" charset="0"/>
                <a:ea typeface="+mn-ea"/>
              </a:rPr>
              <a:t>.</a:t>
            </a:r>
            <a:endParaRPr lang="en-GB" sz="2600" dirty="0">
              <a:latin typeface="Arial" charset="0"/>
              <a:ea typeface="+mn-ea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28662" y="3929066"/>
            <a:ext cx="7920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600" dirty="0" err="1"/>
              <a:t>Deur</a:t>
            </a:r>
            <a:r>
              <a:rPr lang="en-GB" sz="2600" dirty="0"/>
              <a:t> </a:t>
            </a:r>
            <a:r>
              <a:rPr lang="en-GB" sz="2600" dirty="0" err="1"/>
              <a:t>blootgestel</a:t>
            </a:r>
            <a:r>
              <a:rPr lang="en-GB" sz="2600" dirty="0"/>
              <a:t> </a:t>
            </a:r>
            <a:r>
              <a:rPr lang="en-GB" sz="2600" dirty="0" err="1"/>
              <a:t>te</a:t>
            </a:r>
            <a:r>
              <a:rPr lang="en-GB" sz="2600" dirty="0"/>
              <a:t> word </a:t>
            </a:r>
            <a:r>
              <a:rPr lang="en-GB" sz="2600" dirty="0" err="1"/>
              <a:t>aan</a:t>
            </a:r>
            <a:r>
              <a:rPr lang="en-GB" sz="2600" dirty="0"/>
              <a:t> lees (die </a:t>
            </a:r>
            <a:r>
              <a:rPr lang="en-GB" sz="2600" dirty="0" err="1"/>
              <a:t>koerant</a:t>
            </a:r>
            <a:r>
              <a:rPr lang="en-GB" sz="2600" dirty="0"/>
              <a:t>) </a:t>
            </a:r>
            <a:r>
              <a:rPr lang="en-GB" sz="2600" dirty="0" err="1"/>
              <a:t>ervaar</a:t>
            </a:r>
            <a:r>
              <a:rPr lang="en-GB" sz="2600" dirty="0"/>
              <a:t> die </a:t>
            </a:r>
            <a:r>
              <a:rPr lang="en-GB" sz="2600" dirty="0" err="1"/>
              <a:t>leerder</a:t>
            </a:r>
            <a:r>
              <a:rPr lang="en-GB" sz="2600" dirty="0"/>
              <a:t> </a:t>
            </a:r>
            <a:r>
              <a:rPr lang="en-GB" sz="2600" dirty="0" err="1"/>
              <a:t>kennis</a:t>
            </a:r>
            <a:r>
              <a:rPr lang="en-GB" sz="2600" dirty="0"/>
              <a:t> van </a:t>
            </a:r>
            <a:r>
              <a:rPr lang="en-GB" sz="2600" dirty="0" err="1"/>
              <a:t>regoor</a:t>
            </a:r>
            <a:r>
              <a:rPr lang="en-GB" sz="2600" dirty="0"/>
              <a:t> die </a:t>
            </a:r>
            <a:r>
              <a:rPr lang="en-GB" sz="2600" dirty="0" err="1"/>
              <a:t>wêreld</a:t>
            </a:r>
            <a:r>
              <a:rPr lang="en-GB" sz="2600" dirty="0"/>
              <a:t> en </a:t>
            </a:r>
            <a:r>
              <a:rPr lang="en-GB" sz="2600" dirty="0" err="1"/>
              <a:t>raak</a:t>
            </a:r>
            <a:r>
              <a:rPr lang="en-GB" sz="2600" dirty="0"/>
              <a:t> </a:t>
            </a:r>
            <a:r>
              <a:rPr lang="en-GB" sz="2600" dirty="0" err="1"/>
              <a:t>hy</a:t>
            </a:r>
            <a:r>
              <a:rPr lang="en-GB" sz="2600" dirty="0"/>
              <a:t>/</a:t>
            </a:r>
            <a:r>
              <a:rPr lang="en-GB" sz="2600" dirty="0" err="1"/>
              <a:t>sy</a:t>
            </a:r>
            <a:r>
              <a:rPr lang="en-GB" sz="2600" dirty="0"/>
              <a:t> </a:t>
            </a:r>
            <a:r>
              <a:rPr lang="en-GB" sz="2600" dirty="0" err="1"/>
              <a:t>bekend</a:t>
            </a:r>
            <a:r>
              <a:rPr lang="en-GB" sz="2600" dirty="0"/>
              <a:t> met </a:t>
            </a:r>
            <a:r>
              <a:rPr lang="en-GB" sz="2600" dirty="0" err="1"/>
              <a:t>taalstrukture</a:t>
            </a:r>
            <a:r>
              <a:rPr lang="en-GB" sz="2600" dirty="0"/>
              <a:t>,</a:t>
            </a:r>
            <a:br>
              <a:rPr lang="en-GB" sz="2600" dirty="0"/>
            </a:br>
            <a:r>
              <a:rPr lang="en-GB" sz="2600" dirty="0"/>
              <a:t> –</a:t>
            </a:r>
            <a:r>
              <a:rPr lang="en-GB" sz="2600" dirty="0" err="1"/>
              <a:t>konvensies</a:t>
            </a:r>
            <a:r>
              <a:rPr lang="en-GB" sz="2600" dirty="0"/>
              <a:t> en </a:t>
            </a:r>
            <a:r>
              <a:rPr lang="en-GB" sz="2600" dirty="0" err="1"/>
              <a:t>woordeskat</a:t>
            </a:r>
            <a:r>
              <a:rPr lang="en-GB" sz="2600" dirty="0"/>
              <a:t>. </a:t>
            </a:r>
          </a:p>
          <a:p>
            <a:pPr marL="266700" indent="-2667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71538" y="5500702"/>
            <a:ext cx="73580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600" dirty="0" err="1">
                <a:latin typeface="Arial" charset="0"/>
                <a:ea typeface="+mn-ea"/>
              </a:rPr>
              <a:t>Koerante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moedig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leerders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aan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om</a:t>
            </a:r>
            <a:r>
              <a:rPr lang="en-US" sz="2600" dirty="0">
                <a:latin typeface="Arial" charset="0"/>
                <a:ea typeface="+mn-ea"/>
              </a:rPr>
              <a:t> Afrikaans </a:t>
            </a:r>
            <a:r>
              <a:rPr lang="en-US" sz="2600" dirty="0" err="1">
                <a:latin typeface="Arial" charset="0"/>
                <a:ea typeface="+mn-ea"/>
              </a:rPr>
              <a:t>buite</a:t>
            </a:r>
            <a:r>
              <a:rPr lang="en-US" sz="2600" dirty="0">
                <a:latin typeface="Arial" charset="0"/>
                <a:ea typeface="+mn-ea"/>
              </a:rPr>
              <a:t> die </a:t>
            </a:r>
            <a:r>
              <a:rPr lang="en-US" sz="2600" dirty="0" err="1">
                <a:latin typeface="Arial" charset="0"/>
                <a:ea typeface="+mn-ea"/>
              </a:rPr>
              <a:t>klaskamer</a:t>
            </a:r>
            <a:r>
              <a:rPr lang="en-US" sz="2600" dirty="0">
                <a:latin typeface="Arial" charset="0"/>
                <a:ea typeface="+mn-ea"/>
              </a:rPr>
              <a:t> </a:t>
            </a:r>
            <a:r>
              <a:rPr lang="en-US" sz="2600" dirty="0" err="1">
                <a:latin typeface="Arial" charset="0"/>
                <a:ea typeface="+mn-ea"/>
              </a:rPr>
              <a:t>te</a:t>
            </a:r>
            <a:r>
              <a:rPr lang="en-US" sz="2600" dirty="0">
                <a:latin typeface="Arial" charset="0"/>
                <a:ea typeface="+mn-ea"/>
              </a:rPr>
              <a:t> lees.   </a:t>
            </a:r>
            <a:endParaRPr lang="en-GB" sz="2600" dirty="0">
              <a:latin typeface="Arial" charset="0"/>
              <a:ea typeface="+mn-e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4312" y="785794"/>
            <a:ext cx="8929688" cy="698519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MX" sz="2800" dirty="0" smtClean="0">
                <a:latin typeface="Verdana" pitchFamily="34" charset="0"/>
                <a:ea typeface="+mj-ea"/>
                <a:cs typeface="+mj-cs"/>
              </a:rPr>
              <a:t>NADELE</a:t>
            </a:r>
            <a:endParaRPr lang="es-ES" sz="2800" dirty="0" smtClean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700213"/>
            <a:ext cx="7459662" cy="865187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Die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  <a:cs typeface="+mn-cs"/>
              </a:rPr>
              <a:t>aanpassing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 van die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  <a:cs typeface="+mn-cs"/>
              </a:rPr>
              <a:t>aktiwiteite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  <a:cs typeface="+mn-cs"/>
              </a:rPr>
              <a:t>neem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  <a:cs typeface="+mn-cs"/>
              </a:rPr>
              <a:t>baie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  <a:cs typeface="+mn-cs"/>
              </a:rPr>
              <a:t>tyd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 in </a:t>
            </a:r>
            <a:r>
              <a:rPr lang="en-US" sz="2800" dirty="0" err="1" smtClean="0">
                <a:solidFill>
                  <a:schemeClr val="tx1"/>
                </a:solidFill>
                <a:ea typeface="+mn-ea"/>
                <a:cs typeface="+mn-cs"/>
              </a:rPr>
              <a:t>beslag</a:t>
            </a:r>
            <a:r>
              <a:rPr lang="en-US" sz="2800" dirty="0" smtClean="0">
                <a:solidFill>
                  <a:schemeClr val="tx1"/>
                </a:solidFill>
                <a:ea typeface="+mn-ea"/>
                <a:cs typeface="+mn-cs"/>
              </a:rPr>
              <a:t>. </a:t>
            </a:r>
            <a:endParaRPr lang="en-GB" sz="28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348" y="2571744"/>
            <a:ext cx="74596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err="1"/>
              <a:t>Soms</a:t>
            </a:r>
            <a:r>
              <a:rPr lang="en-US" sz="2800" dirty="0"/>
              <a:t> is die </a:t>
            </a:r>
            <a:r>
              <a:rPr lang="en-US" sz="2800" dirty="0" err="1"/>
              <a:t>woordeskat</a:t>
            </a:r>
            <a:r>
              <a:rPr lang="en-US" sz="2800" dirty="0"/>
              <a:t> </a:t>
            </a:r>
            <a:r>
              <a:rPr lang="en-US" sz="2800" dirty="0" err="1"/>
              <a:t>wat</a:t>
            </a:r>
            <a:r>
              <a:rPr lang="en-US" sz="2800" dirty="0"/>
              <a:t> </a:t>
            </a:r>
            <a:r>
              <a:rPr lang="en-US" sz="2800" dirty="0" err="1"/>
              <a:t>gebruik</a:t>
            </a:r>
            <a:r>
              <a:rPr lang="en-US" sz="2800" dirty="0"/>
              <a:t> word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moeilik</a:t>
            </a:r>
            <a:r>
              <a:rPr lang="en-US" sz="2800" dirty="0"/>
              <a:t> </a:t>
            </a:r>
            <a:r>
              <a:rPr lang="en-US" sz="2800" dirty="0" err="1"/>
              <a:t>vir</a:t>
            </a:r>
            <a:r>
              <a:rPr lang="en-US" sz="2800" dirty="0"/>
              <a:t> die </a:t>
            </a:r>
            <a:r>
              <a:rPr lang="en-US" sz="2800" dirty="0" err="1"/>
              <a:t>leerders</a:t>
            </a:r>
            <a:r>
              <a:rPr lang="en-US" sz="2800" dirty="0"/>
              <a:t>, </a:t>
            </a:r>
            <a:r>
              <a:rPr lang="en-US" sz="2800" dirty="0" err="1"/>
              <a:t>veral</a:t>
            </a:r>
            <a:r>
              <a:rPr lang="en-US" sz="2800" dirty="0"/>
              <a:t> </a:t>
            </a:r>
            <a:r>
              <a:rPr lang="en-US" sz="2800" dirty="0" err="1"/>
              <a:t>dié</a:t>
            </a:r>
            <a:r>
              <a:rPr lang="en-US" sz="2800" dirty="0"/>
              <a:t> in die </a:t>
            </a:r>
            <a:r>
              <a:rPr lang="en-US" sz="2800" dirty="0" err="1"/>
              <a:t>ander</a:t>
            </a:r>
            <a:r>
              <a:rPr lang="en-US" sz="2800" dirty="0"/>
              <a:t> </a:t>
            </a:r>
            <a:r>
              <a:rPr lang="en-US" sz="2800" dirty="0" err="1"/>
              <a:t>taalvlakke</a:t>
            </a:r>
            <a:r>
              <a:rPr lang="en-US" sz="2800" dirty="0"/>
              <a:t>. </a:t>
            </a:r>
            <a:endParaRPr lang="en-GB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14348" y="4071942"/>
            <a:ext cx="7459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Na </a:t>
            </a:r>
            <a:r>
              <a:rPr lang="en-US" altLang="en-US" sz="2800" dirty="0"/>
              <a:t>‘</a:t>
            </a:r>
            <a:r>
              <a:rPr lang="en-US" sz="2800" dirty="0"/>
              <a:t>n </a:t>
            </a:r>
            <a:r>
              <a:rPr lang="en-US" sz="2800" dirty="0" err="1"/>
              <a:t>paar</a:t>
            </a:r>
            <a:r>
              <a:rPr lang="en-US" sz="2800" dirty="0"/>
              <a:t> </a:t>
            </a:r>
            <a:r>
              <a:rPr lang="en-US" sz="2800" dirty="0" err="1"/>
              <a:t>dae</a:t>
            </a:r>
            <a:r>
              <a:rPr lang="en-US" sz="2800" dirty="0"/>
              <a:t>  word die </a:t>
            </a:r>
            <a:r>
              <a:rPr lang="en-US" sz="2800" dirty="0" err="1"/>
              <a:t>meeste</a:t>
            </a:r>
            <a:r>
              <a:rPr lang="en-US" sz="2800" dirty="0"/>
              <a:t> van die </a:t>
            </a:r>
            <a:r>
              <a:rPr lang="en-US" sz="2800" dirty="0" err="1"/>
              <a:t>nuus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meer</a:t>
            </a:r>
            <a:r>
              <a:rPr lang="en-US" sz="2800" dirty="0"/>
              <a:t> </a:t>
            </a:r>
            <a:r>
              <a:rPr lang="en-US" sz="2800" dirty="0" err="1"/>
              <a:t>aangevul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 en is </a:t>
            </a:r>
            <a:r>
              <a:rPr lang="en-US" sz="2800" dirty="0" err="1"/>
              <a:t>dit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meer</a:t>
            </a:r>
            <a:r>
              <a:rPr lang="en-US" sz="2800" dirty="0"/>
              <a:t> </a:t>
            </a:r>
            <a:r>
              <a:rPr lang="en-US" sz="2800" dirty="0" err="1"/>
              <a:t>interessant</a:t>
            </a:r>
            <a:r>
              <a:rPr lang="en-US" sz="2800" dirty="0"/>
              <a:t> </a:t>
            </a:r>
            <a:r>
              <a:rPr lang="en-US" sz="2800" dirty="0" err="1"/>
              <a:t>vir</a:t>
            </a:r>
            <a:r>
              <a:rPr lang="en-US" sz="2800" dirty="0"/>
              <a:t> die </a:t>
            </a:r>
            <a:r>
              <a:rPr lang="en-US" sz="2800" dirty="0" err="1"/>
              <a:t>leerders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.   </a:t>
            </a:r>
            <a:endParaRPr lang="en-GB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4313" y="714356"/>
            <a:ext cx="89296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charset="0"/>
                <a:ea typeface="ＭＳ Ｐゴシック" charset="0"/>
                <a:cs typeface="+mj-cs"/>
              </a:rPr>
              <a:t>AKTIWITEITE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charset="0"/>
              <a:ea typeface="ＭＳ Ｐゴシック" charset="0"/>
              <a:cs typeface="+mj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00034" y="1500174"/>
            <a:ext cx="7429500" cy="2592387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ea typeface="+mn-ea"/>
                <a:cs typeface="+mn-cs"/>
              </a:rPr>
              <a:t>TWEEDE ADDISIONELE TAALLEERDERS  </a:t>
            </a:r>
            <a:endParaRPr lang="es-CO" sz="24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marL="266700" indent="-266700" algn="just" eaLnBrk="1" hangingPunct="1">
              <a:defRPr/>
            </a:pPr>
            <a:r>
              <a:rPr lang="en-US" sz="2400" dirty="0" err="1" smtClean="0">
                <a:ea typeface="+mn-ea"/>
                <a:cs typeface="+mn-cs"/>
              </a:rPr>
              <a:t>Leerders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sny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prentjies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uit</a:t>
            </a:r>
            <a:r>
              <a:rPr lang="en-US" sz="2400" dirty="0" smtClean="0">
                <a:ea typeface="+mn-ea"/>
                <a:cs typeface="+mn-cs"/>
              </a:rPr>
              <a:t> van </a:t>
            </a:r>
            <a:r>
              <a:rPr lang="en-US" sz="2400" dirty="0" err="1" smtClean="0">
                <a:ea typeface="+mn-ea"/>
                <a:cs typeface="+mn-cs"/>
              </a:rPr>
              <a:t>goed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waarvan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hulle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hou</a:t>
            </a:r>
            <a:r>
              <a:rPr lang="en-US" sz="2400" dirty="0" smtClean="0">
                <a:ea typeface="+mn-ea"/>
                <a:cs typeface="+mn-cs"/>
              </a:rPr>
              <a:t> en </a:t>
            </a:r>
            <a:r>
              <a:rPr lang="en-US" sz="2400" dirty="0" err="1" smtClean="0">
                <a:ea typeface="+mn-ea"/>
                <a:cs typeface="+mn-cs"/>
              </a:rPr>
              <a:t>dan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skryf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hulle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sinne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oor</a:t>
            </a:r>
            <a:r>
              <a:rPr lang="en-US" sz="2400" dirty="0" smtClean="0">
                <a:ea typeface="+mn-ea"/>
                <a:cs typeface="+mn-cs"/>
              </a:rPr>
              <a:t> die </a:t>
            </a:r>
            <a:r>
              <a:rPr lang="en-US" sz="2400" dirty="0" err="1" smtClean="0">
                <a:ea typeface="+mn-ea"/>
                <a:cs typeface="+mn-cs"/>
              </a:rPr>
              <a:t>prentjies</a:t>
            </a:r>
            <a:r>
              <a:rPr lang="en-US" sz="2400" dirty="0" smtClean="0">
                <a:ea typeface="+mn-ea"/>
                <a:cs typeface="+mn-cs"/>
              </a:rPr>
              <a:t>. </a:t>
            </a:r>
          </a:p>
          <a:p>
            <a:pPr marL="266700" indent="-266700" algn="just" eaLnBrk="1" hangingPunct="1">
              <a:defRPr/>
            </a:pPr>
            <a:r>
              <a:rPr lang="en-US" sz="2400" dirty="0" err="1" smtClean="0">
                <a:ea typeface="+mn-ea"/>
                <a:cs typeface="+mn-cs"/>
              </a:rPr>
              <a:t>Leerders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skryf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sinne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oor</a:t>
            </a:r>
            <a:r>
              <a:rPr lang="en-US" sz="2400" dirty="0" smtClean="0">
                <a:ea typeface="+mn-ea"/>
                <a:cs typeface="+mn-cs"/>
              </a:rPr>
              <a:t> die </a:t>
            </a:r>
            <a:r>
              <a:rPr lang="en-US" sz="2400" dirty="0" err="1" smtClean="0">
                <a:ea typeface="+mn-ea"/>
                <a:cs typeface="+mn-cs"/>
              </a:rPr>
              <a:t>prente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terwyl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hulle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gebruik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maak</a:t>
            </a:r>
            <a:r>
              <a:rPr lang="en-US" sz="2400" dirty="0" smtClean="0">
                <a:ea typeface="+mn-ea"/>
                <a:cs typeface="+mn-cs"/>
              </a:rPr>
              <a:t> van </a:t>
            </a:r>
            <a:r>
              <a:rPr lang="en-US" sz="2400" dirty="0" err="1" smtClean="0">
                <a:ea typeface="+mn-ea"/>
                <a:cs typeface="+mn-cs"/>
              </a:rPr>
              <a:t>voorsetsels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om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ruimtelike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verhoudings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te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err="1" smtClean="0">
                <a:ea typeface="+mn-ea"/>
                <a:cs typeface="+mn-cs"/>
              </a:rPr>
              <a:t>beskryf</a:t>
            </a:r>
            <a:r>
              <a:rPr lang="en-US" sz="2400" dirty="0" smtClean="0">
                <a:ea typeface="+mn-ea"/>
                <a:cs typeface="+mn-cs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0034" y="4049713"/>
            <a:ext cx="74295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EERSTE ADDISIONELE TAALLEERDERS </a:t>
            </a:r>
            <a:endParaRPr lang="es-CO" sz="2400" dirty="0">
              <a:solidFill>
                <a:srgbClr val="FF0000"/>
              </a:solidFill>
            </a:endParaRPr>
          </a:p>
          <a:p>
            <a:pPr marL="266700" indent="-266700" algn="just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Versamel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altLang="en-US" sz="2400" dirty="0" err="1"/>
              <a:t>’</a:t>
            </a:r>
            <a:r>
              <a:rPr lang="en-US" sz="2400" dirty="0" err="1"/>
              <a:t>s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</a:t>
            </a:r>
            <a:r>
              <a:rPr lang="en-US" sz="2400" dirty="0" err="1"/>
              <a:t>koerante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en </a:t>
            </a:r>
            <a:r>
              <a:rPr lang="en-US" sz="2400" dirty="0" err="1"/>
              <a:t>laat</a:t>
            </a:r>
            <a:r>
              <a:rPr lang="en-US" sz="2400" dirty="0"/>
              <a:t> die </a:t>
            </a:r>
            <a:r>
              <a:rPr lang="en-US" sz="2400" dirty="0" err="1"/>
              <a:t>leerders</a:t>
            </a:r>
            <a:r>
              <a:rPr lang="en-US" sz="2400" dirty="0"/>
              <a:t> </a:t>
            </a:r>
            <a:r>
              <a:rPr lang="en-US" sz="2400" dirty="0" err="1"/>
              <a:t>kamma-kamma</a:t>
            </a:r>
            <a:r>
              <a:rPr lang="en-US" sz="2400" dirty="0"/>
              <a:t> stories </a:t>
            </a:r>
            <a:r>
              <a:rPr lang="en-US" sz="2400" dirty="0" err="1"/>
              <a:t>oor</a:t>
            </a:r>
            <a:r>
              <a:rPr lang="en-US" sz="2400" dirty="0"/>
              <a:t> die </a:t>
            </a:r>
            <a:r>
              <a:rPr lang="en-US" sz="2400" dirty="0" err="1"/>
              <a:t>mense</a:t>
            </a:r>
            <a:r>
              <a:rPr lang="en-US" sz="2400" dirty="0"/>
              <a:t> </a:t>
            </a:r>
            <a:r>
              <a:rPr lang="en-US" sz="2400" dirty="0" err="1"/>
              <a:t>opmaak</a:t>
            </a:r>
            <a:r>
              <a:rPr lang="en-US" sz="2400" dirty="0"/>
              <a:t>.</a:t>
            </a:r>
          </a:p>
          <a:p>
            <a:pPr marL="266700" indent="-266700" algn="just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Analiseer</a:t>
            </a:r>
            <a:r>
              <a:rPr lang="en-US" sz="2400" dirty="0"/>
              <a:t> </a:t>
            </a:r>
            <a:r>
              <a:rPr lang="en-US" sz="2400" dirty="0" err="1"/>
              <a:t>advertensies</a:t>
            </a:r>
            <a:r>
              <a:rPr lang="en-US" sz="2400" dirty="0"/>
              <a:t> en </a:t>
            </a:r>
            <a:r>
              <a:rPr lang="en-US" sz="2400" dirty="0" err="1"/>
              <a:t>bespreek</a:t>
            </a:r>
            <a:r>
              <a:rPr lang="en-US" sz="2400" dirty="0"/>
              <a:t> die </a:t>
            </a:r>
            <a:r>
              <a:rPr lang="en-US" sz="2400" dirty="0" err="1"/>
              <a:t>feit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pryse</a:t>
            </a:r>
            <a:r>
              <a:rPr lang="en-US" sz="2400" dirty="0"/>
              <a:t> van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winkel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altLang="en-US" sz="2400" dirty="0"/>
              <a:t>‘</a:t>
            </a:r>
            <a:r>
              <a:rPr lang="en-US" sz="2400" dirty="0"/>
              <a:t>n </a:t>
            </a:r>
            <a:r>
              <a:rPr lang="en-US" sz="2400" dirty="0" err="1"/>
              <a:t>ander</a:t>
            </a:r>
            <a:r>
              <a:rPr lang="en-US" sz="2400" dirty="0"/>
              <a:t> </a:t>
            </a:r>
            <a:r>
              <a:rPr lang="en-US" sz="2400" dirty="0" err="1"/>
              <a:t>verskil</a:t>
            </a:r>
            <a:r>
              <a:rPr lang="en-US" sz="2400" dirty="0"/>
              <a:t>. </a:t>
            </a:r>
            <a:r>
              <a:rPr lang="en-US" sz="2400" dirty="0" err="1"/>
              <a:t>Leerders</a:t>
            </a:r>
            <a:r>
              <a:rPr lang="en-US" sz="2400" dirty="0"/>
              <a:t> </a:t>
            </a:r>
            <a:r>
              <a:rPr lang="en-US" sz="2400" dirty="0" err="1"/>
              <a:t>skryf</a:t>
            </a:r>
            <a:r>
              <a:rPr lang="en-US" sz="2400" dirty="0"/>
              <a:t> </a:t>
            </a:r>
            <a:r>
              <a:rPr lang="en-US" altLang="en-US" sz="2400" dirty="0"/>
              <a:t>‘</a:t>
            </a:r>
            <a:r>
              <a:rPr lang="en-US" sz="2400" dirty="0"/>
              <a:t>n </a:t>
            </a:r>
            <a:r>
              <a:rPr lang="en-US" sz="2400" dirty="0" err="1"/>
              <a:t>paragraaf</a:t>
            </a:r>
            <a:r>
              <a:rPr lang="en-US" sz="2400" dirty="0"/>
              <a:t> </a:t>
            </a:r>
            <a:r>
              <a:rPr lang="en-US" sz="2400" dirty="0" err="1"/>
              <a:t>oor</a:t>
            </a:r>
            <a:r>
              <a:rPr lang="en-US" sz="2400" dirty="0"/>
              <a:t>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wat</a:t>
            </a:r>
            <a:r>
              <a:rPr lang="en-US" sz="2400" dirty="0"/>
              <a:t> </a:t>
            </a:r>
            <a:r>
              <a:rPr lang="en-US" sz="2400" dirty="0" err="1"/>
              <a:t>hul</a:t>
            </a:r>
            <a:r>
              <a:rPr lang="en-US" sz="2400" dirty="0"/>
              <a:t> </a:t>
            </a:r>
            <a:r>
              <a:rPr lang="en-US" sz="2400" dirty="0" err="1"/>
              <a:t>bevind</a:t>
            </a:r>
            <a:r>
              <a:rPr lang="en-US" sz="2400" dirty="0"/>
              <a:t> het.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DAD3-DC45-4573-BC05-082E35293CE1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14313" y="549275"/>
            <a:ext cx="8929687" cy="863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MX" sz="2800" dirty="0" smtClean="0">
                <a:latin typeface="Verdana" charset="0"/>
                <a:ea typeface="ＭＳ Ｐゴシック" charset="0"/>
                <a:cs typeface="+mj-cs"/>
              </a:rPr>
              <a:t>AKTIWITEITE </a:t>
            </a:r>
            <a:endParaRPr lang="es-ES" sz="2800" dirty="0">
              <a:latin typeface="Verdana" charset="0"/>
              <a:ea typeface="ＭＳ Ｐゴシック" charset="0"/>
              <a:cs typeface="+mj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85786" y="1714488"/>
            <a:ext cx="7429500" cy="338455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HUISTAALLEERDERS</a:t>
            </a:r>
          </a:p>
          <a:p>
            <a:pPr marL="266700" indent="-266700" eaLnBrk="1" hangingPunct="1">
              <a:lnSpc>
                <a:spcPct val="80000"/>
              </a:lnSpc>
              <a:buFontTx/>
              <a:buNone/>
            </a:pPr>
            <a:endParaRPr lang="es-CO" sz="2400" dirty="0" smtClean="0"/>
          </a:p>
          <a:p>
            <a:pPr marL="266700" indent="-266700" algn="just" eaLnBrk="1" hangingPunct="1"/>
            <a:r>
              <a:rPr lang="en-US" sz="2400" dirty="0" err="1" smtClean="0"/>
              <a:t>Leerders</a:t>
            </a:r>
            <a:r>
              <a:rPr lang="en-US" sz="2400" dirty="0" smtClean="0"/>
              <a:t> lees </a:t>
            </a:r>
            <a:r>
              <a:rPr lang="en-US" altLang="en-US" sz="2400" dirty="0" smtClean="0"/>
              <a:t>‘</a:t>
            </a:r>
            <a:r>
              <a:rPr lang="en-US" sz="2400" dirty="0" smtClean="0"/>
              <a:t>n </a:t>
            </a:r>
            <a:r>
              <a:rPr lang="en-US" sz="2400" dirty="0" err="1" smtClean="0"/>
              <a:t>artikel</a:t>
            </a:r>
            <a:r>
              <a:rPr lang="en-US" sz="2400" dirty="0" smtClean="0"/>
              <a:t> </a:t>
            </a:r>
            <a:r>
              <a:rPr lang="en-US" sz="2400" dirty="0" err="1" smtClean="0"/>
              <a:t>wat</a:t>
            </a:r>
            <a:r>
              <a:rPr lang="en-US" sz="2400" dirty="0" smtClean="0"/>
              <a:t> </a:t>
            </a:r>
            <a:r>
              <a:rPr lang="en-US" sz="2400" dirty="0" err="1" smtClean="0"/>
              <a:t>oor</a:t>
            </a:r>
            <a:r>
              <a:rPr lang="en-US" sz="2400" dirty="0" smtClean="0"/>
              <a:t> </a:t>
            </a:r>
            <a:r>
              <a:rPr lang="en-US" altLang="en-US" sz="2400" dirty="0" smtClean="0"/>
              <a:t>‘</a:t>
            </a:r>
            <a:r>
              <a:rPr lang="en-US" sz="2400" dirty="0" smtClean="0"/>
              <a:t>n </a:t>
            </a:r>
            <a:r>
              <a:rPr lang="en-US" sz="2400" dirty="0" err="1" smtClean="0"/>
              <a:t>probleem</a:t>
            </a:r>
            <a:r>
              <a:rPr lang="en-US" sz="2400" dirty="0" smtClean="0"/>
              <a:t> </a:t>
            </a:r>
            <a:r>
              <a:rPr lang="en-US" sz="2400" dirty="0" err="1" smtClean="0"/>
              <a:t>handel</a:t>
            </a:r>
            <a:r>
              <a:rPr lang="en-US" sz="2400" dirty="0" smtClean="0"/>
              <a:t> en </a:t>
            </a:r>
            <a:r>
              <a:rPr lang="en-US" sz="2400" dirty="0" err="1" smtClean="0"/>
              <a:t>bespreek</a:t>
            </a:r>
            <a:r>
              <a:rPr lang="en-US" sz="2400" dirty="0" smtClean="0"/>
              <a:t> </a:t>
            </a:r>
            <a:r>
              <a:rPr lang="en-US" sz="2400" dirty="0" err="1" smtClean="0"/>
              <a:t>daarna</a:t>
            </a:r>
            <a:r>
              <a:rPr lang="en-US" sz="2400" dirty="0" smtClean="0"/>
              <a:t> die </a:t>
            </a:r>
            <a:r>
              <a:rPr lang="en-US" sz="2400" dirty="0" err="1" smtClean="0"/>
              <a:t>oorsake</a:t>
            </a:r>
            <a:r>
              <a:rPr lang="en-US" sz="2400" dirty="0" smtClean="0"/>
              <a:t> en </a:t>
            </a:r>
            <a:r>
              <a:rPr lang="en-US" sz="2400" dirty="0" err="1" smtClean="0"/>
              <a:t>gevolge</a:t>
            </a:r>
            <a:r>
              <a:rPr lang="en-US" sz="2400" dirty="0" smtClean="0"/>
              <a:t> ten </a:t>
            </a:r>
            <a:r>
              <a:rPr lang="en-US" sz="2400" dirty="0" err="1" smtClean="0"/>
              <a:t>opsigte</a:t>
            </a:r>
            <a:r>
              <a:rPr lang="en-US" sz="2400" dirty="0" smtClean="0"/>
              <a:t> van die </a:t>
            </a:r>
            <a:r>
              <a:rPr lang="en-US" sz="2400" dirty="0" err="1" smtClean="0"/>
              <a:t>probleem</a:t>
            </a:r>
            <a:r>
              <a:rPr lang="en-US" sz="2400" dirty="0" smtClean="0"/>
              <a:t>. </a:t>
            </a:r>
          </a:p>
          <a:p>
            <a:pPr marL="266700" indent="-266700" algn="just" eaLnBrk="1" hangingPunct="1"/>
            <a:r>
              <a:rPr lang="en-US" sz="2400" dirty="0" err="1" smtClean="0"/>
              <a:t>Volg</a:t>
            </a:r>
            <a:r>
              <a:rPr lang="en-US" sz="2400" dirty="0" smtClean="0"/>
              <a:t> </a:t>
            </a:r>
            <a:r>
              <a:rPr lang="en-US" sz="2400" dirty="0" err="1" smtClean="0"/>
              <a:t>vir</a:t>
            </a:r>
            <a:r>
              <a:rPr lang="en-US" sz="2400" dirty="0" smtClean="0"/>
              <a:t> </a:t>
            </a:r>
            <a:r>
              <a:rPr lang="en-US" altLang="en-US" sz="2400" dirty="0" smtClean="0"/>
              <a:t>‘</a:t>
            </a:r>
            <a:r>
              <a:rPr lang="en-US" sz="2400" dirty="0" smtClean="0"/>
              <a:t>n </a:t>
            </a:r>
            <a:r>
              <a:rPr lang="en-US" sz="2400" dirty="0" err="1" smtClean="0"/>
              <a:t>paar</a:t>
            </a:r>
            <a:r>
              <a:rPr lang="en-US" sz="2400" dirty="0" smtClean="0"/>
              <a:t> </a:t>
            </a:r>
            <a:r>
              <a:rPr lang="en-US" sz="2400" dirty="0" err="1" smtClean="0"/>
              <a:t>dae</a:t>
            </a:r>
            <a:r>
              <a:rPr lang="en-US" sz="2400" dirty="0" smtClean="0"/>
              <a:t> </a:t>
            </a:r>
            <a:r>
              <a:rPr lang="en-US" altLang="en-US" sz="2400" dirty="0" smtClean="0"/>
              <a:t>‘</a:t>
            </a:r>
            <a:r>
              <a:rPr lang="en-US" sz="2400" dirty="0" smtClean="0"/>
              <a:t>n </a:t>
            </a:r>
            <a:r>
              <a:rPr lang="en-US" sz="2400" dirty="0" err="1" smtClean="0"/>
              <a:t>nuusgebeurtenis</a:t>
            </a:r>
            <a:r>
              <a:rPr lang="en-US" sz="2400" dirty="0" smtClean="0"/>
              <a:t> en </a:t>
            </a:r>
            <a:r>
              <a:rPr lang="en-US" sz="2400" dirty="0" err="1" smtClean="0"/>
              <a:t>bespreek</a:t>
            </a:r>
            <a:r>
              <a:rPr lang="en-US" sz="2400" dirty="0" smtClean="0"/>
              <a:t> </a:t>
            </a:r>
            <a:r>
              <a:rPr lang="en-US" sz="2400" dirty="0" err="1" smtClean="0"/>
              <a:t>wat</a:t>
            </a:r>
            <a:r>
              <a:rPr lang="en-US" sz="2400" dirty="0" smtClean="0"/>
              <a:t> </a:t>
            </a:r>
            <a:r>
              <a:rPr lang="en-US" sz="2400" dirty="0" err="1" smtClean="0"/>
              <a:t>plaasgevind</a:t>
            </a:r>
            <a:r>
              <a:rPr lang="en-US" sz="2400" dirty="0" smtClean="0"/>
              <a:t> het. </a:t>
            </a:r>
          </a:p>
          <a:p>
            <a:pPr marL="266700" indent="-266700" algn="just" eaLnBrk="1" hangingPunct="1"/>
            <a:r>
              <a:rPr lang="en-US" sz="2400" dirty="0" err="1" smtClean="0"/>
              <a:t>Leerders</a:t>
            </a:r>
            <a:r>
              <a:rPr lang="en-US" sz="2400" dirty="0" smtClean="0"/>
              <a:t> </a:t>
            </a:r>
            <a:r>
              <a:rPr lang="en-US" sz="2400" dirty="0" err="1" smtClean="0"/>
              <a:t>werk</a:t>
            </a:r>
            <a:r>
              <a:rPr lang="en-US" sz="2400" dirty="0" smtClean="0"/>
              <a:t> in pare en </a:t>
            </a:r>
            <a:r>
              <a:rPr lang="en-US" sz="2400" dirty="0" err="1" smtClean="0"/>
              <a:t>voer</a:t>
            </a:r>
            <a:r>
              <a:rPr lang="en-US" sz="2400" dirty="0" smtClean="0"/>
              <a:t> </a:t>
            </a:r>
            <a:r>
              <a:rPr lang="en-US" sz="2400" dirty="0" err="1" smtClean="0"/>
              <a:t>onderhoude</a:t>
            </a:r>
            <a:r>
              <a:rPr lang="en-US" sz="2400" dirty="0" smtClean="0"/>
              <a:t> met </a:t>
            </a:r>
            <a:r>
              <a:rPr lang="en-US" sz="2400" dirty="0" err="1" smtClean="0"/>
              <a:t>mekaar</a:t>
            </a:r>
            <a:r>
              <a:rPr lang="en-US" sz="2400" dirty="0" smtClean="0"/>
              <a:t> </a:t>
            </a:r>
            <a:r>
              <a:rPr lang="en-US" sz="2400" dirty="0" err="1" smtClean="0"/>
              <a:t>oor</a:t>
            </a:r>
            <a:r>
              <a:rPr lang="en-US" sz="2400" dirty="0" smtClean="0"/>
              <a:t> </a:t>
            </a:r>
            <a:r>
              <a:rPr lang="en-US" altLang="en-US" sz="2400" dirty="0" smtClean="0"/>
              <a:t>‘</a:t>
            </a:r>
            <a:r>
              <a:rPr lang="en-US" sz="2400" dirty="0" smtClean="0"/>
              <a:t>n </a:t>
            </a:r>
            <a:r>
              <a:rPr lang="en-US" sz="2400" dirty="0" err="1" smtClean="0"/>
              <a:t>artikel</a:t>
            </a:r>
            <a:r>
              <a:rPr lang="en-US" sz="2400" dirty="0" smtClean="0"/>
              <a:t> </a:t>
            </a:r>
            <a:r>
              <a:rPr lang="en-US" sz="2400" dirty="0" err="1" smtClean="0"/>
              <a:t>wat</a:t>
            </a:r>
            <a:r>
              <a:rPr lang="en-US" sz="2400" dirty="0" smtClean="0"/>
              <a:t> in die </a:t>
            </a:r>
            <a:r>
              <a:rPr lang="en-US" sz="2400" dirty="0" err="1" smtClean="0"/>
              <a:t>koerant</a:t>
            </a:r>
            <a:r>
              <a:rPr lang="en-US" sz="2400" dirty="0" smtClean="0"/>
              <a:t> </a:t>
            </a:r>
            <a:r>
              <a:rPr lang="en-US" sz="2400" dirty="0" err="1" smtClean="0"/>
              <a:t>verskyn</a:t>
            </a:r>
            <a:r>
              <a:rPr lang="en-US" sz="2400" dirty="0" smtClean="0"/>
              <a:t> het.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0034" y="0"/>
            <a:ext cx="8229600" cy="9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Skryf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aanbied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Z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857488" y="6357958"/>
            <a:ext cx="3929062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KABV ORIëNTERINGSWERKSWINKEL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vir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GRAAD 11 in 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1039</Words>
  <Application>Microsoft Office PowerPoint</Application>
  <PresentationFormat>On-screen Show (4:3)</PresentationFormat>
  <Paragraphs>164</Paragraphs>
  <Slides>17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KURRIKULUM- EN ASSESSERINGS- BELEIDSVERKLARING</vt:lpstr>
      <vt:lpstr>Skryf en aanbied </vt:lpstr>
      <vt:lpstr>GEBRUIK VAN DIE KOERANT IN DIE KLASKAMER  </vt:lpstr>
      <vt:lpstr>PowerPoint Presentation</vt:lpstr>
      <vt:lpstr>PowerPoint Presentation</vt:lpstr>
      <vt:lpstr>PowerPoint Presentation</vt:lpstr>
      <vt:lpstr>NADELE</vt:lpstr>
      <vt:lpstr>PowerPoint Presentation</vt:lpstr>
      <vt:lpstr>AKTIWITEITE </vt:lpstr>
      <vt:lpstr>PowerPoint Presentation</vt:lpstr>
      <vt:lpstr>PowerPoint Presentation</vt:lpstr>
      <vt:lpstr>PowerPoint Presentation</vt:lpstr>
      <vt:lpstr>PowerPoint Presentation</vt:lpstr>
      <vt:lpstr>AKTIWITEIT</vt:lpstr>
      <vt:lpstr>AKTIWITEIT</vt:lpstr>
      <vt:lpstr>AKTIWITEIT: WOORDESKATUITBREIDING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September.p</dc:creator>
  <cp:lastModifiedBy>DOE</cp:lastModifiedBy>
  <cp:revision>234</cp:revision>
  <dcterms:created xsi:type="dcterms:W3CDTF">2010-01-21T11:25:04Z</dcterms:created>
  <dcterms:modified xsi:type="dcterms:W3CDTF">2012-08-31T12:20:24Z</dcterms:modified>
</cp:coreProperties>
</file>