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9" r:id="rId4"/>
    <p:sldId id="257" r:id="rId5"/>
    <p:sldId id="258" r:id="rId6"/>
    <p:sldId id="259" r:id="rId7"/>
    <p:sldId id="260" r:id="rId8"/>
    <p:sldId id="261" r:id="rId9"/>
    <p:sldId id="262" r:id="rId10"/>
    <p:sldId id="263"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72" autoAdjust="0"/>
    <p:restoredTop sz="94660"/>
  </p:normalViewPr>
  <p:slideViewPr>
    <p:cSldViewPr snapToGrid="0">
      <p:cViewPr varScale="1">
        <p:scale>
          <a:sx n="92" d="100"/>
          <a:sy n="92" d="100"/>
        </p:scale>
        <p:origin x="456"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42878D5-A90B-4BAD-B8CE-A0B933F3DF0D}" type="datetimeFigureOut">
              <a:rPr lang="en-ZA" smtClean="0"/>
              <a:t>2015-12-09</a:t>
            </a:fld>
            <a:endParaRPr lang="en-Z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Z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9F1E3A0-49C6-4F01-AE26-90D75917E54D}" type="slidenum">
              <a:rPr lang="en-ZA" smtClean="0"/>
              <a:t>‹#›</a:t>
            </a:fld>
            <a:endParaRPr lang="en-Z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2162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878D5-A90B-4BAD-B8CE-A0B933F3DF0D}" type="datetimeFigureOut">
              <a:rPr lang="en-ZA" smtClean="0"/>
              <a:t>2015-12-09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251560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878D5-A90B-4BAD-B8CE-A0B933F3DF0D}" type="datetimeFigureOut">
              <a:rPr lang="en-ZA" smtClean="0"/>
              <a:t>2015-12-09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364303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878D5-A90B-4BAD-B8CE-A0B933F3DF0D}" type="datetimeFigureOut">
              <a:rPr lang="en-ZA" smtClean="0"/>
              <a:t>2015-12-09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10185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42878D5-A90B-4BAD-B8CE-A0B933F3DF0D}" type="datetimeFigureOut">
              <a:rPr lang="en-ZA" smtClean="0"/>
              <a:t>2015-12-09</a:t>
            </a:fld>
            <a:endParaRPr lang="en-Z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Z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9F1E3A0-49C6-4F01-AE26-90D75917E54D}" type="slidenum">
              <a:rPr lang="en-ZA" smtClean="0"/>
              <a:t>‹#›</a:t>
            </a:fld>
            <a:endParaRPr lang="en-Z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556848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2878D5-A90B-4BAD-B8CE-A0B933F3DF0D}" type="datetimeFigureOut">
              <a:rPr lang="en-ZA" smtClean="0"/>
              <a:t>2015-12-09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27613487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2878D5-A90B-4BAD-B8CE-A0B933F3DF0D}" type="datetimeFigureOut">
              <a:rPr lang="en-ZA" smtClean="0"/>
              <a:t>2015-12-09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157857188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2878D5-A90B-4BAD-B8CE-A0B933F3DF0D}" type="datetimeFigureOut">
              <a:rPr lang="en-ZA" smtClean="0"/>
              <a:t>2015-12-09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320921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878D5-A90B-4BAD-B8CE-A0B933F3DF0D}" type="datetimeFigureOut">
              <a:rPr lang="en-ZA" smtClean="0"/>
              <a:t>2015-12-09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15267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A42878D5-A90B-4BAD-B8CE-A0B933F3DF0D}" type="datetimeFigureOut">
              <a:rPr lang="en-ZA" smtClean="0"/>
              <a:t>2015-12-09</a:t>
            </a:fld>
            <a:endParaRPr lang="en-ZA"/>
          </a:p>
        </p:txBody>
      </p:sp>
      <p:sp>
        <p:nvSpPr>
          <p:cNvPr id="6" name="Footer Placeholder 5"/>
          <p:cNvSpPr>
            <a:spLocks noGrp="1"/>
          </p:cNvSpPr>
          <p:nvPr>
            <p:ph type="ftr" sz="quarter" idx="11"/>
          </p:nvPr>
        </p:nvSpPr>
        <p:spPr>
          <a:xfrm>
            <a:off x="2103620" y="6375679"/>
            <a:ext cx="3482179" cy="345796"/>
          </a:xfrm>
        </p:spPr>
        <p:txBody>
          <a:bodyPr/>
          <a:lstStyle/>
          <a:p>
            <a:endParaRPr lang="en-ZA"/>
          </a:p>
        </p:txBody>
      </p:sp>
      <p:sp>
        <p:nvSpPr>
          <p:cNvPr id="7" name="Slide Number Placeholder 6"/>
          <p:cNvSpPr>
            <a:spLocks noGrp="1"/>
          </p:cNvSpPr>
          <p:nvPr>
            <p:ph type="sldNum" sz="quarter" idx="12"/>
          </p:nvPr>
        </p:nvSpPr>
        <p:spPr>
          <a:xfrm>
            <a:off x="5691014" y="6375679"/>
            <a:ext cx="1232456" cy="345796"/>
          </a:xfrm>
        </p:spPr>
        <p:txBody>
          <a:bodyPr/>
          <a:lstStyle/>
          <a:p>
            <a:fld id="{B9F1E3A0-49C6-4F01-AE26-90D75917E54D}" type="slidenum">
              <a:rPr lang="en-ZA" smtClean="0"/>
              <a:t>‹#›</a:t>
            </a:fld>
            <a:endParaRPr lang="en-Z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364789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A42878D5-A90B-4BAD-B8CE-A0B933F3DF0D}" type="datetimeFigureOut">
              <a:rPr lang="en-ZA" smtClean="0"/>
              <a:t>2015-12-09</a:t>
            </a:fld>
            <a:endParaRPr lang="en-ZA"/>
          </a:p>
        </p:txBody>
      </p:sp>
      <p:sp>
        <p:nvSpPr>
          <p:cNvPr id="6" name="Footer Placeholder 5"/>
          <p:cNvSpPr>
            <a:spLocks noGrp="1"/>
          </p:cNvSpPr>
          <p:nvPr>
            <p:ph type="ftr" sz="quarter" idx="11"/>
          </p:nvPr>
        </p:nvSpPr>
        <p:spPr>
          <a:xfrm>
            <a:off x="2103621" y="6375679"/>
            <a:ext cx="3482178" cy="345796"/>
          </a:xfrm>
        </p:spPr>
        <p:txBody>
          <a:bodyPr/>
          <a:lstStyle/>
          <a:p>
            <a:endParaRPr lang="en-ZA"/>
          </a:p>
        </p:txBody>
      </p:sp>
      <p:sp>
        <p:nvSpPr>
          <p:cNvPr id="7" name="Slide Number Placeholder 6"/>
          <p:cNvSpPr>
            <a:spLocks noGrp="1"/>
          </p:cNvSpPr>
          <p:nvPr>
            <p:ph type="sldNum" sz="quarter" idx="12"/>
          </p:nvPr>
        </p:nvSpPr>
        <p:spPr>
          <a:xfrm>
            <a:off x="5687568" y="6375679"/>
            <a:ext cx="1234440" cy="345796"/>
          </a:xfrm>
        </p:spPr>
        <p:txBody>
          <a:bodyPr/>
          <a:lstStyle/>
          <a:p>
            <a:fld id="{B9F1E3A0-49C6-4F01-AE26-90D75917E54D}" type="slidenum">
              <a:rPr lang="en-ZA" smtClean="0"/>
              <a:t>‹#›</a:t>
            </a:fld>
            <a:endParaRPr lang="en-ZA"/>
          </a:p>
        </p:txBody>
      </p:sp>
    </p:spTree>
    <p:extLst>
      <p:ext uri="{BB962C8B-B14F-4D97-AF65-F5344CB8AC3E}">
        <p14:creationId xmlns:p14="http://schemas.microsoft.com/office/powerpoint/2010/main" val="283958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42878D5-A90B-4BAD-B8CE-A0B933F3DF0D}" type="datetimeFigureOut">
              <a:rPr lang="en-ZA" smtClean="0"/>
              <a:t>2015-12-09</a:t>
            </a:fld>
            <a:endParaRPr lang="en-Z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Z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9F1E3A0-49C6-4F01-AE26-90D75917E54D}" type="slidenum">
              <a:rPr lang="en-ZA" smtClean="0"/>
              <a:t>‹#›</a:t>
            </a:fld>
            <a:endParaRPr lang="en-Z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0447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mtClean="0"/>
              <a:t>Mercedesrit in die aand</a:t>
            </a:r>
            <a:endParaRPr lang="en-ZA"/>
          </a:p>
        </p:txBody>
      </p:sp>
      <p:sp>
        <p:nvSpPr>
          <p:cNvPr id="3" name="Subtitle 2"/>
          <p:cNvSpPr>
            <a:spLocks noGrp="1"/>
          </p:cNvSpPr>
          <p:nvPr>
            <p:ph type="subTitle" idx="1"/>
          </p:nvPr>
        </p:nvSpPr>
        <p:spPr/>
        <p:txBody>
          <a:bodyPr/>
          <a:lstStyle/>
          <a:p>
            <a:r>
              <a:rPr lang="en-ZA" smtClean="0"/>
              <a:t>Willem Krog</a:t>
            </a:r>
            <a:endParaRPr lang="en-Z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416" y="4663558"/>
            <a:ext cx="2982686" cy="18123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1954" y="250371"/>
            <a:ext cx="2685988" cy="139733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7617" y="4723354"/>
            <a:ext cx="2600325" cy="17526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171" y="250371"/>
            <a:ext cx="1959429" cy="142734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607421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285" y="314832"/>
            <a:ext cx="6251369" cy="1277850"/>
          </a:xfrm>
          <a:prstGeom prst="rect">
            <a:avLst/>
          </a:prstGeom>
        </p:spPr>
        <p:txBody>
          <a:bodyPr wrap="square">
            <a:spAutoFit/>
          </a:bodyPr>
          <a:lstStyle/>
          <a:p>
            <a:pPr lvl="0">
              <a:lnSpc>
                <a:spcPct val="107000"/>
              </a:lnSpc>
              <a:spcAft>
                <a:spcPts val="0"/>
              </a:spcAft>
            </a:pPr>
            <a:r>
              <a:rPr lang="en-ZA">
                <a:latin typeface="Calibri" panose="020F0502020204030204" pitchFamily="34" charset="0"/>
                <a:ea typeface="Calibri" panose="020F0502020204030204" pitchFamily="34" charset="0"/>
                <a:cs typeface="Arial" panose="020B0604020202020204" pitchFamily="34" charset="0"/>
              </a:rPr>
              <a:t>10. </a:t>
            </a:r>
            <a:r>
              <a:rPr lang="en-ZA" sz="2400">
                <a:latin typeface="Calibri" panose="020F0502020204030204" pitchFamily="34" charset="0"/>
                <a:ea typeface="Calibri" panose="020F0502020204030204" pitchFamily="34" charset="0"/>
                <a:cs typeface="Arial" panose="020B0604020202020204" pitchFamily="34" charset="0"/>
              </a:rPr>
              <a:t>Yl langs sy enkel weerkaatsing in die </a:t>
            </a:r>
            <a:r>
              <a:rPr lang="en-ZA" sz="2400" u="sng">
                <a:latin typeface="Calibri" panose="020F0502020204030204" pitchFamily="34" charset="0"/>
                <a:ea typeface="Calibri" panose="020F0502020204030204" pitchFamily="34" charset="0"/>
                <a:cs typeface="Arial" panose="020B0604020202020204" pitchFamily="34" charset="0"/>
              </a:rPr>
              <a:t>ruit</a:t>
            </a:r>
            <a:endParaRPr lang="en-ZA" sz="2400" u="sng">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11. sit hulle met </a:t>
            </a:r>
            <a:r>
              <a:rPr lang="en-ZA" sz="2400" u="sng">
                <a:latin typeface="Calibri" panose="020F0502020204030204" pitchFamily="34" charset="0"/>
                <a:ea typeface="Calibri" panose="020F0502020204030204" pitchFamily="34" charset="0"/>
                <a:cs typeface="Arial" panose="020B0604020202020204" pitchFamily="34" charset="0"/>
              </a:rPr>
              <a:t>monde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u="sng">
                <a:latin typeface="Calibri" panose="020F0502020204030204" pitchFamily="34" charset="0"/>
                <a:ea typeface="Calibri" panose="020F0502020204030204" pitchFamily="34" charset="0"/>
                <a:cs typeface="Arial" panose="020B0604020202020204" pitchFamily="34" charset="0"/>
              </a:rPr>
              <a:t>moeg</a:t>
            </a:r>
            <a:r>
              <a:rPr lang="en-ZA" sz="2400">
                <a:latin typeface="Calibri" panose="020F0502020204030204" pitchFamily="34" charset="0"/>
                <a:ea typeface="Calibri" panose="020F0502020204030204" pitchFamily="34" charset="0"/>
                <a:cs typeface="Arial" panose="020B0604020202020204" pitchFamily="34" charset="0"/>
              </a:rPr>
              <a:t> </a:t>
            </a:r>
            <a:r>
              <a:rPr lang="en-ZA" sz="2400" u="sng">
                <a:latin typeface="Calibri" panose="020F0502020204030204" pitchFamily="34" charset="0"/>
                <a:ea typeface="Calibri" panose="020F0502020204030204" pitchFamily="34" charset="0"/>
                <a:cs typeface="Arial" panose="020B0604020202020204" pitchFamily="34" charset="0"/>
              </a:rPr>
              <a:t>gesluit</a:t>
            </a:r>
            <a:endParaRPr lang="en-ZA" sz="2400" u="sng">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12. die executives van die stad wat huis toe gaan</a:t>
            </a:r>
            <a:endParaRPr lang="en-ZA" sz="240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638126" y="0"/>
            <a:ext cx="2408095"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Strofe 4</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8407142" y="880305"/>
            <a:ext cx="2166166" cy="15981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Volrym = wanneer die vokale en konsonante in een of meer eindlettergrepe rym. </a:t>
            </a:r>
            <a:endParaRPr lang="en-US"/>
          </a:p>
        </p:txBody>
      </p:sp>
      <p:sp>
        <p:nvSpPr>
          <p:cNvPr id="5" name="Rectangle 4"/>
          <p:cNvSpPr/>
          <p:nvPr/>
        </p:nvSpPr>
        <p:spPr>
          <a:xfrm>
            <a:off x="4558146" y="1645022"/>
            <a:ext cx="1119745" cy="4433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alliterasie</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450" y="2781137"/>
            <a:ext cx="6568539" cy="367838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146" y="2810059"/>
            <a:ext cx="5614554" cy="3649460"/>
          </a:xfrm>
          <a:prstGeom prst="rect">
            <a:avLst/>
          </a:prstGeom>
        </p:spPr>
      </p:pic>
    </p:spTree>
    <p:extLst>
      <p:ext uri="{BB962C8B-B14F-4D97-AF65-F5344CB8AC3E}">
        <p14:creationId xmlns:p14="http://schemas.microsoft.com/office/powerpoint/2010/main" val="378194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5398977"/>
              </p:ext>
            </p:extLst>
          </p:nvPr>
        </p:nvGraphicFramePr>
        <p:xfrm>
          <a:off x="955964" y="0"/>
          <a:ext cx="10692244" cy="6815328"/>
        </p:xfrm>
        <a:graphic>
          <a:graphicData uri="http://schemas.openxmlformats.org/drawingml/2006/table">
            <a:tbl>
              <a:tblPr firstRow="1" bandRow="1">
                <a:tableStyleId>{2D5ABB26-0587-4C30-8999-92F81FD0307C}</a:tableStyleId>
              </a:tblPr>
              <a:tblGrid>
                <a:gridCol w="5346122"/>
                <a:gridCol w="5346122"/>
              </a:tblGrid>
              <a:tr h="67644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1" smtClean="0">
                          <a:ln w="0"/>
                          <a:effectLst/>
                        </a:rPr>
                        <a:t>Busrit in die aand – Elizabeth Eybers</a:t>
                      </a:r>
                      <a:endParaRPr lang="en-US" sz="1600" b="1" cap="none" spc="0" smtClean="0">
                        <a:ln w="0"/>
                        <a:effectLst/>
                      </a:endParaRPr>
                    </a:p>
                    <a:p>
                      <a:pPr marL="0" indent="0">
                        <a:lnSpc>
                          <a:spcPct val="115000"/>
                        </a:lnSpc>
                        <a:spcAft>
                          <a:spcPts val="0"/>
                        </a:spcAft>
                        <a:buFont typeface="+mj-lt"/>
                        <a:buNone/>
                      </a:pPr>
                      <a:r>
                        <a:rPr lang="en-US" sz="1600" smtClean="0">
                          <a:effectLst/>
                        </a:rPr>
                        <a:t>1. Elk met </a:t>
                      </a:r>
                      <a:r>
                        <a:rPr lang="en-US" sz="1600" b="1" smtClean="0">
                          <a:solidFill>
                            <a:srgbClr val="FF0000"/>
                          </a:solidFill>
                          <a:effectLst/>
                        </a:rPr>
                        <a:t>sy yl weerkaatsing in die ruit</a:t>
                      </a:r>
                      <a:r>
                        <a:rPr lang="en-US" sz="1600" smtClean="0">
                          <a:effectLst/>
                        </a:rPr>
                        <a:t>,</a:t>
                      </a:r>
                      <a:endParaRPr lang="en-ZA" sz="1600" smtClean="0">
                        <a:effectLst/>
                      </a:endParaRPr>
                    </a:p>
                    <a:p>
                      <a:pPr>
                        <a:lnSpc>
                          <a:spcPct val="115000"/>
                        </a:lnSpc>
                        <a:spcAft>
                          <a:spcPts val="0"/>
                        </a:spcAft>
                      </a:pPr>
                      <a:r>
                        <a:rPr lang="en-US" sz="1600" smtClean="0">
                          <a:effectLst/>
                        </a:rPr>
                        <a:t>2. sit hulle suf, met die </a:t>
                      </a:r>
                      <a:r>
                        <a:rPr lang="en-US" sz="1600" b="1" smtClean="0">
                          <a:solidFill>
                            <a:srgbClr val="FF0000"/>
                          </a:solidFill>
                          <a:effectLst/>
                        </a:rPr>
                        <a:t>monde moeg gesluit</a:t>
                      </a:r>
                      <a:r>
                        <a:rPr lang="en-US" sz="1600" smtClean="0">
                          <a:effectLst/>
                        </a:rPr>
                        <a:t>,</a:t>
                      </a:r>
                      <a:endParaRPr lang="en-ZA" sz="1600" smtClean="0">
                        <a:effectLst/>
                      </a:endParaRPr>
                    </a:p>
                    <a:p>
                      <a:pPr>
                        <a:lnSpc>
                          <a:spcPct val="115000"/>
                        </a:lnSpc>
                        <a:spcAft>
                          <a:spcPts val="0"/>
                        </a:spcAft>
                      </a:pPr>
                      <a:r>
                        <a:rPr lang="en-US" sz="1600" smtClean="0">
                          <a:effectLst/>
                        </a:rPr>
                        <a:t>3. die werkers </a:t>
                      </a:r>
                      <a:r>
                        <a:rPr lang="en-US" sz="1600" b="1" smtClean="0">
                          <a:solidFill>
                            <a:srgbClr val="FF0000"/>
                          </a:solidFill>
                          <a:effectLst/>
                        </a:rPr>
                        <a:t>van die stad wat huis toe gaan</a:t>
                      </a:r>
                      <a:r>
                        <a:rPr lang="en-US" sz="1600" smtClean="0">
                          <a:effectLst/>
                        </a:rPr>
                        <a:t>.</a:t>
                      </a:r>
                      <a:endParaRPr lang="en-ZA" sz="1600" smtClean="0">
                        <a:effectLst/>
                      </a:endParaRPr>
                    </a:p>
                    <a:p>
                      <a:pPr>
                        <a:lnSpc>
                          <a:spcPct val="115000"/>
                        </a:lnSpc>
                        <a:spcAft>
                          <a:spcPts val="0"/>
                        </a:spcAft>
                      </a:pPr>
                      <a:endParaRPr lang="en-ZA" sz="1600" smtClean="0">
                        <a:effectLst/>
                      </a:endParaRPr>
                    </a:p>
                    <a:p>
                      <a:pPr>
                        <a:lnSpc>
                          <a:spcPct val="115000"/>
                        </a:lnSpc>
                        <a:spcAft>
                          <a:spcPts val="0"/>
                        </a:spcAft>
                      </a:pPr>
                      <a:r>
                        <a:rPr lang="en-US" sz="1600" smtClean="0">
                          <a:effectLst/>
                        </a:rPr>
                        <a:t>4</a:t>
                      </a:r>
                      <a:r>
                        <a:rPr lang="en-US" sz="1600" b="1" smtClean="0">
                          <a:solidFill>
                            <a:srgbClr val="FF0000"/>
                          </a:solidFill>
                          <a:effectLst/>
                        </a:rPr>
                        <a:t>. Skaduwee-skimme gly verby</a:t>
                      </a:r>
                      <a:r>
                        <a:rPr lang="en-US" sz="1600" smtClean="0">
                          <a:effectLst/>
                        </a:rPr>
                        <a:t>... Dis laat, </a:t>
                      </a:r>
                      <a:endParaRPr lang="en-ZA" sz="1600" smtClean="0">
                        <a:effectLst/>
                      </a:endParaRPr>
                    </a:p>
                    <a:p>
                      <a:pPr>
                        <a:lnSpc>
                          <a:spcPct val="115000"/>
                        </a:lnSpc>
                        <a:spcAft>
                          <a:spcPts val="0"/>
                        </a:spcAft>
                      </a:pPr>
                      <a:r>
                        <a:rPr lang="en-US" sz="1600" smtClean="0">
                          <a:effectLst/>
                        </a:rPr>
                        <a:t>5. en lang </a:t>
                      </a:r>
                      <a:r>
                        <a:rPr lang="en-US" sz="1600" b="1" smtClean="0">
                          <a:solidFill>
                            <a:srgbClr val="FF0000"/>
                          </a:solidFill>
                          <a:effectLst/>
                        </a:rPr>
                        <a:t>ligvaandels</a:t>
                      </a:r>
                      <a:r>
                        <a:rPr lang="en-US" sz="1600" smtClean="0">
                          <a:effectLst/>
                        </a:rPr>
                        <a:t> </a:t>
                      </a:r>
                      <a:r>
                        <a:rPr lang="en-US" sz="1600" b="1" smtClean="0">
                          <a:solidFill>
                            <a:srgbClr val="FF0000"/>
                          </a:solidFill>
                          <a:effectLst/>
                        </a:rPr>
                        <a:t>wapper</a:t>
                      </a:r>
                      <a:r>
                        <a:rPr lang="en-US" sz="1600" smtClean="0">
                          <a:solidFill>
                            <a:srgbClr val="FF0000"/>
                          </a:solidFill>
                          <a:effectLst/>
                        </a:rPr>
                        <a:t> </a:t>
                      </a:r>
                      <a:r>
                        <a:rPr lang="en-US" sz="1600" smtClean="0">
                          <a:effectLst/>
                        </a:rPr>
                        <a:t>oor die straat</a:t>
                      </a:r>
                      <a:endParaRPr lang="en-ZA" sz="1600" smtClean="0">
                        <a:effectLst/>
                      </a:endParaRPr>
                    </a:p>
                    <a:p>
                      <a:pPr>
                        <a:lnSpc>
                          <a:spcPct val="115000"/>
                        </a:lnSpc>
                        <a:spcAft>
                          <a:spcPts val="0"/>
                        </a:spcAft>
                      </a:pPr>
                      <a:r>
                        <a:rPr lang="en-US" sz="1600" smtClean="0">
                          <a:effectLst/>
                        </a:rPr>
                        <a:t>6. soos oor ‘n dam die blinkpad na die maan.</a:t>
                      </a:r>
                      <a:endParaRPr lang="en-ZA" sz="1600" smtClean="0">
                        <a:effectLst/>
                      </a:endParaRPr>
                    </a:p>
                    <a:p>
                      <a:pPr>
                        <a:lnSpc>
                          <a:spcPct val="115000"/>
                        </a:lnSpc>
                        <a:spcAft>
                          <a:spcPts val="0"/>
                        </a:spcAft>
                      </a:pPr>
                      <a:endParaRPr lang="en-ZA" sz="1600" smtClean="0">
                        <a:effectLst/>
                      </a:endParaRPr>
                    </a:p>
                    <a:p>
                      <a:pPr>
                        <a:lnSpc>
                          <a:spcPct val="115000"/>
                        </a:lnSpc>
                        <a:spcAft>
                          <a:spcPts val="0"/>
                        </a:spcAft>
                      </a:pPr>
                      <a:r>
                        <a:rPr lang="en-US" sz="1600" smtClean="0">
                          <a:effectLst/>
                        </a:rPr>
                        <a:t>7. Ons ploeg deur stormsee met ons kaperskuit:</a:t>
                      </a:r>
                      <a:endParaRPr lang="en-ZA" sz="1600" smtClean="0">
                        <a:effectLst/>
                      </a:endParaRPr>
                    </a:p>
                    <a:p>
                      <a:pPr>
                        <a:lnSpc>
                          <a:spcPct val="115000"/>
                        </a:lnSpc>
                        <a:spcAft>
                          <a:spcPts val="0"/>
                        </a:spcAft>
                      </a:pPr>
                      <a:r>
                        <a:rPr lang="en-US" sz="1600" smtClean="0">
                          <a:effectLst/>
                        </a:rPr>
                        <a:t>8. die </a:t>
                      </a:r>
                      <a:r>
                        <a:rPr lang="en-US" sz="1600" b="1" smtClean="0">
                          <a:solidFill>
                            <a:srgbClr val="FF0000"/>
                          </a:solidFill>
                          <a:effectLst/>
                        </a:rPr>
                        <a:t>stuurman</a:t>
                      </a:r>
                      <a:r>
                        <a:rPr lang="en-US" sz="1600" smtClean="0">
                          <a:effectLst/>
                        </a:rPr>
                        <a:t> voor, die passasiers die buit</a:t>
                      </a:r>
                      <a:endParaRPr lang="en-ZA" sz="1600" smtClean="0">
                        <a:effectLst/>
                      </a:endParaRPr>
                    </a:p>
                    <a:p>
                      <a:pPr>
                        <a:lnSpc>
                          <a:spcPct val="115000"/>
                        </a:lnSpc>
                        <a:spcAft>
                          <a:spcPts val="0"/>
                        </a:spcAft>
                      </a:pPr>
                      <a:r>
                        <a:rPr lang="en-US" sz="1600" smtClean="0">
                          <a:effectLst/>
                        </a:rPr>
                        <a:t>9. wat ons as slawe huis toe bring vanaand...</a:t>
                      </a:r>
                      <a:endParaRPr lang="en-ZA" sz="1600" smtClean="0">
                        <a:effectLst/>
                      </a:endParaRPr>
                    </a:p>
                    <a:p>
                      <a:pPr>
                        <a:lnSpc>
                          <a:spcPct val="115000"/>
                        </a:lnSpc>
                        <a:spcAft>
                          <a:spcPts val="0"/>
                        </a:spcAft>
                      </a:pPr>
                      <a:r>
                        <a:rPr lang="en-US" sz="1600" smtClean="0">
                          <a:effectLst/>
                        </a:rPr>
                        <a:t>10. Die </a:t>
                      </a:r>
                      <a:r>
                        <a:rPr lang="en-US" sz="1600" b="1" smtClean="0">
                          <a:solidFill>
                            <a:srgbClr val="FF0000"/>
                          </a:solidFill>
                          <a:effectLst/>
                        </a:rPr>
                        <a:t>vaartuig</a:t>
                      </a:r>
                      <a:r>
                        <a:rPr lang="en-US" sz="1600" smtClean="0">
                          <a:solidFill>
                            <a:srgbClr val="FF0000"/>
                          </a:solidFill>
                          <a:effectLst/>
                        </a:rPr>
                        <a:t> </a:t>
                      </a:r>
                      <a:r>
                        <a:rPr lang="en-US" sz="1600" smtClean="0">
                          <a:effectLst/>
                        </a:rPr>
                        <a:t>waggel afdraand, om die draai</a:t>
                      </a:r>
                      <a:endParaRPr lang="en-ZA" sz="1600" smtClean="0">
                        <a:effectLst/>
                      </a:endParaRPr>
                    </a:p>
                    <a:p>
                      <a:pPr>
                        <a:lnSpc>
                          <a:spcPct val="115000"/>
                        </a:lnSpc>
                        <a:spcAft>
                          <a:spcPts val="0"/>
                        </a:spcAft>
                      </a:pPr>
                      <a:r>
                        <a:rPr lang="en-US" sz="1600" smtClean="0">
                          <a:effectLst/>
                        </a:rPr>
                        <a:t>11. met skril gekners en skommelende swaai,</a:t>
                      </a:r>
                      <a:endParaRPr lang="en-ZA" sz="1600" smtClean="0">
                        <a:effectLst/>
                      </a:endParaRPr>
                    </a:p>
                    <a:p>
                      <a:pPr>
                        <a:lnSpc>
                          <a:spcPct val="115000"/>
                        </a:lnSpc>
                        <a:spcAft>
                          <a:spcPts val="0"/>
                        </a:spcAft>
                      </a:pPr>
                      <a:r>
                        <a:rPr lang="en-US" sz="1600" smtClean="0">
                          <a:effectLst/>
                        </a:rPr>
                        <a:t>12. en hyg en skok en snork en swoeg opdraand,</a:t>
                      </a:r>
                      <a:endParaRPr lang="en-ZA" sz="1600" smtClean="0">
                        <a:effectLst/>
                      </a:endParaRPr>
                    </a:p>
                    <a:p>
                      <a:pPr>
                        <a:lnSpc>
                          <a:spcPct val="115000"/>
                        </a:lnSpc>
                        <a:spcAft>
                          <a:spcPts val="0"/>
                        </a:spcAft>
                      </a:pPr>
                      <a:r>
                        <a:rPr lang="en-US" sz="1600" smtClean="0">
                          <a:effectLst/>
                        </a:rPr>
                        <a:t> </a:t>
                      </a:r>
                      <a:endParaRPr lang="en-ZA" sz="1600" smtClean="0">
                        <a:effectLst/>
                      </a:endParaRPr>
                    </a:p>
                    <a:p>
                      <a:pPr>
                        <a:lnSpc>
                          <a:spcPct val="115000"/>
                        </a:lnSpc>
                        <a:spcAft>
                          <a:spcPts val="0"/>
                        </a:spcAft>
                      </a:pPr>
                      <a:r>
                        <a:rPr lang="en-US" sz="1600" smtClean="0">
                          <a:effectLst/>
                        </a:rPr>
                        <a:t>13. terwyl ons, soos twee kinders opgetoë,</a:t>
                      </a:r>
                      <a:endParaRPr lang="en-ZA" sz="1600" smtClean="0">
                        <a:effectLst/>
                      </a:endParaRPr>
                    </a:p>
                    <a:p>
                      <a:pPr>
                        <a:lnSpc>
                          <a:spcPct val="115000"/>
                        </a:lnSpc>
                        <a:spcAft>
                          <a:spcPts val="0"/>
                        </a:spcAft>
                      </a:pPr>
                      <a:r>
                        <a:rPr lang="en-US" sz="1600" smtClean="0">
                          <a:effectLst/>
                        </a:rPr>
                        <a:t>14. mekaar toelag met glinsterende oë...</a:t>
                      </a:r>
                      <a:endParaRPr lang="en-ZA" sz="1600" smtClean="0">
                        <a:effectLst/>
                      </a:endParaRPr>
                    </a:p>
                    <a:p>
                      <a:pPr>
                        <a:lnSpc>
                          <a:spcPct val="115000"/>
                        </a:lnSpc>
                        <a:spcAft>
                          <a:spcPts val="0"/>
                        </a:spcAft>
                      </a:pPr>
                      <a:r>
                        <a:rPr lang="en-US" sz="1600" smtClean="0">
                          <a:effectLst/>
                        </a:rPr>
                        <a:t>15. Asof  hul jammerlik hul lot kan raai,</a:t>
                      </a:r>
                      <a:endParaRPr lang="en-ZA" sz="1600" smtClean="0">
                        <a:effectLst/>
                      </a:endParaRPr>
                    </a:p>
                    <a:p>
                      <a:pPr>
                        <a:lnSpc>
                          <a:spcPct val="115000"/>
                        </a:lnSpc>
                        <a:spcAft>
                          <a:spcPts val="0"/>
                        </a:spcAft>
                      </a:pPr>
                      <a:endParaRPr lang="en-ZA" sz="1600" smtClean="0">
                        <a:effectLst/>
                      </a:endParaRPr>
                    </a:p>
                    <a:p>
                      <a:pPr>
                        <a:lnSpc>
                          <a:spcPct val="115000"/>
                        </a:lnSpc>
                        <a:spcAft>
                          <a:spcPts val="0"/>
                        </a:spcAft>
                      </a:pPr>
                      <a:r>
                        <a:rPr lang="en-US" sz="1600" smtClean="0">
                          <a:effectLst/>
                        </a:rPr>
                        <a:t>16. sit hulle suf, met monde moeg gesluit,</a:t>
                      </a:r>
                      <a:endParaRPr lang="en-ZA" sz="1600" smtClean="0">
                        <a:effectLst/>
                      </a:endParaRPr>
                    </a:p>
                    <a:p>
                      <a:pPr>
                        <a:lnSpc>
                          <a:spcPct val="115000"/>
                        </a:lnSpc>
                        <a:spcAft>
                          <a:spcPts val="0"/>
                        </a:spcAft>
                      </a:pPr>
                      <a:r>
                        <a:rPr lang="en-US" sz="1600" smtClean="0">
                          <a:effectLst/>
                        </a:rPr>
                        <a:t>17. elk langs sy </a:t>
                      </a:r>
                      <a:r>
                        <a:rPr lang="en-US" sz="1600" b="1" smtClean="0">
                          <a:solidFill>
                            <a:srgbClr val="FF0000"/>
                          </a:solidFill>
                          <a:effectLst/>
                        </a:rPr>
                        <a:t>yl weerkaatsing in die ruit</a:t>
                      </a:r>
                      <a:r>
                        <a:rPr lang="en-US" sz="1600" smtClean="0">
                          <a:effectLst/>
                        </a:rPr>
                        <a:t>,</a:t>
                      </a:r>
                      <a:endParaRPr lang="en-ZA" sz="1600" smtClean="0">
                        <a:effectLst/>
                      </a:endParaRPr>
                    </a:p>
                    <a:p>
                      <a:pPr>
                        <a:lnSpc>
                          <a:spcPct val="115000"/>
                        </a:lnSpc>
                        <a:spcAft>
                          <a:spcPts val="0"/>
                        </a:spcAft>
                      </a:pPr>
                      <a:r>
                        <a:rPr lang="en-US" sz="1600" smtClean="0">
                          <a:effectLst/>
                        </a:rPr>
                        <a:t>18. die werkers van die stad wat huis toe gaan.</a:t>
                      </a:r>
                      <a:endParaRPr lang="en-ZA" sz="1600" smtClean="0">
                        <a:effectLst/>
                      </a:endParaRPr>
                    </a:p>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0"/>
                        </a:spcAft>
                      </a:pPr>
                      <a:r>
                        <a:rPr lang="en-ZA" sz="2000" b="1" smtClean="0"/>
                        <a:t>Mercedesrit in die aand – Willem Krog </a:t>
                      </a:r>
                      <a:endParaRPr lang="en-ZA" sz="1800" b="1" smtClean="0"/>
                    </a:p>
                    <a:p>
                      <a:pPr>
                        <a:lnSpc>
                          <a:spcPct val="107000"/>
                        </a:lnSpc>
                        <a:spcAft>
                          <a:spcPts val="0"/>
                        </a:spcAft>
                      </a:pPr>
                      <a:r>
                        <a:rPr lang="en-ZA" sz="1800" smtClean="0"/>
                        <a:t> </a:t>
                      </a:r>
                      <a:endParaRPr lang="en-ZA" smtClean="0"/>
                    </a:p>
                    <a:p>
                      <a:pPr lvl="0">
                        <a:lnSpc>
                          <a:spcPct val="107000"/>
                        </a:lnSpc>
                        <a:spcAft>
                          <a:spcPts val="0"/>
                        </a:spcAft>
                      </a:pPr>
                      <a:r>
                        <a:rPr lang="en-ZA" sz="1800" smtClean="0"/>
                        <a:t>1. Sit hulle met </a:t>
                      </a:r>
                      <a:r>
                        <a:rPr lang="en-ZA" sz="1800" b="1" smtClean="0">
                          <a:solidFill>
                            <a:srgbClr val="FF0000"/>
                          </a:solidFill>
                        </a:rPr>
                        <a:t>monde moeg gesluit</a:t>
                      </a:r>
                      <a:endParaRPr lang="en-ZA" b="1" smtClean="0">
                        <a:solidFill>
                          <a:srgbClr val="FF0000"/>
                        </a:solidFill>
                      </a:endParaRPr>
                    </a:p>
                    <a:p>
                      <a:pPr lvl="0">
                        <a:lnSpc>
                          <a:spcPct val="107000"/>
                        </a:lnSpc>
                        <a:spcAft>
                          <a:spcPts val="0"/>
                        </a:spcAft>
                      </a:pPr>
                      <a:r>
                        <a:rPr lang="en-ZA" sz="1800" smtClean="0"/>
                        <a:t>2. yl langs </a:t>
                      </a:r>
                      <a:r>
                        <a:rPr lang="en-ZA" sz="1800" b="1" smtClean="0">
                          <a:solidFill>
                            <a:srgbClr val="FF0000"/>
                          </a:solidFill>
                        </a:rPr>
                        <a:t>sy enkel weerkaatsing in die ruit</a:t>
                      </a:r>
                      <a:endParaRPr lang="en-ZA" b="1" smtClean="0">
                        <a:solidFill>
                          <a:srgbClr val="FF0000"/>
                        </a:solidFill>
                      </a:endParaRPr>
                    </a:p>
                    <a:p>
                      <a:pPr lvl="0">
                        <a:lnSpc>
                          <a:spcPct val="107000"/>
                        </a:lnSpc>
                        <a:spcAft>
                          <a:spcPts val="0"/>
                        </a:spcAft>
                      </a:pPr>
                      <a:r>
                        <a:rPr lang="en-ZA" sz="1800" smtClean="0"/>
                        <a:t>3. die executives </a:t>
                      </a:r>
                      <a:r>
                        <a:rPr lang="en-ZA" sz="1800" b="1" smtClean="0">
                          <a:solidFill>
                            <a:srgbClr val="FF0000"/>
                          </a:solidFill>
                        </a:rPr>
                        <a:t>van die stad wat huis toe gaan</a:t>
                      </a:r>
                      <a:endParaRPr lang="en-ZA" b="1" smtClean="0">
                        <a:solidFill>
                          <a:srgbClr val="FF0000"/>
                        </a:solidFill>
                      </a:endParaRPr>
                    </a:p>
                    <a:p>
                      <a:pPr marL="228600">
                        <a:lnSpc>
                          <a:spcPct val="107000"/>
                        </a:lnSpc>
                        <a:spcAft>
                          <a:spcPts val="0"/>
                        </a:spcAft>
                      </a:pPr>
                      <a:r>
                        <a:rPr lang="en-ZA" sz="1800" smtClean="0"/>
                        <a:t> </a:t>
                      </a:r>
                      <a:endParaRPr lang="en-ZA" smtClean="0"/>
                    </a:p>
                    <a:p>
                      <a:pPr lvl="0">
                        <a:lnSpc>
                          <a:spcPct val="107000"/>
                        </a:lnSpc>
                        <a:spcAft>
                          <a:spcPts val="0"/>
                        </a:spcAft>
                      </a:pPr>
                      <a:r>
                        <a:rPr lang="en-ZA" sz="1800" smtClean="0"/>
                        <a:t>4. </a:t>
                      </a:r>
                      <a:r>
                        <a:rPr lang="en-ZA" sz="1800" b="1" smtClean="0">
                          <a:solidFill>
                            <a:srgbClr val="FF0000"/>
                          </a:solidFill>
                        </a:rPr>
                        <a:t>Skaduweekinders gly verby</a:t>
                      </a:r>
                      <a:endParaRPr lang="en-ZA" b="1" smtClean="0">
                        <a:solidFill>
                          <a:srgbClr val="FF0000"/>
                        </a:solidFill>
                      </a:endParaRPr>
                    </a:p>
                    <a:p>
                      <a:pPr lvl="0">
                        <a:lnSpc>
                          <a:spcPct val="107000"/>
                        </a:lnSpc>
                        <a:spcAft>
                          <a:spcPts val="0"/>
                        </a:spcAft>
                      </a:pPr>
                      <a:r>
                        <a:rPr lang="en-ZA" sz="1800" smtClean="0"/>
                        <a:t>5. stukkende </a:t>
                      </a:r>
                      <a:r>
                        <a:rPr lang="en-ZA" sz="1800" b="1" smtClean="0">
                          <a:solidFill>
                            <a:srgbClr val="FF0000"/>
                          </a:solidFill>
                        </a:rPr>
                        <a:t>bedelvaandels</a:t>
                      </a:r>
                      <a:r>
                        <a:rPr lang="en-ZA" sz="1800" smtClean="0"/>
                        <a:t> </a:t>
                      </a:r>
                      <a:r>
                        <a:rPr lang="en-ZA" sz="1800" b="1" smtClean="0">
                          <a:solidFill>
                            <a:srgbClr val="FF0000"/>
                          </a:solidFill>
                        </a:rPr>
                        <a:t>wapper</a:t>
                      </a:r>
                      <a:r>
                        <a:rPr lang="en-ZA" sz="1800" smtClean="0"/>
                        <a:t> wanhopig</a:t>
                      </a:r>
                      <a:endParaRPr lang="en-ZA" smtClean="0"/>
                    </a:p>
                    <a:p>
                      <a:pPr lvl="0">
                        <a:lnSpc>
                          <a:spcPct val="107000"/>
                        </a:lnSpc>
                        <a:spcAft>
                          <a:spcPts val="0"/>
                        </a:spcAft>
                      </a:pPr>
                      <a:r>
                        <a:rPr lang="en-ZA" sz="1800" smtClean="0"/>
                        <a:t>6. in die swartpad op soek na kos en kleed</a:t>
                      </a:r>
                      <a:endParaRPr lang="en-ZA" smtClean="0"/>
                    </a:p>
                    <a:p>
                      <a:pPr marL="228600">
                        <a:lnSpc>
                          <a:spcPct val="107000"/>
                        </a:lnSpc>
                        <a:spcAft>
                          <a:spcPts val="0"/>
                        </a:spcAft>
                      </a:pPr>
                      <a:r>
                        <a:rPr lang="en-ZA" sz="1800" smtClean="0"/>
                        <a:t> </a:t>
                      </a:r>
                      <a:endParaRPr lang="en-ZA" smtClean="0"/>
                    </a:p>
                    <a:p>
                      <a:pPr lvl="0">
                        <a:lnSpc>
                          <a:spcPct val="107000"/>
                        </a:lnSpc>
                        <a:spcAft>
                          <a:spcPts val="0"/>
                        </a:spcAft>
                      </a:pPr>
                      <a:r>
                        <a:rPr lang="en-ZA" sz="1800" smtClean="0"/>
                        <a:t>7. Die </a:t>
                      </a:r>
                      <a:r>
                        <a:rPr lang="en-ZA" sz="1800" b="1" smtClean="0">
                          <a:solidFill>
                            <a:srgbClr val="FF0000"/>
                          </a:solidFill>
                        </a:rPr>
                        <a:t>vaartuig</a:t>
                      </a:r>
                      <a:r>
                        <a:rPr lang="en-ZA" sz="1800" smtClean="0">
                          <a:solidFill>
                            <a:srgbClr val="FF0000"/>
                          </a:solidFill>
                        </a:rPr>
                        <a:t> </a:t>
                      </a:r>
                      <a:r>
                        <a:rPr lang="en-ZA" sz="1800" smtClean="0"/>
                        <a:t>blink in ster geklink</a:t>
                      </a:r>
                      <a:endParaRPr lang="en-ZA" smtClean="0"/>
                    </a:p>
                    <a:p>
                      <a:pPr lvl="0">
                        <a:lnSpc>
                          <a:spcPct val="107000"/>
                        </a:lnSpc>
                        <a:spcAft>
                          <a:spcPts val="0"/>
                        </a:spcAft>
                      </a:pPr>
                      <a:r>
                        <a:rPr lang="en-ZA" sz="1800" smtClean="0"/>
                        <a:t>8. sagte leer omhul die </a:t>
                      </a:r>
                      <a:r>
                        <a:rPr lang="en-ZA" sz="1800" b="1" smtClean="0">
                          <a:solidFill>
                            <a:srgbClr val="FF0000"/>
                          </a:solidFill>
                        </a:rPr>
                        <a:t>stuurman</a:t>
                      </a:r>
                      <a:r>
                        <a:rPr lang="en-ZA" sz="1800" smtClean="0"/>
                        <a:t> aan die wiel</a:t>
                      </a:r>
                      <a:endParaRPr lang="en-ZA" smtClean="0"/>
                    </a:p>
                    <a:p>
                      <a:pPr lvl="0">
                        <a:lnSpc>
                          <a:spcPct val="107000"/>
                        </a:lnSpc>
                        <a:spcAft>
                          <a:spcPts val="0"/>
                        </a:spcAft>
                      </a:pPr>
                      <a:r>
                        <a:rPr lang="en-ZA" sz="1800" smtClean="0"/>
                        <a:t>9. betaal uit opbrengs van die slawemaal</a:t>
                      </a:r>
                      <a:endParaRPr lang="en-ZA" smtClean="0"/>
                    </a:p>
                    <a:p>
                      <a:pPr marL="228600">
                        <a:lnSpc>
                          <a:spcPct val="107000"/>
                        </a:lnSpc>
                        <a:spcAft>
                          <a:spcPts val="0"/>
                        </a:spcAft>
                      </a:pPr>
                      <a:r>
                        <a:rPr lang="en-ZA" sz="1800" smtClean="0"/>
                        <a:t> </a:t>
                      </a:r>
                      <a:endParaRPr lang="en-ZA" smtClean="0"/>
                    </a:p>
                    <a:p>
                      <a:pPr lvl="0">
                        <a:lnSpc>
                          <a:spcPct val="107000"/>
                        </a:lnSpc>
                        <a:spcAft>
                          <a:spcPts val="0"/>
                        </a:spcAft>
                      </a:pPr>
                      <a:r>
                        <a:rPr lang="en-ZA" sz="1800" smtClean="0"/>
                        <a:t>10. </a:t>
                      </a:r>
                      <a:r>
                        <a:rPr lang="en-ZA" sz="1800" b="1" smtClean="0">
                          <a:solidFill>
                            <a:srgbClr val="FF0000"/>
                          </a:solidFill>
                        </a:rPr>
                        <a:t>Yl langs sy enkel weerkaatsing in die ruit</a:t>
                      </a:r>
                      <a:endParaRPr lang="en-ZA" b="1" smtClean="0">
                        <a:solidFill>
                          <a:srgbClr val="FF0000"/>
                        </a:solidFill>
                      </a:endParaRPr>
                    </a:p>
                    <a:p>
                      <a:pPr lvl="0">
                        <a:lnSpc>
                          <a:spcPct val="107000"/>
                        </a:lnSpc>
                        <a:spcAft>
                          <a:spcPts val="0"/>
                        </a:spcAft>
                      </a:pPr>
                      <a:r>
                        <a:rPr lang="en-ZA" sz="1800" smtClean="0"/>
                        <a:t>11. sit hulle met monde moeg gesluit</a:t>
                      </a:r>
                      <a:endParaRPr lang="en-ZA" smtClean="0"/>
                    </a:p>
                    <a:p>
                      <a:pPr lvl="0">
                        <a:lnSpc>
                          <a:spcPct val="107000"/>
                        </a:lnSpc>
                        <a:spcAft>
                          <a:spcPts val="0"/>
                        </a:spcAft>
                      </a:pPr>
                      <a:r>
                        <a:rPr lang="en-ZA" sz="1800" smtClean="0"/>
                        <a:t>12. die executives van die stad wat huis toe gaan</a:t>
                      </a:r>
                      <a:endParaRPr lang="en-ZA" smtClean="0">
                        <a:effectLst/>
                      </a:endParaRPr>
                    </a:p>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Rectangle 2"/>
          <p:cNvSpPr/>
          <p:nvPr/>
        </p:nvSpPr>
        <p:spPr>
          <a:xfrm>
            <a:off x="6494318" y="5465617"/>
            <a:ext cx="2545773" cy="997527"/>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r>
              <a:rPr lang="en-ZA" smtClean="0"/>
              <a:t>Let op die ooreenkomste en verskille tussen die twee gedigte.  </a:t>
            </a:r>
            <a:endParaRPr lang="en-US"/>
          </a:p>
        </p:txBody>
      </p:sp>
    </p:spTree>
    <p:extLst>
      <p:ext uri="{BB962C8B-B14F-4D97-AF65-F5344CB8AC3E}">
        <p14:creationId xmlns:p14="http://schemas.microsoft.com/office/powerpoint/2010/main" val="3088778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9355" y="432781"/>
            <a:ext cx="8551718"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nl-NL" sz="2000" smtClean="0"/>
              <a:t>BYLAAG - </a:t>
            </a:r>
            <a:r>
              <a:rPr lang="nl-NL" sz="2000" u="sng" smtClean="0"/>
              <a:t>Die Bundeltitel: “Assignaat”</a:t>
            </a:r>
          </a:p>
          <a:p>
            <a:endParaRPr lang="nl-NL" sz="2000" smtClean="0"/>
          </a:p>
          <a:p>
            <a:r>
              <a:rPr lang="nl-NL" sz="2000" smtClean="0"/>
              <a:t>Hierdie </a:t>
            </a:r>
            <a:r>
              <a:rPr lang="nl-NL" sz="2000"/>
              <a:t>tema word voortgesit in sy debuutbundel, </a:t>
            </a:r>
            <a:r>
              <a:rPr lang="nl-NL" sz="2000" b="1" i="1"/>
              <a:t>Assignaat</a:t>
            </a:r>
            <a:r>
              <a:rPr lang="nl-NL" sz="2000"/>
              <a:t>; veral in die tweede gedeelte, “Tien lamente vir ŉ MLC”.</a:t>
            </a:r>
            <a:br>
              <a:rPr lang="nl-NL" sz="2000"/>
            </a:br>
            <a:endParaRPr lang="nl-NL" sz="2000" smtClean="0"/>
          </a:p>
          <a:p>
            <a:r>
              <a:rPr lang="nl-NL" sz="2000" smtClean="0"/>
              <a:t>Die </a:t>
            </a:r>
            <a:r>
              <a:rPr lang="nl-NL" sz="2000"/>
              <a:t>titel van hierdie bundel verwys, volgens die </a:t>
            </a:r>
            <a:r>
              <a:rPr lang="nl-NL" sz="2000" smtClean="0"/>
              <a:t>WAT, </a:t>
            </a:r>
            <a:r>
              <a:rPr lang="nl-NL" sz="2000"/>
              <a:t>na “ŉ stuk papiergeld wat tydens die Franse Rewolusie gedruk is en wat gedek word deur die toekomstige opbrengs van genasionaliseerde, kerklike, ontroerende goedere”, maar het ook betrekking op iemand wat “in ŉ </a:t>
            </a:r>
            <a:r>
              <a:rPr lang="nl-NL" sz="2000" b="1" i="1"/>
              <a:t>assignasie</a:t>
            </a:r>
            <a:r>
              <a:rPr lang="nl-NL" sz="2000"/>
              <a:t> aangewys is om aan ŉ ander persoon (assignatoris) ŉ som geld te betaal.” ŉ </a:t>
            </a:r>
            <a:r>
              <a:rPr lang="nl-NL" sz="2000" b="1" i="1"/>
              <a:t>Assignatoris</a:t>
            </a:r>
            <a:r>
              <a:rPr lang="nl-NL" sz="2000"/>
              <a:t> is iemand wat as “ontvanger van ŉ aanwysing tot invordering by </a:t>
            </a:r>
            <a:r>
              <a:rPr lang="nl-NL" sz="2000" smtClean="0"/>
              <a:t>ŉ derde </a:t>
            </a:r>
            <a:r>
              <a:rPr lang="nl-NL" sz="2000"/>
              <a:t>persoon” benoem is.</a:t>
            </a:r>
            <a:br>
              <a:rPr lang="nl-NL" sz="2000"/>
            </a:br>
            <a:endParaRPr lang="nl-NL" sz="2000" smtClean="0"/>
          </a:p>
          <a:p>
            <a:pPr algn="just"/>
            <a:r>
              <a:rPr lang="nl-NL" sz="2000" smtClean="0"/>
              <a:t>In </a:t>
            </a:r>
            <a:r>
              <a:rPr lang="nl-NL" sz="2000"/>
              <a:t>die gedig “</a:t>
            </a:r>
            <a:r>
              <a:rPr lang="nl-NL" sz="2000" u="sng"/>
              <a:t>Brief aan Jesus</a:t>
            </a:r>
            <a:r>
              <a:rPr lang="nl-NL" sz="2000"/>
              <a:t>” (30) word daar verwys na Christus as “</a:t>
            </a:r>
            <a:r>
              <a:rPr lang="nl-NL" sz="2000" b="1" i="1"/>
              <a:t>assignaat</a:t>
            </a:r>
            <a:r>
              <a:rPr lang="nl-NL" sz="2000"/>
              <a:t>” wat die “onverdraagsame / rasobsessie wit moet was”. Ook in “</a:t>
            </a:r>
            <a:r>
              <a:rPr lang="nl-NL" sz="2000" u="sng"/>
              <a:t>Pak vir Perth</a:t>
            </a:r>
            <a:r>
              <a:rPr lang="nl-NL" sz="2000"/>
              <a:t>” (37) is die spreker “moerig / vir Afrika” waar hy voel dat hy gereduseer word tot ŉ </a:t>
            </a:r>
            <a:r>
              <a:rPr lang="nl-NL" sz="2000" b="1" i="1"/>
              <a:t>assignaat</a:t>
            </a:r>
            <a:r>
              <a:rPr lang="nl-NL" sz="2000"/>
              <a:t> in ŉ omgewing waarin hy toenemend ontuis voel. In “</a:t>
            </a:r>
            <a:r>
              <a:rPr lang="nl-NL" sz="2000" u="sng"/>
              <a:t>Die boord</a:t>
            </a:r>
            <a:r>
              <a:rPr lang="nl-NL" sz="2000"/>
              <a:t>” (69) verwys die spreker ook met behulp van ŉ boommetafoor na homself as </a:t>
            </a:r>
            <a:r>
              <a:rPr lang="nl-NL" sz="2000" b="1" i="1"/>
              <a:t>assignaat</a:t>
            </a:r>
            <a:r>
              <a:rPr lang="nl-NL" sz="2000"/>
              <a:t> wat “droog en oud” is en nie van veel nut meer is nie.</a:t>
            </a:r>
            <a:endParaRPr lang="en-US" sz="2000"/>
          </a:p>
        </p:txBody>
      </p:sp>
    </p:spTree>
    <p:extLst>
      <p:ext uri="{BB962C8B-B14F-4D97-AF65-F5344CB8AC3E}">
        <p14:creationId xmlns:p14="http://schemas.microsoft.com/office/powerpoint/2010/main" val="305501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4713" y="428950"/>
            <a:ext cx="7949045"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nl-NL" sz="2000">
                <a:latin typeface="Gill Sans MT" panose="020B0502020104020203" pitchFamily="34" charset="0"/>
              </a:rPr>
              <a:t>Hierdie titelgegewe word verder in die bundel in verband gebring met die “volksevangelie” in die eerste deel. Die gedigte fokus grotendeels op die politiek en die politieke herkoms van die Afrikaner, terwyl dit ook kan verwys na die sosiopolitieke omwenteling wat na 1994 plaasgevind het. </a:t>
            </a:r>
            <a:endParaRPr lang="nl-NL" sz="2000" smtClean="0">
              <a:latin typeface="Gill Sans MT" panose="020B0502020104020203" pitchFamily="34" charset="0"/>
            </a:endParaRPr>
          </a:p>
          <a:p>
            <a:pPr algn="just"/>
            <a:endParaRPr lang="nl-NL" sz="2000">
              <a:latin typeface="Gill Sans MT" panose="020B0502020104020203" pitchFamily="34" charset="0"/>
            </a:endParaRPr>
          </a:p>
          <a:p>
            <a:pPr algn="just"/>
            <a:r>
              <a:rPr lang="nl-NL" sz="2000" smtClean="0">
                <a:latin typeface="Gill Sans MT" panose="020B0502020104020203" pitchFamily="34" charset="0"/>
              </a:rPr>
              <a:t>Die </a:t>
            </a:r>
            <a:r>
              <a:rPr lang="nl-NL" sz="2000">
                <a:latin typeface="Gill Sans MT" panose="020B0502020104020203" pitchFamily="34" charset="0"/>
              </a:rPr>
              <a:t>wit middelklasman sien homself as deel van </a:t>
            </a:r>
            <a:r>
              <a:rPr lang="nl-NL" sz="2000" b="1" i="1">
                <a:latin typeface="Gill Sans MT" panose="020B0502020104020203" pitchFamily="34" charset="0"/>
              </a:rPr>
              <a:t>ŉ groep wat ŉ som geld as aflaatboete vir hul aandadigheid, al dan nie, aan die skuld van die verlede moet betaal. </a:t>
            </a:r>
            <a:r>
              <a:rPr lang="nl-NL" sz="2000">
                <a:latin typeface="Gill Sans MT" panose="020B0502020104020203" pitchFamily="34" charset="0"/>
              </a:rPr>
              <a:t>Die gedig </a:t>
            </a:r>
            <a:r>
              <a:rPr lang="nl-NL" sz="2000" u="sng">
                <a:latin typeface="Gill Sans MT" panose="020B0502020104020203" pitchFamily="34" charset="0"/>
              </a:rPr>
              <a:t>“Moet ek jou voete was?” </a:t>
            </a:r>
            <a:r>
              <a:rPr lang="nl-NL" sz="2000">
                <a:latin typeface="Gill Sans MT" panose="020B0502020104020203" pitchFamily="34" charset="0"/>
              </a:rPr>
              <a:t>(29) met sy toespeling op die Bybelse gegewe, asook die voetewassery van Adrian Vlok, sentreer ook rondom “die groot verkeerd” en wat gedoen kan word om hierdie onregte van die verlede te </a:t>
            </a:r>
            <a:r>
              <a:rPr lang="nl-NL" sz="2000" smtClean="0">
                <a:latin typeface="Gill Sans MT" panose="020B0502020104020203" pitchFamily="34" charset="0"/>
              </a:rPr>
              <a:t>besweer.</a:t>
            </a:r>
            <a:endParaRPr lang="en-US" sz="2000">
              <a:latin typeface="Gill Sans MT" panose="020B0502020104020203" pitchFamily="34" charset="0"/>
            </a:endParaRPr>
          </a:p>
        </p:txBody>
      </p:sp>
      <p:sp>
        <p:nvSpPr>
          <p:cNvPr id="3" name="Rectangle 2"/>
          <p:cNvSpPr/>
          <p:nvPr/>
        </p:nvSpPr>
        <p:spPr>
          <a:xfrm>
            <a:off x="2384713" y="4127156"/>
            <a:ext cx="8125692"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smtClean="0"/>
              <a:t>[Bron:   http</a:t>
            </a:r>
            <a:r>
              <a:rPr lang="en-US" sz="2000"/>
              <a:t>://versindaba.co.za/2014/07/18/resensie-assignaat-willem-krog</a:t>
            </a:r>
            <a:r>
              <a:rPr lang="en-US" sz="2000" smtClean="0"/>
              <a:t>/]</a:t>
            </a:r>
            <a:endParaRPr lang="en-US" sz="2000"/>
          </a:p>
        </p:txBody>
      </p:sp>
    </p:spTree>
    <p:extLst>
      <p:ext uri="{BB962C8B-B14F-4D97-AF65-F5344CB8AC3E}">
        <p14:creationId xmlns:p14="http://schemas.microsoft.com/office/powerpoint/2010/main" val="283775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7281" y="653607"/>
            <a:ext cx="4630883"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ZA" sz="2000" b="1" smtClean="0">
                <a:solidFill>
                  <a:srgbClr val="47401A"/>
                </a:solidFill>
              </a:rPr>
              <a:t>Pak vir Perth</a:t>
            </a:r>
          </a:p>
          <a:p>
            <a:pPr algn="just"/>
            <a:endParaRPr lang="en-ZA" sz="2000">
              <a:solidFill>
                <a:srgbClr val="47401A"/>
              </a:solidFill>
            </a:endParaRPr>
          </a:p>
          <a:p>
            <a:pPr algn="just"/>
            <a:r>
              <a:rPr lang="en-US" sz="2000" smtClean="0">
                <a:solidFill>
                  <a:srgbClr val="47401A"/>
                </a:solidFill>
              </a:rPr>
              <a:t>Ek </a:t>
            </a:r>
            <a:r>
              <a:rPr lang="en-US" sz="2000">
                <a:solidFill>
                  <a:srgbClr val="47401A"/>
                </a:solidFill>
              </a:rPr>
              <a:t>vind myself moerig</a:t>
            </a:r>
          </a:p>
          <a:p>
            <a:pPr algn="just"/>
            <a:r>
              <a:rPr lang="en-US" sz="2000">
                <a:solidFill>
                  <a:srgbClr val="47401A"/>
                </a:solidFill>
              </a:rPr>
              <a:t>vir Afrika</a:t>
            </a:r>
          </a:p>
          <a:p>
            <a:pPr algn="just"/>
            <a:r>
              <a:rPr lang="en-US" sz="2000">
                <a:solidFill>
                  <a:srgbClr val="47401A"/>
                </a:solidFill>
              </a:rPr>
              <a:t>sy taxi’s</a:t>
            </a:r>
          </a:p>
          <a:p>
            <a:pPr algn="just"/>
            <a:r>
              <a:rPr lang="en-US" sz="2000">
                <a:solidFill>
                  <a:srgbClr val="47401A"/>
                </a:solidFill>
              </a:rPr>
              <a:t>sy vullis</a:t>
            </a:r>
          </a:p>
          <a:p>
            <a:pPr algn="just"/>
            <a:r>
              <a:rPr lang="en-US" sz="2000">
                <a:solidFill>
                  <a:srgbClr val="47401A"/>
                </a:solidFill>
              </a:rPr>
              <a:t>sy stakings</a:t>
            </a:r>
          </a:p>
          <a:p>
            <a:pPr algn="just"/>
            <a:r>
              <a:rPr lang="en-US" sz="2000">
                <a:solidFill>
                  <a:srgbClr val="47401A"/>
                </a:solidFill>
              </a:rPr>
              <a:t>sy stelery</a:t>
            </a:r>
          </a:p>
          <a:p>
            <a:pPr algn="just"/>
            <a:r>
              <a:rPr lang="en-US" sz="2000">
                <a:solidFill>
                  <a:srgbClr val="47401A"/>
                </a:solidFill>
              </a:rPr>
              <a:t>sy stadigheid</a:t>
            </a:r>
          </a:p>
          <a:p>
            <a:pPr algn="just"/>
            <a:r>
              <a:rPr lang="en-US" sz="2000">
                <a:solidFill>
                  <a:srgbClr val="47401A"/>
                </a:solidFill>
              </a:rPr>
              <a:t>sy onkunde</a:t>
            </a:r>
          </a:p>
          <a:p>
            <a:pPr algn="just"/>
            <a:r>
              <a:rPr lang="en-US" sz="2000">
                <a:solidFill>
                  <a:srgbClr val="47401A"/>
                </a:solidFill>
              </a:rPr>
              <a:t>sy geduld</a:t>
            </a:r>
          </a:p>
          <a:p>
            <a:pPr algn="just"/>
            <a:r>
              <a:rPr lang="en-US" sz="2000">
                <a:solidFill>
                  <a:srgbClr val="47401A"/>
                </a:solidFill>
              </a:rPr>
              <a:t>sy vergifnis</a:t>
            </a:r>
          </a:p>
          <a:p>
            <a:pPr algn="just"/>
            <a:r>
              <a:rPr lang="en-US" sz="2000">
                <a:solidFill>
                  <a:srgbClr val="47401A"/>
                </a:solidFill>
              </a:rPr>
              <a:t>wat ritmies timmer aan my weefsel</a:t>
            </a:r>
          </a:p>
          <a:p>
            <a:pPr algn="just"/>
            <a:r>
              <a:rPr lang="en-US" sz="2000">
                <a:solidFill>
                  <a:srgbClr val="47401A"/>
                </a:solidFill>
              </a:rPr>
              <a:t>as dit my heelmaak of seermaak</a:t>
            </a:r>
          </a:p>
          <a:p>
            <a:pPr algn="just"/>
            <a:r>
              <a:rPr lang="en-US" sz="2000">
                <a:solidFill>
                  <a:srgbClr val="47401A"/>
                </a:solidFill>
              </a:rPr>
              <a:t>as dit my vorm of verrinneweer</a:t>
            </a:r>
          </a:p>
          <a:p>
            <a:pPr algn="just"/>
            <a:r>
              <a:rPr lang="en-US" sz="2000">
                <a:solidFill>
                  <a:srgbClr val="47401A"/>
                </a:solidFill>
              </a:rPr>
              <a:t>my stilweg reduseer </a:t>
            </a:r>
            <a:r>
              <a:rPr lang="en-US" sz="2000">
                <a:solidFill>
                  <a:srgbClr val="47401A"/>
                </a:solidFill>
              </a:rPr>
              <a:t>tot </a:t>
            </a:r>
            <a:r>
              <a:rPr lang="en-US" sz="2000" smtClean="0">
                <a:solidFill>
                  <a:srgbClr val="47401A"/>
                </a:solidFill>
              </a:rPr>
              <a:t>assignaat</a:t>
            </a:r>
            <a:endParaRPr lang="en-US" sz="2000" b="0" i="0">
              <a:solidFill>
                <a:srgbClr val="47401A"/>
              </a:solidFill>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2576" y="729988"/>
            <a:ext cx="3647996" cy="486399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38413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930" y="388089"/>
            <a:ext cx="8187071" cy="879603"/>
          </a:xfrm>
        </p:spPr>
        <p:txBody>
          <a:bodyPr>
            <a:normAutofit/>
          </a:bodyPr>
          <a:lstStyle/>
          <a:p>
            <a:r>
              <a:rPr lang="en-ZA" sz="4800" smtClean="0"/>
              <a:t>Inleiding</a:t>
            </a:r>
            <a:endParaRPr lang="en-US" sz="4800"/>
          </a:p>
        </p:txBody>
      </p:sp>
      <p:sp>
        <p:nvSpPr>
          <p:cNvPr id="3" name="Text Placeholder 2"/>
          <p:cNvSpPr>
            <a:spLocks noGrp="1"/>
          </p:cNvSpPr>
          <p:nvPr>
            <p:ph type="body" idx="1"/>
          </p:nvPr>
        </p:nvSpPr>
        <p:spPr>
          <a:xfrm>
            <a:off x="3242930" y="1485901"/>
            <a:ext cx="7864952" cy="4790208"/>
          </a:xfrm>
        </p:spPr>
        <p:txBody>
          <a:bodyPr>
            <a:normAutofit fontScale="92500" lnSpcReduction="10000"/>
          </a:bodyPr>
          <a:lstStyle/>
          <a:p>
            <a:pPr marL="342900" indent="-342900">
              <a:buFont typeface="Arial" panose="020B0604020202020204" pitchFamily="34" charset="0"/>
              <a:buChar char="•"/>
            </a:pPr>
            <a:r>
              <a:rPr lang="en-ZA" cap="none" smtClean="0">
                <a:solidFill>
                  <a:schemeClr val="tx1"/>
                </a:solidFill>
              </a:rPr>
              <a:t>Gedig opgeneem in Willem Krog se debuutbundel, Assignaat (2014)** </a:t>
            </a:r>
            <a:r>
              <a:rPr lang="en-ZA" sz="1500" cap="none" smtClean="0">
                <a:solidFill>
                  <a:schemeClr val="tx1"/>
                </a:solidFill>
              </a:rPr>
              <a:t>(sien Bylaag)</a:t>
            </a:r>
            <a:endParaRPr lang="en-ZA" cap="none" smtClean="0">
              <a:solidFill>
                <a:schemeClr val="tx1"/>
              </a:solidFill>
            </a:endParaRPr>
          </a:p>
          <a:p>
            <a:pPr marL="342900" indent="-342900">
              <a:buFont typeface="Arial" panose="020B0604020202020204" pitchFamily="34" charset="0"/>
              <a:buChar char="•"/>
            </a:pPr>
            <a:r>
              <a:rPr lang="en-ZA" cap="none" smtClean="0">
                <a:solidFill>
                  <a:schemeClr val="tx1"/>
                </a:solidFill>
              </a:rPr>
              <a:t>Moontlike verband met finansiële wêreld van die “executives”: Assignant is iemand aan wie ‘n wissel uitgemaak is.</a:t>
            </a:r>
          </a:p>
          <a:p>
            <a:pPr marL="342900" indent="-342900">
              <a:buFont typeface="Arial" panose="020B0604020202020204" pitchFamily="34" charset="0"/>
              <a:buChar char="•"/>
            </a:pPr>
            <a:r>
              <a:rPr lang="en-ZA" cap="none" smtClean="0">
                <a:solidFill>
                  <a:schemeClr val="tx1"/>
                </a:solidFill>
              </a:rPr>
              <a:t>Die digter roep ‘n bekende stadstoneel uit die hedendaagse Suid-Afrika op.</a:t>
            </a:r>
          </a:p>
          <a:p>
            <a:pPr marL="342900" indent="-342900">
              <a:buFont typeface="Arial" panose="020B0604020202020204" pitchFamily="34" charset="0"/>
              <a:buChar char="•"/>
            </a:pPr>
            <a:r>
              <a:rPr lang="en-ZA" cap="none" smtClean="0">
                <a:solidFill>
                  <a:schemeClr val="tx1"/>
                </a:solidFill>
              </a:rPr>
              <a:t>Sy blik is veral gerig op die “executives” </a:t>
            </a:r>
            <a:r>
              <a:rPr lang="en-ZA" cap="none">
                <a:solidFill>
                  <a:schemeClr val="tx1"/>
                </a:solidFill>
              </a:rPr>
              <a:t>op pad huis </a:t>
            </a:r>
            <a:r>
              <a:rPr lang="en-ZA" cap="none" smtClean="0">
                <a:solidFill>
                  <a:schemeClr val="tx1"/>
                </a:solidFill>
              </a:rPr>
              <a:t>toe in hul duur motors.</a:t>
            </a:r>
          </a:p>
          <a:p>
            <a:pPr marL="342900" indent="-342900">
              <a:buFont typeface="Arial" panose="020B0604020202020204" pitchFamily="34" charset="0"/>
              <a:buChar char="•"/>
            </a:pPr>
            <a:r>
              <a:rPr lang="en-ZA" cap="none" smtClean="0">
                <a:solidFill>
                  <a:schemeClr val="tx1"/>
                </a:solidFill>
              </a:rPr>
              <a:t>Die verteller vereenselwig hom met die bedelaars en distansieer hom van die bestuurders van die Mercedesse wat juis nie die bedelaars raaksien nie.</a:t>
            </a:r>
          </a:p>
          <a:p>
            <a:pPr marL="342900" indent="-342900">
              <a:buFont typeface="Arial" panose="020B0604020202020204" pitchFamily="34" charset="0"/>
              <a:buChar char="•"/>
            </a:pPr>
            <a:r>
              <a:rPr lang="en-ZA" cap="none" smtClean="0">
                <a:solidFill>
                  <a:schemeClr val="tx1"/>
                </a:solidFill>
              </a:rPr>
              <a:t>Dus: sosiale kritiek op diegene wat in hul rykdom floreer, terwyl die armes krepeer.</a:t>
            </a:r>
            <a:endParaRPr lang="en-US" cap="none">
              <a:solidFill>
                <a:schemeClr val="tx1"/>
              </a:solidFill>
            </a:endParaRPr>
          </a:p>
        </p:txBody>
      </p:sp>
    </p:spTree>
    <p:extLst>
      <p:ext uri="{BB962C8B-B14F-4D97-AF65-F5344CB8AC3E}">
        <p14:creationId xmlns:p14="http://schemas.microsoft.com/office/powerpoint/2010/main" val="6927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597" y="409079"/>
            <a:ext cx="7166267"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000" u="sng">
                <a:solidFill>
                  <a:schemeClr val="tx1"/>
                </a:solidFill>
              </a:rPr>
              <a:t>Biografiese </a:t>
            </a:r>
            <a:r>
              <a:rPr lang="en-US" sz="2000" u="sng">
                <a:solidFill>
                  <a:schemeClr val="tx1"/>
                </a:solidFill>
              </a:rPr>
              <a:t>inligting</a:t>
            </a:r>
            <a:r>
              <a:rPr lang="en-US" sz="2000" smtClean="0">
                <a:solidFill>
                  <a:schemeClr val="tx1"/>
                </a:solidFill>
              </a:rPr>
              <a:t>:</a:t>
            </a:r>
          </a:p>
          <a:p>
            <a:pPr algn="just"/>
            <a:endParaRPr lang="en-US" sz="2000">
              <a:solidFill>
                <a:srgbClr val="47401A"/>
              </a:solidFill>
            </a:endParaRPr>
          </a:p>
          <a:p>
            <a:pPr algn="just"/>
            <a:r>
              <a:rPr lang="en-US" sz="2000">
                <a:solidFill>
                  <a:schemeClr val="tx1"/>
                </a:solidFill>
                <a:latin typeface="Gill Sans MT" panose="020B0502020104020203" pitchFamily="34" charset="0"/>
              </a:rPr>
              <a:t>Willem Krog is in 1963 in Kroonstad gebore en het ook daar skool gegaan. Hy voltooi sy regstudies en praktiseer in Johannesburg en Kroonstad voordat hy hom tot die </a:t>
            </a:r>
            <a:r>
              <a:rPr lang="en-US" sz="2000">
                <a:solidFill>
                  <a:schemeClr val="tx1"/>
                </a:solidFill>
                <a:latin typeface="Gill Sans MT" panose="020B0502020104020203" pitchFamily="34" charset="0"/>
              </a:rPr>
              <a:t>buitelugreklame </a:t>
            </a:r>
            <a:r>
              <a:rPr lang="en-US" sz="2000" smtClean="0">
                <a:solidFill>
                  <a:schemeClr val="tx1"/>
                </a:solidFill>
                <a:latin typeface="Gill Sans MT" panose="020B0502020104020203" pitchFamily="34" charset="0"/>
              </a:rPr>
              <a:t>wêreld </a:t>
            </a:r>
            <a:r>
              <a:rPr lang="en-US" sz="2000">
                <a:solidFill>
                  <a:schemeClr val="tx1"/>
                </a:solidFill>
                <a:latin typeface="Gill Sans MT" panose="020B0502020104020203" pitchFamily="34" charset="0"/>
              </a:rPr>
              <a:t>wend. Tans is hy ‘n internet redakteur, ‘n advokaat, ‘n besigheidskonsultant, kok, jagter, man, pa en mens</a:t>
            </a:r>
            <a:r>
              <a:rPr lang="en-US" sz="2000">
                <a:solidFill>
                  <a:schemeClr val="tx1"/>
                </a:solidFill>
                <a:latin typeface="Gill Sans MT" panose="020B0502020104020203" pitchFamily="34" charset="0"/>
              </a:rPr>
              <a:t>. </a:t>
            </a:r>
            <a:endParaRPr lang="en-US" sz="2000" smtClean="0">
              <a:solidFill>
                <a:schemeClr val="tx1"/>
              </a:solidFill>
              <a:latin typeface="Gill Sans MT" panose="020B0502020104020203" pitchFamily="34" charset="0"/>
            </a:endParaRPr>
          </a:p>
          <a:p>
            <a:pPr algn="just"/>
            <a:r>
              <a:rPr lang="en-US" sz="2000" smtClean="0">
                <a:solidFill>
                  <a:schemeClr val="tx1"/>
                </a:solidFill>
                <a:latin typeface="Gill Sans MT" panose="020B0502020104020203" pitchFamily="34" charset="0"/>
              </a:rPr>
              <a:t>Willem </a:t>
            </a:r>
            <a:r>
              <a:rPr lang="en-US" sz="2000">
                <a:solidFill>
                  <a:schemeClr val="tx1"/>
                </a:solidFill>
                <a:latin typeface="Gill Sans MT" panose="020B0502020104020203" pitchFamily="34" charset="0"/>
              </a:rPr>
              <a:t>Krog het in 2011 debuteer met die roman </a:t>
            </a:r>
            <a:r>
              <a:rPr lang="en-US" sz="2000" i="1">
                <a:solidFill>
                  <a:schemeClr val="tx1"/>
                </a:solidFill>
                <a:latin typeface="Gill Sans MT" panose="020B0502020104020203" pitchFamily="34" charset="0"/>
              </a:rPr>
              <a:t>Jacobus</a:t>
            </a:r>
            <a:r>
              <a:rPr lang="en-US" sz="2000">
                <a:solidFill>
                  <a:schemeClr val="tx1"/>
                </a:solidFill>
                <a:latin typeface="Gill Sans MT" panose="020B0502020104020203" pitchFamily="34" charset="0"/>
              </a:rPr>
              <a:t> wat handel oor die ontnugterde Jaco Malan wat krities staan teenoor die Suid-Afrikaanse bestel en dit sterk oorweeg om te emigreer. Veral die vrese en ontnugtering van wit Afrikaanse mans kom hierin ter sprake. Hierdie tema word voortgesit in sy debuutbundel, </a:t>
            </a:r>
            <a:r>
              <a:rPr lang="en-US" sz="2000" i="1">
                <a:solidFill>
                  <a:schemeClr val="tx1"/>
                </a:solidFill>
                <a:latin typeface="Gill Sans MT" panose="020B0502020104020203" pitchFamily="34" charset="0"/>
              </a:rPr>
              <a:t>Assignaat</a:t>
            </a:r>
            <a:r>
              <a:rPr lang="en-US" sz="2000">
                <a:solidFill>
                  <a:schemeClr val="tx1"/>
                </a:solidFill>
                <a:latin typeface="Gill Sans MT" panose="020B0502020104020203" pitchFamily="34" charset="0"/>
              </a:rPr>
              <a:t>; veral in die tweede gedeelte, “Tien lamente vir ? MLC”.</a:t>
            </a:r>
          </a:p>
          <a:p>
            <a:pPr algn="just"/>
            <a:r>
              <a:rPr lang="en-US" sz="2000" smtClean="0">
                <a:solidFill>
                  <a:schemeClr val="tx1"/>
                </a:solidFill>
                <a:latin typeface="Gill Sans MT" panose="020B0502020104020203" pitchFamily="34" charset="0"/>
              </a:rPr>
              <a:t>Publikasies </a:t>
            </a:r>
            <a:r>
              <a:rPr lang="en-US" sz="2000">
                <a:solidFill>
                  <a:schemeClr val="tx1"/>
                </a:solidFill>
                <a:latin typeface="Gill Sans MT" panose="020B0502020104020203" pitchFamily="34" charset="0"/>
              </a:rPr>
              <a:t>sluit in ‘n regsboek (1996), prosa met die titel </a:t>
            </a:r>
            <a:r>
              <a:rPr lang="en-US" sz="2000" i="1">
                <a:solidFill>
                  <a:schemeClr val="tx1"/>
                </a:solidFill>
                <a:latin typeface="Gill Sans MT" panose="020B0502020104020203" pitchFamily="34" charset="0"/>
              </a:rPr>
              <a:t>Jacobus</a:t>
            </a:r>
            <a:r>
              <a:rPr lang="en-US" sz="2000">
                <a:solidFill>
                  <a:schemeClr val="tx1"/>
                </a:solidFill>
                <a:latin typeface="Gill Sans MT" panose="020B0502020104020203" pitchFamily="34" charset="0"/>
              </a:rPr>
              <a:t> (Protea – 2011) en ‘</a:t>
            </a:r>
            <a:r>
              <a:rPr lang="en-US" sz="2000">
                <a:solidFill>
                  <a:schemeClr val="tx1"/>
                </a:solidFill>
                <a:latin typeface="Gill Sans MT" panose="020B0502020104020203" pitchFamily="34" charset="0"/>
              </a:rPr>
              <a:t>n </a:t>
            </a:r>
            <a:r>
              <a:rPr lang="en-US" sz="2000" smtClean="0">
                <a:solidFill>
                  <a:schemeClr val="tx1"/>
                </a:solidFill>
                <a:latin typeface="Gill Sans MT" panose="020B0502020104020203" pitchFamily="34" charset="0"/>
              </a:rPr>
              <a:t>resepteboek </a:t>
            </a:r>
            <a:r>
              <a:rPr lang="en-US" sz="2000" i="1" smtClean="0">
                <a:solidFill>
                  <a:schemeClr val="tx1"/>
                </a:solidFill>
                <a:latin typeface="Gill Sans MT" panose="020B0502020104020203" pitchFamily="34" charset="0"/>
              </a:rPr>
              <a:t>Lekker </a:t>
            </a:r>
            <a:r>
              <a:rPr lang="en-US" sz="2000" i="1">
                <a:solidFill>
                  <a:schemeClr val="tx1"/>
                </a:solidFill>
                <a:latin typeface="Gill Sans MT" panose="020B0502020104020203" pitchFamily="34" charset="0"/>
              </a:rPr>
              <a:t>Wild</a:t>
            </a:r>
            <a:r>
              <a:rPr lang="en-US" sz="2000">
                <a:solidFill>
                  <a:schemeClr val="tx1"/>
                </a:solidFill>
                <a:latin typeface="Gill Sans MT" panose="020B0502020104020203" pitchFamily="34" charset="0"/>
              </a:rPr>
              <a:t> – (self publikasie – 2013).</a:t>
            </a:r>
            <a:endParaRPr lang="en-US" sz="2000" b="0" i="0">
              <a:solidFill>
                <a:schemeClr val="tx1"/>
              </a:solidFill>
              <a:effectLst/>
              <a:latin typeface="Gill Sans MT" panose="020B0502020104020203"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5834" y="409079"/>
            <a:ext cx="1939148" cy="29160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60132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7502" y="1083499"/>
            <a:ext cx="7418069" cy="5543056"/>
          </a:xfrm>
          <a:prstGeom prst="rect">
            <a:avLst/>
          </a:prstGeom>
        </p:spPr>
        <p:txBody>
          <a:bodyPr wrap="square">
            <a:spAutoFit/>
          </a:bodyPr>
          <a:lstStyle/>
          <a:p>
            <a:pPr>
              <a:lnSpc>
                <a:spcPct val="115000"/>
              </a:lnSpc>
              <a:spcAft>
                <a:spcPts val="0"/>
              </a:spcAft>
            </a:pPr>
            <a:r>
              <a:rPr lang="en-US" sz="2800" smtClean="0"/>
              <a:t>1. </a:t>
            </a:r>
            <a:r>
              <a:rPr lang="en-US" sz="2800" smtClean="0">
                <a:effectLst/>
              </a:rPr>
              <a:t>Elk met sy yl weerkaatsing in die ruit,</a:t>
            </a:r>
            <a:endParaRPr lang="en-ZA" sz="2800" smtClean="0">
              <a:effectLst/>
            </a:endParaRPr>
          </a:p>
          <a:p>
            <a:pPr>
              <a:lnSpc>
                <a:spcPct val="115000"/>
              </a:lnSpc>
              <a:spcAft>
                <a:spcPts val="0"/>
              </a:spcAft>
            </a:pPr>
            <a:r>
              <a:rPr lang="en-US" sz="2800" smtClean="0">
                <a:effectLst/>
              </a:rPr>
              <a:t>2. sit hulle suf, met die monde moeg gesluit,</a:t>
            </a:r>
            <a:endParaRPr lang="en-ZA" sz="2800" smtClean="0">
              <a:effectLst/>
            </a:endParaRPr>
          </a:p>
          <a:p>
            <a:pPr>
              <a:lnSpc>
                <a:spcPct val="115000"/>
              </a:lnSpc>
              <a:spcAft>
                <a:spcPts val="0"/>
              </a:spcAft>
            </a:pPr>
            <a:r>
              <a:rPr lang="en-US" sz="2800" smtClean="0">
                <a:effectLst/>
              </a:rPr>
              <a:t>3. die werkers van die stad wat huis toe gaan.</a:t>
            </a:r>
            <a:endParaRPr lang="en-ZA" sz="2800" smtClean="0">
              <a:effectLst/>
            </a:endParaRPr>
          </a:p>
          <a:p>
            <a:pPr>
              <a:lnSpc>
                <a:spcPct val="115000"/>
              </a:lnSpc>
              <a:spcAft>
                <a:spcPts val="0"/>
              </a:spcAft>
            </a:pPr>
            <a:endParaRPr lang="en-ZA" sz="2800" smtClean="0">
              <a:effectLst/>
            </a:endParaRPr>
          </a:p>
          <a:p>
            <a:pPr>
              <a:lnSpc>
                <a:spcPct val="115000"/>
              </a:lnSpc>
              <a:spcAft>
                <a:spcPts val="0"/>
              </a:spcAft>
            </a:pPr>
            <a:r>
              <a:rPr lang="en-US" sz="2800" smtClean="0">
                <a:effectLst/>
              </a:rPr>
              <a:t>4. Skaduwee-skimme gly verby... Dis laat, </a:t>
            </a:r>
            <a:endParaRPr lang="en-ZA" sz="2800" smtClean="0">
              <a:effectLst/>
            </a:endParaRPr>
          </a:p>
          <a:p>
            <a:pPr>
              <a:lnSpc>
                <a:spcPct val="115000"/>
              </a:lnSpc>
              <a:spcAft>
                <a:spcPts val="0"/>
              </a:spcAft>
            </a:pPr>
            <a:r>
              <a:rPr lang="en-US" sz="2800" smtClean="0">
                <a:effectLst/>
              </a:rPr>
              <a:t>5. en lang ligvaandels wapper oor die straat</a:t>
            </a:r>
            <a:endParaRPr lang="en-ZA" sz="2800" smtClean="0">
              <a:effectLst/>
            </a:endParaRPr>
          </a:p>
          <a:p>
            <a:pPr>
              <a:lnSpc>
                <a:spcPct val="115000"/>
              </a:lnSpc>
              <a:spcAft>
                <a:spcPts val="0"/>
              </a:spcAft>
            </a:pPr>
            <a:r>
              <a:rPr lang="en-US" sz="2800" smtClean="0">
                <a:effectLst/>
              </a:rPr>
              <a:t>6. soos oor ‘n dam die blinkpad na die maan.</a:t>
            </a:r>
            <a:endParaRPr lang="en-ZA" sz="2800" smtClean="0">
              <a:effectLst/>
            </a:endParaRPr>
          </a:p>
          <a:p>
            <a:pPr>
              <a:lnSpc>
                <a:spcPct val="115000"/>
              </a:lnSpc>
              <a:spcAft>
                <a:spcPts val="0"/>
              </a:spcAft>
            </a:pPr>
            <a:endParaRPr lang="en-ZA" sz="2800" smtClean="0">
              <a:effectLst/>
            </a:endParaRPr>
          </a:p>
          <a:p>
            <a:pPr>
              <a:lnSpc>
                <a:spcPct val="115000"/>
              </a:lnSpc>
              <a:spcAft>
                <a:spcPts val="0"/>
              </a:spcAft>
            </a:pPr>
            <a:r>
              <a:rPr lang="en-US" sz="2800" smtClean="0">
                <a:effectLst/>
              </a:rPr>
              <a:t>7. Ons ploeg deur stormsee met ons kaperskuit:</a:t>
            </a:r>
            <a:endParaRPr lang="en-ZA" sz="2800" smtClean="0">
              <a:effectLst/>
            </a:endParaRPr>
          </a:p>
          <a:p>
            <a:pPr>
              <a:lnSpc>
                <a:spcPct val="115000"/>
              </a:lnSpc>
              <a:spcAft>
                <a:spcPts val="0"/>
              </a:spcAft>
            </a:pPr>
            <a:r>
              <a:rPr lang="en-US" sz="2800" smtClean="0">
                <a:effectLst/>
              </a:rPr>
              <a:t>8. die stuurman voor, die passasiers die buit</a:t>
            </a:r>
            <a:endParaRPr lang="en-ZA" sz="2800" smtClean="0">
              <a:effectLst/>
            </a:endParaRPr>
          </a:p>
          <a:p>
            <a:pPr>
              <a:lnSpc>
                <a:spcPct val="115000"/>
              </a:lnSpc>
              <a:spcAft>
                <a:spcPts val="0"/>
              </a:spcAft>
            </a:pPr>
            <a:r>
              <a:rPr lang="en-US" sz="2800" smtClean="0">
                <a:effectLst/>
              </a:rPr>
              <a:t>9. wat ons as slawe huis toe bring vanaand...</a:t>
            </a:r>
            <a:endParaRPr lang="en-ZA" sz="2800">
              <a:effectLst/>
            </a:endParaRPr>
          </a:p>
        </p:txBody>
      </p:sp>
      <p:sp>
        <p:nvSpPr>
          <p:cNvPr id="2" name="Rectangle 1"/>
          <p:cNvSpPr/>
          <p:nvPr/>
        </p:nvSpPr>
        <p:spPr>
          <a:xfrm>
            <a:off x="1837502" y="356823"/>
            <a:ext cx="6946133" cy="646331"/>
          </a:xfrm>
          <a:prstGeom prst="rect">
            <a:avLst/>
          </a:prstGeom>
          <a:noFill/>
        </p:spPr>
        <p:txBody>
          <a:bodyPr wrap="none" lIns="91440" tIns="45720" rIns="91440" bIns="45720">
            <a:spAutoFit/>
          </a:bodyPr>
          <a:lstStyle/>
          <a:p>
            <a:pPr algn="ctr"/>
            <a:r>
              <a:rPr lang="en-US" sz="3600" smtClean="0">
                <a:ln w="0"/>
                <a:effectLst>
                  <a:outerShdw blurRad="38100" dist="19050" dir="2700000" algn="tl" rotWithShape="0">
                    <a:schemeClr val="dk1">
                      <a:alpha val="40000"/>
                    </a:schemeClr>
                  </a:outerShdw>
                </a:effectLst>
              </a:rPr>
              <a:t>Busrit in die aand – Elizabeth Eybers</a:t>
            </a:r>
            <a:endParaRPr lang="en-US" sz="3600" b="0" cap="none" spc="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3947" y="356823"/>
            <a:ext cx="3128053" cy="2081577"/>
          </a:xfrm>
          <a:prstGeom prst="rect">
            <a:avLst/>
          </a:prstGeom>
        </p:spPr>
      </p:pic>
      <p:sp>
        <p:nvSpPr>
          <p:cNvPr id="5" name="Rectangle 4"/>
          <p:cNvSpPr/>
          <p:nvPr/>
        </p:nvSpPr>
        <p:spPr>
          <a:xfrm>
            <a:off x="9270357" y="5703225"/>
            <a:ext cx="2715231"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Interteks</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9805034" y="2961409"/>
            <a:ext cx="1926302" cy="893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mtClean="0"/>
              <a:t>Uit: Die Stil Avontuur (1939)</a:t>
            </a:r>
            <a:endParaRPr lang="en-US"/>
          </a:p>
        </p:txBody>
      </p:sp>
      <p:sp>
        <p:nvSpPr>
          <p:cNvPr id="7" name="Rectangle 6"/>
          <p:cNvSpPr/>
          <p:nvPr/>
        </p:nvSpPr>
        <p:spPr>
          <a:xfrm>
            <a:off x="9805034" y="4017278"/>
            <a:ext cx="1926302" cy="15106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smtClean="0"/>
              <a:t>Die spreker bevind haar saam met die passasiers in ‘n bus. </a:t>
            </a:r>
            <a:endParaRPr lang="en-US"/>
          </a:p>
        </p:txBody>
      </p:sp>
    </p:spTree>
    <p:extLst>
      <p:ext uri="{BB962C8B-B14F-4D97-AF65-F5344CB8AC3E}">
        <p14:creationId xmlns:p14="http://schemas.microsoft.com/office/powerpoint/2010/main" val="221303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in)">
                                      <p:cBhvr>
                                        <p:cTn id="2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3714" y="576399"/>
            <a:ext cx="7379744" cy="5543056"/>
          </a:xfrm>
          <a:prstGeom prst="rect">
            <a:avLst/>
          </a:prstGeom>
        </p:spPr>
        <p:txBody>
          <a:bodyPr wrap="square">
            <a:spAutoFit/>
          </a:bodyPr>
          <a:lstStyle/>
          <a:p>
            <a:pPr>
              <a:lnSpc>
                <a:spcPct val="115000"/>
              </a:lnSpc>
              <a:spcAft>
                <a:spcPts val="0"/>
              </a:spcAft>
            </a:pPr>
            <a:r>
              <a:rPr lang="en-US" sz="2800" smtClean="0">
                <a:effectLst/>
              </a:rPr>
              <a:t>10. Die vaartuig waggel afdraand, om die draai</a:t>
            </a:r>
            <a:endParaRPr lang="en-ZA" sz="2800" smtClean="0">
              <a:effectLst/>
            </a:endParaRPr>
          </a:p>
          <a:p>
            <a:pPr>
              <a:lnSpc>
                <a:spcPct val="115000"/>
              </a:lnSpc>
              <a:spcAft>
                <a:spcPts val="0"/>
              </a:spcAft>
            </a:pPr>
            <a:r>
              <a:rPr lang="en-US" sz="2800" smtClean="0">
                <a:effectLst/>
              </a:rPr>
              <a:t>11. met skril gekners en skommelende swaai,</a:t>
            </a:r>
            <a:endParaRPr lang="en-ZA" sz="2800" smtClean="0">
              <a:effectLst/>
            </a:endParaRPr>
          </a:p>
          <a:p>
            <a:pPr>
              <a:lnSpc>
                <a:spcPct val="115000"/>
              </a:lnSpc>
              <a:spcAft>
                <a:spcPts val="0"/>
              </a:spcAft>
            </a:pPr>
            <a:r>
              <a:rPr lang="en-US" sz="2800" smtClean="0">
                <a:effectLst/>
              </a:rPr>
              <a:t>12. en hyg en skok en snork en swoeg opdraand,</a:t>
            </a:r>
            <a:endParaRPr lang="en-ZA" sz="2800" smtClean="0">
              <a:effectLst/>
            </a:endParaRPr>
          </a:p>
          <a:p>
            <a:pPr>
              <a:lnSpc>
                <a:spcPct val="115000"/>
              </a:lnSpc>
              <a:spcAft>
                <a:spcPts val="0"/>
              </a:spcAft>
            </a:pPr>
            <a:r>
              <a:rPr lang="en-US" sz="2800" smtClean="0">
                <a:effectLst/>
              </a:rPr>
              <a:t> </a:t>
            </a:r>
            <a:endParaRPr lang="en-ZA" sz="2800" smtClean="0">
              <a:effectLst/>
            </a:endParaRPr>
          </a:p>
          <a:p>
            <a:pPr>
              <a:lnSpc>
                <a:spcPct val="115000"/>
              </a:lnSpc>
              <a:spcAft>
                <a:spcPts val="0"/>
              </a:spcAft>
            </a:pPr>
            <a:r>
              <a:rPr lang="en-US" sz="2800" smtClean="0">
                <a:effectLst/>
              </a:rPr>
              <a:t>13. terwyl ons, soos twee kinders opgetoë,</a:t>
            </a:r>
            <a:endParaRPr lang="en-ZA" sz="2800" smtClean="0">
              <a:effectLst/>
            </a:endParaRPr>
          </a:p>
          <a:p>
            <a:pPr>
              <a:lnSpc>
                <a:spcPct val="115000"/>
              </a:lnSpc>
              <a:spcAft>
                <a:spcPts val="0"/>
              </a:spcAft>
            </a:pPr>
            <a:r>
              <a:rPr lang="en-US" sz="2800" smtClean="0">
                <a:effectLst/>
              </a:rPr>
              <a:t>14. mekaar toelag met glinsterende oë...</a:t>
            </a:r>
            <a:endParaRPr lang="en-ZA" sz="2800" smtClean="0">
              <a:effectLst/>
            </a:endParaRPr>
          </a:p>
          <a:p>
            <a:pPr>
              <a:lnSpc>
                <a:spcPct val="115000"/>
              </a:lnSpc>
              <a:spcAft>
                <a:spcPts val="0"/>
              </a:spcAft>
            </a:pPr>
            <a:r>
              <a:rPr lang="en-US" sz="2800" smtClean="0">
                <a:effectLst/>
              </a:rPr>
              <a:t>15. Asof  hul jammerlik hul lot kan raai,</a:t>
            </a:r>
            <a:endParaRPr lang="en-ZA" sz="2800" smtClean="0">
              <a:effectLst/>
            </a:endParaRPr>
          </a:p>
          <a:p>
            <a:pPr>
              <a:lnSpc>
                <a:spcPct val="115000"/>
              </a:lnSpc>
              <a:spcAft>
                <a:spcPts val="0"/>
              </a:spcAft>
            </a:pPr>
            <a:endParaRPr lang="en-ZA" sz="2800" smtClean="0">
              <a:effectLst/>
            </a:endParaRPr>
          </a:p>
          <a:p>
            <a:pPr>
              <a:lnSpc>
                <a:spcPct val="115000"/>
              </a:lnSpc>
              <a:spcAft>
                <a:spcPts val="0"/>
              </a:spcAft>
            </a:pPr>
            <a:r>
              <a:rPr lang="en-US" sz="2800" smtClean="0">
                <a:effectLst/>
              </a:rPr>
              <a:t>16. sit hulle suf, met monde moeg gesluit,</a:t>
            </a:r>
            <a:endParaRPr lang="en-ZA" sz="2800" smtClean="0">
              <a:effectLst/>
            </a:endParaRPr>
          </a:p>
          <a:p>
            <a:pPr>
              <a:lnSpc>
                <a:spcPct val="115000"/>
              </a:lnSpc>
              <a:spcAft>
                <a:spcPts val="0"/>
              </a:spcAft>
            </a:pPr>
            <a:r>
              <a:rPr lang="en-US" sz="2800" smtClean="0">
                <a:effectLst/>
              </a:rPr>
              <a:t>17. elk langs sy yl weerkaatsing in die ruit,</a:t>
            </a:r>
            <a:endParaRPr lang="en-ZA" sz="2800" smtClean="0">
              <a:effectLst/>
            </a:endParaRPr>
          </a:p>
          <a:p>
            <a:pPr>
              <a:lnSpc>
                <a:spcPct val="115000"/>
              </a:lnSpc>
              <a:spcAft>
                <a:spcPts val="0"/>
              </a:spcAft>
            </a:pPr>
            <a:r>
              <a:rPr lang="en-US" sz="2800" smtClean="0">
                <a:effectLst/>
              </a:rPr>
              <a:t>18. die werkers van die stad wat huis toe gaan.</a:t>
            </a:r>
            <a:endParaRPr lang="en-ZA" sz="280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5950" y="2217283"/>
            <a:ext cx="2686050" cy="1704975"/>
          </a:xfrm>
          <a:prstGeom prst="rect">
            <a:avLst/>
          </a:prstGeom>
        </p:spPr>
      </p:pic>
      <p:sp>
        <p:nvSpPr>
          <p:cNvPr id="4" name="Rectangle 3"/>
          <p:cNvSpPr/>
          <p:nvPr/>
        </p:nvSpPr>
        <p:spPr>
          <a:xfrm>
            <a:off x="9505950" y="4052457"/>
            <a:ext cx="1926302" cy="8416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smtClean="0"/>
              <a:t>Maak gebruik van uitsteltegniek. </a:t>
            </a:r>
            <a:endParaRPr lang="en-US"/>
          </a:p>
        </p:txBody>
      </p:sp>
    </p:spTree>
    <p:extLst>
      <p:ext uri="{BB962C8B-B14F-4D97-AF65-F5344CB8AC3E}">
        <p14:creationId xmlns:p14="http://schemas.microsoft.com/office/powerpoint/2010/main" val="294779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4714" y="558947"/>
            <a:ext cx="6096000" cy="5756641"/>
          </a:xfrm>
          <a:prstGeom prst="rect">
            <a:avLst/>
          </a:prstGeom>
        </p:spPr>
        <p:txBody>
          <a:bodyPr>
            <a:spAutoFit/>
          </a:bodyPr>
          <a:lstStyle/>
          <a:p>
            <a:pPr>
              <a:lnSpc>
                <a:spcPct val="107000"/>
              </a:lnSpc>
              <a:spcAft>
                <a:spcPts val="0"/>
              </a:spcAft>
            </a:pPr>
            <a:r>
              <a:rPr lang="en-ZA" sz="2400" b="1">
                <a:latin typeface="Calibri" panose="020F0502020204030204" pitchFamily="34" charset="0"/>
                <a:ea typeface="Calibri" panose="020F0502020204030204" pitchFamily="34" charset="0"/>
                <a:cs typeface="Arial" panose="020B0604020202020204" pitchFamily="34" charset="0"/>
              </a:rPr>
              <a:t>Mercedesrit in die aand – Willem Krog </a:t>
            </a:r>
            <a:endParaRPr lang="en-ZA" sz="20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2000" b="1">
                <a:latin typeface="Calibri" panose="020F0502020204030204" pitchFamily="34" charset="0"/>
                <a:ea typeface="Calibri" panose="020F0502020204030204" pitchFamily="34" charset="0"/>
                <a:cs typeface="Arial" panose="020B0604020202020204" pitchFamily="34" charset="0"/>
              </a:rPr>
              <a:t> </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1. Sit </a:t>
            </a:r>
            <a:r>
              <a:rPr lang="en-ZA" sz="2000">
                <a:latin typeface="Calibri" panose="020F0502020204030204" pitchFamily="34" charset="0"/>
                <a:ea typeface="Calibri" panose="020F0502020204030204" pitchFamily="34" charset="0"/>
                <a:cs typeface="Arial" panose="020B0604020202020204" pitchFamily="34" charset="0"/>
              </a:rPr>
              <a:t>hulle met monde moeg gesluit</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2. yl </a:t>
            </a:r>
            <a:r>
              <a:rPr lang="en-ZA" sz="2000">
                <a:latin typeface="Calibri" panose="020F0502020204030204" pitchFamily="34" charset="0"/>
                <a:ea typeface="Calibri" panose="020F0502020204030204" pitchFamily="34" charset="0"/>
                <a:cs typeface="Arial" panose="020B0604020202020204" pitchFamily="34" charset="0"/>
              </a:rPr>
              <a:t>langs </a:t>
            </a:r>
            <a:r>
              <a:rPr lang="en-ZA" sz="2000" smtClean="0">
                <a:latin typeface="Calibri" panose="020F0502020204030204" pitchFamily="34" charset="0"/>
                <a:ea typeface="Calibri" panose="020F0502020204030204" pitchFamily="34" charset="0"/>
                <a:cs typeface="Arial" panose="020B0604020202020204" pitchFamily="34" charset="0"/>
              </a:rPr>
              <a:t>sy </a:t>
            </a:r>
            <a:r>
              <a:rPr lang="en-ZA" sz="2000">
                <a:latin typeface="Calibri" panose="020F0502020204030204" pitchFamily="34" charset="0"/>
                <a:ea typeface="Calibri" panose="020F0502020204030204" pitchFamily="34" charset="0"/>
                <a:cs typeface="Arial" panose="020B0604020202020204" pitchFamily="34" charset="0"/>
              </a:rPr>
              <a:t>enkel weerkaatsing in die ruit</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3. die </a:t>
            </a:r>
            <a:r>
              <a:rPr lang="en-ZA" sz="2000">
                <a:latin typeface="Calibri" panose="020F0502020204030204" pitchFamily="34" charset="0"/>
                <a:ea typeface="Calibri" panose="020F0502020204030204" pitchFamily="34" charset="0"/>
                <a:cs typeface="Arial" panose="020B0604020202020204" pitchFamily="34" charset="0"/>
              </a:rPr>
              <a:t>executives van die stad wat huis toe gaan</a:t>
            </a:r>
            <a:endParaRPr lang="en-ZA">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ZA" sz="2000">
                <a:latin typeface="Calibri" panose="020F0502020204030204" pitchFamily="34" charset="0"/>
                <a:ea typeface="Calibri" panose="020F0502020204030204" pitchFamily="34" charset="0"/>
                <a:cs typeface="Arial" panose="020B0604020202020204" pitchFamily="34" charset="0"/>
              </a:rPr>
              <a:t> </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4. Skaduweekinders </a:t>
            </a:r>
            <a:r>
              <a:rPr lang="en-ZA" sz="2000">
                <a:latin typeface="Calibri" panose="020F0502020204030204" pitchFamily="34" charset="0"/>
                <a:ea typeface="Calibri" panose="020F0502020204030204" pitchFamily="34" charset="0"/>
                <a:cs typeface="Arial" panose="020B0604020202020204" pitchFamily="34" charset="0"/>
              </a:rPr>
              <a:t>gly verby</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5. stukkende </a:t>
            </a:r>
            <a:r>
              <a:rPr lang="en-ZA" sz="2000">
                <a:latin typeface="Calibri" panose="020F0502020204030204" pitchFamily="34" charset="0"/>
                <a:ea typeface="Calibri" panose="020F0502020204030204" pitchFamily="34" charset="0"/>
                <a:cs typeface="Arial" panose="020B0604020202020204" pitchFamily="34" charset="0"/>
              </a:rPr>
              <a:t>bedelvaandels wapper wanhopig</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6. in </a:t>
            </a:r>
            <a:r>
              <a:rPr lang="en-ZA" sz="2000">
                <a:latin typeface="Calibri" panose="020F0502020204030204" pitchFamily="34" charset="0"/>
                <a:ea typeface="Calibri" panose="020F0502020204030204" pitchFamily="34" charset="0"/>
                <a:cs typeface="Arial" panose="020B0604020202020204" pitchFamily="34" charset="0"/>
              </a:rPr>
              <a:t>die swartpad op soek na kos en kleed</a:t>
            </a:r>
            <a:endParaRPr lang="en-ZA">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ZA" sz="2000">
                <a:latin typeface="Calibri" panose="020F0502020204030204" pitchFamily="34" charset="0"/>
                <a:ea typeface="Calibri" panose="020F0502020204030204" pitchFamily="34" charset="0"/>
                <a:cs typeface="Arial" panose="020B0604020202020204" pitchFamily="34" charset="0"/>
              </a:rPr>
              <a:t> </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7. Die </a:t>
            </a:r>
            <a:r>
              <a:rPr lang="en-ZA" sz="2000">
                <a:latin typeface="Calibri" panose="020F0502020204030204" pitchFamily="34" charset="0"/>
                <a:ea typeface="Calibri" panose="020F0502020204030204" pitchFamily="34" charset="0"/>
                <a:cs typeface="Arial" panose="020B0604020202020204" pitchFamily="34" charset="0"/>
              </a:rPr>
              <a:t>vaartuig blink in ster geklink</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8. sagte </a:t>
            </a:r>
            <a:r>
              <a:rPr lang="en-ZA" sz="2000">
                <a:latin typeface="Calibri" panose="020F0502020204030204" pitchFamily="34" charset="0"/>
                <a:ea typeface="Calibri" panose="020F0502020204030204" pitchFamily="34" charset="0"/>
                <a:cs typeface="Arial" panose="020B0604020202020204" pitchFamily="34" charset="0"/>
              </a:rPr>
              <a:t>leer omhul die stuurman aan die wiel</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9. betaal </a:t>
            </a:r>
            <a:r>
              <a:rPr lang="en-ZA" sz="2000">
                <a:latin typeface="Calibri" panose="020F0502020204030204" pitchFamily="34" charset="0"/>
                <a:ea typeface="Calibri" panose="020F0502020204030204" pitchFamily="34" charset="0"/>
                <a:cs typeface="Arial" panose="020B0604020202020204" pitchFamily="34" charset="0"/>
              </a:rPr>
              <a:t>uit opbrengs van die slawemaal</a:t>
            </a:r>
            <a:endParaRPr lang="en-ZA">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ZA" sz="2000">
                <a:latin typeface="Calibri" panose="020F0502020204030204" pitchFamily="34" charset="0"/>
                <a:ea typeface="Calibri" panose="020F0502020204030204" pitchFamily="34" charset="0"/>
                <a:cs typeface="Arial" panose="020B0604020202020204" pitchFamily="34" charset="0"/>
              </a:rPr>
              <a:t> </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10. Yl </a:t>
            </a:r>
            <a:r>
              <a:rPr lang="en-ZA" sz="2000">
                <a:latin typeface="Calibri" panose="020F0502020204030204" pitchFamily="34" charset="0"/>
                <a:ea typeface="Calibri" panose="020F0502020204030204" pitchFamily="34" charset="0"/>
                <a:cs typeface="Arial" panose="020B0604020202020204" pitchFamily="34" charset="0"/>
              </a:rPr>
              <a:t>langs sy enkel weerkaatsing in die ruit</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11. sit </a:t>
            </a:r>
            <a:r>
              <a:rPr lang="en-ZA" sz="2000">
                <a:latin typeface="Calibri" panose="020F0502020204030204" pitchFamily="34" charset="0"/>
                <a:ea typeface="Calibri" panose="020F0502020204030204" pitchFamily="34" charset="0"/>
                <a:cs typeface="Arial" panose="020B0604020202020204" pitchFamily="34" charset="0"/>
              </a:rPr>
              <a:t>hulle met monde moeg gesluit</a:t>
            </a:r>
            <a:endParaRPr lang="en-ZA">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000" smtClean="0">
                <a:latin typeface="Calibri" panose="020F0502020204030204" pitchFamily="34" charset="0"/>
                <a:ea typeface="Calibri" panose="020F0502020204030204" pitchFamily="34" charset="0"/>
                <a:cs typeface="Arial" panose="020B0604020202020204" pitchFamily="34" charset="0"/>
              </a:rPr>
              <a:t>12. die </a:t>
            </a:r>
            <a:r>
              <a:rPr lang="en-ZA" sz="2000">
                <a:latin typeface="Calibri" panose="020F0502020204030204" pitchFamily="34" charset="0"/>
                <a:ea typeface="Calibri" panose="020F0502020204030204" pitchFamily="34" charset="0"/>
                <a:cs typeface="Arial" panose="020B0604020202020204" pitchFamily="34" charset="0"/>
              </a:rPr>
              <a:t>executives van die stad wat huis toe gaan</a:t>
            </a:r>
            <a:endParaRPr lang="en-ZA">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927499" y="0"/>
            <a:ext cx="1829348"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Gedig</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4" name="Snip Diagonal Corner Rectangle 3"/>
          <p:cNvSpPr/>
          <p:nvPr/>
        </p:nvSpPr>
        <p:spPr>
          <a:xfrm>
            <a:off x="9518237" y="1413163"/>
            <a:ext cx="2254827" cy="80156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mtClean="0">
                <a:solidFill>
                  <a:schemeClr val="tx1"/>
                </a:solidFill>
              </a:rPr>
              <a:t>Reëlmatige gedig: </a:t>
            </a:r>
          </a:p>
          <a:p>
            <a:pPr algn="ctr"/>
            <a:r>
              <a:rPr lang="en-ZA" smtClean="0">
                <a:solidFill>
                  <a:schemeClr val="tx1"/>
                </a:solidFill>
              </a:rPr>
              <a:t>4 tersines</a:t>
            </a:r>
            <a:endParaRPr lang="en-US">
              <a:solidFill>
                <a:schemeClr val="tx1"/>
              </a:solidFill>
            </a:endParaRPr>
          </a:p>
        </p:txBody>
      </p:sp>
    </p:spTree>
    <p:extLst>
      <p:ext uri="{BB962C8B-B14F-4D97-AF65-F5344CB8AC3E}">
        <p14:creationId xmlns:p14="http://schemas.microsoft.com/office/powerpoint/2010/main" val="395784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3229" y="461665"/>
            <a:ext cx="6096000" cy="1277850"/>
          </a:xfrm>
          <a:prstGeom prst="rect">
            <a:avLst/>
          </a:prstGeom>
        </p:spPr>
        <p:txBody>
          <a:bodyPr>
            <a:spAutoFit/>
          </a:bodyPr>
          <a:lstStyle/>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Sit hulle met </a:t>
            </a:r>
            <a:r>
              <a:rPr lang="en-ZA" sz="2400" u="sng">
                <a:latin typeface="Calibri" panose="020F0502020204030204" pitchFamily="34" charset="0"/>
                <a:ea typeface="Calibri" panose="020F0502020204030204" pitchFamily="34" charset="0"/>
                <a:cs typeface="Arial" panose="020B0604020202020204" pitchFamily="34" charset="0"/>
              </a:rPr>
              <a:t>monde moeg gesluit</a:t>
            </a:r>
            <a:endParaRPr lang="en-ZA" sz="2400" u="sng">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yl langs </a:t>
            </a:r>
            <a:r>
              <a:rPr lang="en-ZA" sz="2400" smtClean="0">
                <a:latin typeface="Calibri" panose="020F0502020204030204" pitchFamily="34" charset="0"/>
                <a:ea typeface="Calibri" panose="020F0502020204030204" pitchFamily="34" charset="0"/>
                <a:cs typeface="Arial" panose="020B0604020202020204" pitchFamily="34" charset="0"/>
              </a:rPr>
              <a:t>sy </a:t>
            </a:r>
            <a:r>
              <a:rPr lang="en-ZA" sz="2400">
                <a:latin typeface="Calibri" panose="020F0502020204030204" pitchFamily="34" charset="0"/>
                <a:ea typeface="Calibri" panose="020F0502020204030204" pitchFamily="34" charset="0"/>
                <a:cs typeface="Arial" panose="020B0604020202020204" pitchFamily="34" charset="0"/>
              </a:rPr>
              <a:t>enkel weerk</a:t>
            </a:r>
            <a:r>
              <a:rPr lang="en-ZA" sz="2400" u="sng">
                <a:latin typeface="Calibri" panose="020F0502020204030204" pitchFamily="34" charset="0"/>
                <a:ea typeface="Calibri" panose="020F0502020204030204" pitchFamily="34" charset="0"/>
                <a:cs typeface="Arial" panose="020B0604020202020204" pitchFamily="34" charset="0"/>
              </a:rPr>
              <a:t>aa</a:t>
            </a:r>
            <a:r>
              <a:rPr lang="en-ZA" sz="2400">
                <a:latin typeface="Calibri" panose="020F0502020204030204" pitchFamily="34" charset="0"/>
                <a:ea typeface="Calibri" panose="020F0502020204030204" pitchFamily="34" charset="0"/>
                <a:cs typeface="Arial" panose="020B0604020202020204" pitchFamily="34" charset="0"/>
              </a:rPr>
              <a:t>tsing in die ruit</a:t>
            </a:r>
            <a:endParaRPr lang="en-ZA" sz="2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die </a:t>
            </a:r>
            <a:r>
              <a:rPr lang="en-ZA" sz="2400" u="sng">
                <a:latin typeface="Calibri" panose="020F0502020204030204" pitchFamily="34" charset="0"/>
                <a:ea typeface="Calibri" panose="020F0502020204030204" pitchFamily="34" charset="0"/>
                <a:cs typeface="Arial" panose="020B0604020202020204" pitchFamily="34" charset="0"/>
              </a:rPr>
              <a:t>executives</a:t>
            </a:r>
            <a:r>
              <a:rPr lang="en-ZA" sz="2400">
                <a:latin typeface="Calibri" panose="020F0502020204030204" pitchFamily="34" charset="0"/>
                <a:ea typeface="Calibri" panose="020F0502020204030204" pitchFamily="34" charset="0"/>
                <a:cs typeface="Arial" panose="020B0604020202020204" pitchFamily="34" charset="0"/>
              </a:rPr>
              <a:t> van die stad wat huis toe g</a:t>
            </a:r>
            <a:r>
              <a:rPr lang="en-ZA" sz="2400" u="sng">
                <a:latin typeface="Calibri" panose="020F0502020204030204" pitchFamily="34" charset="0"/>
                <a:ea typeface="Calibri" panose="020F0502020204030204" pitchFamily="34" charset="0"/>
                <a:cs typeface="Arial" panose="020B0604020202020204" pitchFamily="34" charset="0"/>
              </a:rPr>
              <a:t>aa</a:t>
            </a:r>
            <a:r>
              <a:rPr lang="en-ZA" sz="2400">
                <a:latin typeface="Calibri" panose="020F0502020204030204" pitchFamily="34" charset="0"/>
                <a:ea typeface="Calibri" panose="020F0502020204030204" pitchFamily="34" charset="0"/>
                <a:cs typeface="Arial" panose="020B0604020202020204" pitchFamily="34" charset="0"/>
              </a:rPr>
              <a:t>n</a:t>
            </a:r>
            <a:endParaRPr lang="en-ZA" sz="24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9638126" y="0"/>
            <a:ext cx="2408095"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Strofe 1</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8801099" y="1091837"/>
            <a:ext cx="2348345"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Vorm van gedig: tersines stem ooreen met Eybers se gedig.</a:t>
            </a:r>
            <a:endParaRPr lang="en-US"/>
          </a:p>
        </p:txBody>
      </p:sp>
      <p:sp>
        <p:nvSpPr>
          <p:cNvPr id="5" name="Rectangle 4"/>
          <p:cNvSpPr/>
          <p:nvPr/>
        </p:nvSpPr>
        <p:spPr>
          <a:xfrm>
            <a:off x="1226128" y="1911927"/>
            <a:ext cx="2953492" cy="17976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Die mense in hul motors se gesigte is strak. Sit met saamgeperste lippe reguit voor hulle en uitkyk. Dui daarop dat hulle moeg is en onbetrokke by hul omgewing.  </a:t>
            </a:r>
            <a:endParaRPr lang="en-US"/>
          </a:p>
        </p:txBody>
      </p:sp>
      <p:sp>
        <p:nvSpPr>
          <p:cNvPr id="6" name="Rectangle 5"/>
          <p:cNvSpPr/>
          <p:nvPr/>
        </p:nvSpPr>
        <p:spPr>
          <a:xfrm>
            <a:off x="4604653" y="3414675"/>
            <a:ext cx="2348345" cy="11724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Executive = hooggeplaaste uitvoerende beampte van maatskappy</a:t>
            </a:r>
            <a:endParaRPr lang="en-US"/>
          </a:p>
        </p:txBody>
      </p:sp>
      <p:sp>
        <p:nvSpPr>
          <p:cNvPr id="7" name="Rectangle 6"/>
          <p:cNvSpPr/>
          <p:nvPr/>
        </p:nvSpPr>
        <p:spPr>
          <a:xfrm>
            <a:off x="4604652" y="4807527"/>
            <a:ext cx="2348345"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Digter spreek sy minagting vir hulle uit. </a:t>
            </a:r>
            <a:endParaRPr lang="en-US"/>
          </a:p>
        </p:txBody>
      </p:sp>
      <p:sp>
        <p:nvSpPr>
          <p:cNvPr id="8" name="Rectangle 7"/>
          <p:cNvSpPr/>
          <p:nvPr/>
        </p:nvSpPr>
        <p:spPr>
          <a:xfrm>
            <a:off x="4604654" y="1911927"/>
            <a:ext cx="2348345" cy="12823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Hulle is “yl”, dws “dun”, hulle het “nie veel om die lyf nie”, dus nie van veel betekenis nie.</a:t>
            </a:r>
            <a:endParaRPr lang="en-US"/>
          </a:p>
        </p:txBody>
      </p:sp>
      <p:sp>
        <p:nvSpPr>
          <p:cNvPr id="10" name="Rectangle 9"/>
          <p:cNvSpPr/>
          <p:nvPr/>
        </p:nvSpPr>
        <p:spPr>
          <a:xfrm>
            <a:off x="8801098" y="2476424"/>
            <a:ext cx="2348345"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Die amptenare is afgesluit van wat buite te sien is. </a:t>
            </a:r>
            <a:endParaRPr lang="en-US"/>
          </a:p>
        </p:txBody>
      </p:sp>
      <p:sp>
        <p:nvSpPr>
          <p:cNvPr id="11" name="Rectangle 10"/>
          <p:cNvSpPr/>
          <p:nvPr/>
        </p:nvSpPr>
        <p:spPr>
          <a:xfrm>
            <a:off x="7129060" y="393184"/>
            <a:ext cx="1119745" cy="4433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alliterasie</a:t>
            </a:r>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6805" y="4312227"/>
            <a:ext cx="2857500" cy="1905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128" y="4074102"/>
            <a:ext cx="2857500" cy="214312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4" name="Rectangle 13"/>
          <p:cNvSpPr/>
          <p:nvPr/>
        </p:nvSpPr>
        <p:spPr>
          <a:xfrm>
            <a:off x="7257060" y="1911927"/>
            <a:ext cx="1221922" cy="4433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assonansie</a:t>
            </a:r>
            <a:endParaRPr lang="en-US"/>
          </a:p>
        </p:txBody>
      </p:sp>
    </p:spTree>
    <p:extLst>
      <p:ext uri="{BB962C8B-B14F-4D97-AF65-F5344CB8AC3E}">
        <p14:creationId xmlns:p14="http://schemas.microsoft.com/office/powerpoint/2010/main" val="290324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1000"/>
                                        <p:tgtEl>
                                          <p:spTgt spid="3"/>
                                        </p:tgtEl>
                                      </p:cBhvr>
                                    </p:animEffect>
                                    <p:anim calcmode="lin" valueType="num">
                                      <p:cBhvr>
                                        <p:cTn id="49" dur="1000" fill="hold"/>
                                        <p:tgtEl>
                                          <p:spTgt spid="3"/>
                                        </p:tgtEl>
                                        <p:attrNameLst>
                                          <p:attrName>ppt_x</p:attrName>
                                        </p:attrNameLst>
                                      </p:cBhvr>
                                      <p:tavLst>
                                        <p:tav tm="0">
                                          <p:val>
                                            <p:strVal val="#ppt_x"/>
                                          </p:val>
                                        </p:tav>
                                        <p:tav tm="100000">
                                          <p:val>
                                            <p:strVal val="#ppt_x"/>
                                          </p:val>
                                        </p:tav>
                                      </p:tavLst>
                                    </p:anim>
                                    <p:anim calcmode="lin" valueType="num">
                                      <p:cBhvr>
                                        <p:cTn id="5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ppt_x"/>
                                          </p:val>
                                        </p:tav>
                                        <p:tav tm="100000">
                                          <p:val>
                                            <p:strVal val="#ppt_x"/>
                                          </p:val>
                                        </p:tav>
                                      </p:tavLst>
                                    </p:anim>
                                    <p:anim calcmode="lin" valueType="num">
                                      <p:cBhvr additive="base">
                                        <p:cTn id="6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1"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7028" y="461665"/>
            <a:ext cx="6096000" cy="1277850"/>
          </a:xfrm>
          <a:prstGeom prst="rect">
            <a:avLst/>
          </a:prstGeom>
        </p:spPr>
        <p:txBody>
          <a:bodyPr>
            <a:spAutoFit/>
          </a:bodyPr>
          <a:lstStyle/>
          <a:p>
            <a:pPr lvl="0">
              <a:lnSpc>
                <a:spcPct val="107000"/>
              </a:lnSpc>
              <a:spcAft>
                <a:spcPts val="0"/>
              </a:spcAft>
            </a:pPr>
            <a:r>
              <a:rPr lang="en-ZA">
                <a:latin typeface="Calibri" panose="020F0502020204030204" pitchFamily="34" charset="0"/>
                <a:ea typeface="Calibri" panose="020F0502020204030204" pitchFamily="34" charset="0"/>
                <a:cs typeface="Arial" panose="020B0604020202020204" pitchFamily="34" charset="0"/>
              </a:rPr>
              <a:t>4. </a:t>
            </a:r>
            <a:r>
              <a:rPr lang="en-ZA" sz="2400">
                <a:latin typeface="Calibri" panose="020F0502020204030204" pitchFamily="34" charset="0"/>
                <a:ea typeface="Calibri" panose="020F0502020204030204" pitchFamily="34" charset="0"/>
                <a:cs typeface="Arial" panose="020B0604020202020204" pitchFamily="34" charset="0"/>
              </a:rPr>
              <a:t>Skaduweekinders gly verby</a:t>
            </a:r>
            <a:endParaRPr lang="en-ZA" sz="24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5. stukkende </a:t>
            </a:r>
            <a:r>
              <a:rPr lang="en-ZA" sz="2400" u="sng">
                <a:latin typeface="Calibri" panose="020F0502020204030204" pitchFamily="34" charset="0"/>
                <a:ea typeface="Calibri" panose="020F0502020204030204" pitchFamily="34" charset="0"/>
                <a:cs typeface="Arial" panose="020B0604020202020204" pitchFamily="34" charset="0"/>
              </a:rPr>
              <a:t>bedelvaandels</a:t>
            </a:r>
            <a:r>
              <a:rPr lang="en-ZA" sz="2400">
                <a:latin typeface="Calibri" panose="020F0502020204030204" pitchFamily="34" charset="0"/>
                <a:ea typeface="Calibri" panose="020F0502020204030204" pitchFamily="34" charset="0"/>
                <a:cs typeface="Arial" panose="020B0604020202020204" pitchFamily="34" charset="0"/>
              </a:rPr>
              <a:t> </a:t>
            </a:r>
            <a:r>
              <a:rPr lang="en-ZA" sz="2400" u="sng">
                <a:latin typeface="Calibri" panose="020F0502020204030204" pitchFamily="34" charset="0"/>
                <a:ea typeface="Calibri" panose="020F0502020204030204" pitchFamily="34" charset="0"/>
                <a:cs typeface="Arial" panose="020B0604020202020204" pitchFamily="34" charset="0"/>
              </a:rPr>
              <a:t>wapper wanhopig</a:t>
            </a:r>
            <a:endParaRPr lang="en-ZA" sz="2400" u="sng">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6. in die swartpad op soek na </a:t>
            </a:r>
            <a:r>
              <a:rPr lang="en-ZA" sz="2400" u="sng">
                <a:latin typeface="Calibri" panose="020F0502020204030204" pitchFamily="34" charset="0"/>
                <a:ea typeface="Calibri" panose="020F0502020204030204" pitchFamily="34" charset="0"/>
                <a:cs typeface="Arial" panose="020B0604020202020204" pitchFamily="34" charset="0"/>
              </a:rPr>
              <a:t>kos en kleed</a:t>
            </a:r>
            <a:endParaRPr lang="en-ZA" sz="2400" u="sng">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638126" y="0"/>
            <a:ext cx="2408095"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Strofe 2</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6553029" y="309265"/>
            <a:ext cx="1175995" cy="3785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alliterasie</a:t>
            </a:r>
            <a:endParaRPr lang="en-US"/>
          </a:p>
        </p:txBody>
      </p:sp>
      <p:sp>
        <p:nvSpPr>
          <p:cNvPr id="9" name="Rectangle 8"/>
          <p:cNvSpPr/>
          <p:nvPr/>
        </p:nvSpPr>
        <p:spPr>
          <a:xfrm>
            <a:off x="7903028" y="1186587"/>
            <a:ext cx="3783281" cy="28346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‘n Vaandel is ‘n vlag wat by betogings gedra word met leuses of wat deur sportondersteuners by wedstryde geswaai word. Die “plakkate”, “lappe” of “kartonne” van honger bedelaars is nie “vaandels” nie; wat daarop geskryf staan, is versoeke om geld vir kos en klere vir oorlewing in hul haglike omstandighede en dit “wapper” nie.  </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3027" y="4350328"/>
            <a:ext cx="3526443" cy="22998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1782" y="4350328"/>
            <a:ext cx="2857500" cy="214312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4745" y="1815163"/>
            <a:ext cx="3543482" cy="23505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cxnSp>
        <p:nvCxnSpPr>
          <p:cNvPr id="14" name="Straight Arrow Connector 13"/>
          <p:cNvCxnSpPr>
            <a:stCxn id="8" idx="2"/>
          </p:cNvCxnSpPr>
          <p:nvPr/>
        </p:nvCxnSpPr>
        <p:spPr>
          <a:xfrm flipH="1">
            <a:off x="6712527" y="687863"/>
            <a:ext cx="428500" cy="330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a:off x="7598227" y="553793"/>
            <a:ext cx="130798" cy="974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33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4" y="619632"/>
            <a:ext cx="6096000" cy="1277850"/>
          </a:xfrm>
          <a:prstGeom prst="rect">
            <a:avLst/>
          </a:prstGeom>
        </p:spPr>
        <p:txBody>
          <a:bodyPr>
            <a:spAutoFit/>
          </a:bodyPr>
          <a:lstStyle/>
          <a:p>
            <a:pPr lvl="0">
              <a:lnSpc>
                <a:spcPct val="107000"/>
              </a:lnSpc>
              <a:spcAft>
                <a:spcPts val="0"/>
              </a:spcAft>
            </a:pPr>
            <a:r>
              <a:rPr lang="en-ZA">
                <a:latin typeface="Calibri" panose="020F0502020204030204" pitchFamily="34" charset="0"/>
                <a:ea typeface="Calibri" panose="020F0502020204030204" pitchFamily="34" charset="0"/>
                <a:cs typeface="Arial" panose="020B0604020202020204" pitchFamily="34" charset="0"/>
              </a:rPr>
              <a:t>7. </a:t>
            </a:r>
            <a:r>
              <a:rPr lang="en-ZA" sz="2400">
                <a:latin typeface="Calibri" panose="020F0502020204030204" pitchFamily="34" charset="0"/>
                <a:ea typeface="Calibri" panose="020F0502020204030204" pitchFamily="34" charset="0"/>
                <a:cs typeface="Arial" panose="020B0604020202020204" pitchFamily="34" charset="0"/>
              </a:rPr>
              <a:t>Die </a:t>
            </a:r>
            <a:r>
              <a:rPr lang="en-ZA" sz="2400" u="sng">
                <a:latin typeface="Calibri" panose="020F0502020204030204" pitchFamily="34" charset="0"/>
                <a:ea typeface="Calibri" panose="020F0502020204030204" pitchFamily="34" charset="0"/>
                <a:cs typeface="Arial" panose="020B0604020202020204" pitchFamily="34" charset="0"/>
              </a:rPr>
              <a:t>vaartuig</a:t>
            </a:r>
            <a:r>
              <a:rPr lang="en-ZA" sz="2400">
                <a:latin typeface="Calibri" panose="020F0502020204030204" pitchFamily="34" charset="0"/>
                <a:ea typeface="Calibri" panose="020F0502020204030204" pitchFamily="34" charset="0"/>
                <a:cs typeface="Arial" panose="020B0604020202020204" pitchFamily="34" charset="0"/>
              </a:rPr>
              <a:t> blink in </a:t>
            </a:r>
            <a:r>
              <a:rPr lang="en-ZA" sz="2400" u="sng">
                <a:latin typeface="Calibri" panose="020F0502020204030204" pitchFamily="34" charset="0"/>
                <a:ea typeface="Calibri" panose="020F0502020204030204" pitchFamily="34" charset="0"/>
                <a:cs typeface="Arial" panose="020B0604020202020204" pitchFamily="34" charset="0"/>
              </a:rPr>
              <a:t>ster</a:t>
            </a:r>
            <a:r>
              <a:rPr lang="en-ZA" sz="2400">
                <a:latin typeface="Calibri" panose="020F0502020204030204" pitchFamily="34" charset="0"/>
                <a:ea typeface="Calibri" panose="020F0502020204030204" pitchFamily="34" charset="0"/>
                <a:cs typeface="Arial" panose="020B0604020202020204" pitchFamily="34" charset="0"/>
              </a:rPr>
              <a:t> geklink</a:t>
            </a:r>
            <a:endParaRPr lang="en-ZA" sz="24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8. </a:t>
            </a:r>
            <a:r>
              <a:rPr lang="en-ZA" sz="2400" u="sng">
                <a:latin typeface="Calibri" panose="020F0502020204030204" pitchFamily="34" charset="0"/>
                <a:ea typeface="Calibri" panose="020F0502020204030204" pitchFamily="34" charset="0"/>
                <a:cs typeface="Arial" panose="020B0604020202020204" pitchFamily="34" charset="0"/>
              </a:rPr>
              <a:t>sagte leer </a:t>
            </a:r>
            <a:r>
              <a:rPr lang="en-ZA" sz="2400">
                <a:latin typeface="Calibri" panose="020F0502020204030204" pitchFamily="34" charset="0"/>
                <a:ea typeface="Calibri" panose="020F0502020204030204" pitchFamily="34" charset="0"/>
                <a:cs typeface="Arial" panose="020B0604020202020204" pitchFamily="34" charset="0"/>
              </a:rPr>
              <a:t>omhul die stuurman aan die wiel</a:t>
            </a:r>
            <a:endParaRPr lang="en-ZA" sz="24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ZA" sz="2400">
                <a:latin typeface="Calibri" panose="020F0502020204030204" pitchFamily="34" charset="0"/>
                <a:ea typeface="Calibri" panose="020F0502020204030204" pitchFamily="34" charset="0"/>
                <a:cs typeface="Arial" panose="020B0604020202020204" pitchFamily="34" charset="0"/>
              </a:rPr>
              <a:t>9. betaal uit opbrengs van die </a:t>
            </a:r>
            <a:r>
              <a:rPr lang="en-ZA" sz="2400" u="sng">
                <a:latin typeface="Calibri" panose="020F0502020204030204" pitchFamily="34" charset="0"/>
                <a:ea typeface="Calibri" panose="020F0502020204030204" pitchFamily="34" charset="0"/>
                <a:cs typeface="Arial" panose="020B0604020202020204" pitchFamily="34" charset="0"/>
              </a:rPr>
              <a:t>slawemaal</a:t>
            </a:r>
            <a:endParaRPr lang="en-ZA" sz="2400" u="sng">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638126" y="0"/>
            <a:ext cx="2408095" cy="923330"/>
          </a:xfrm>
          <a:prstGeom prst="rect">
            <a:avLst/>
          </a:prstGeom>
          <a:noFill/>
        </p:spPr>
        <p:txBody>
          <a:bodyPr wrap="none" lIns="91440" tIns="45720" rIns="91440" bIns="45720">
            <a:spAutoFit/>
          </a:bodyPr>
          <a:lstStyle/>
          <a:p>
            <a:pPr algn="ctr"/>
            <a:r>
              <a:rPr lang="en-US" sz="5400" smtClean="0">
                <a:ln w="0"/>
                <a:effectLst>
                  <a:outerShdw blurRad="38100" dist="19050" dir="2700000" algn="tl" rotWithShape="0">
                    <a:schemeClr val="dk1">
                      <a:alpha val="40000"/>
                    </a:schemeClr>
                  </a:outerShdw>
                </a:effectLst>
              </a:rPr>
              <a:t>Strofe 3</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1246910" y="2082240"/>
            <a:ext cx="3071254" cy="27743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Met die verwysing na die “sagte leer” word die gemak van die bestuurder en sy passasiers in ‘n Mercedes beklemtoon; hulle sit lekker gemaklik.  </a:t>
            </a:r>
          </a:p>
          <a:p>
            <a:r>
              <a:rPr lang="en-ZA" smtClean="0"/>
              <a:t>Die bestuurder sit nie net gemaklik in die motor nie, maar lei ook ‘n gemaklike lewe</a:t>
            </a:r>
            <a:endParaRPr lang="en-US"/>
          </a:p>
        </p:txBody>
      </p:sp>
      <p:sp>
        <p:nvSpPr>
          <p:cNvPr id="5" name="Rectangle 4"/>
          <p:cNvSpPr/>
          <p:nvPr/>
        </p:nvSpPr>
        <p:spPr>
          <a:xfrm>
            <a:off x="4776464" y="2082240"/>
            <a:ext cx="2753590" cy="1631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‘n Vaartuig is meestal ‘n skip en die stuurman op die skip het hoe status; “skeepsoffisier met rang onder die van kaptein”.</a:t>
            </a:r>
            <a:endParaRPr lang="en-US"/>
          </a:p>
        </p:txBody>
      </p:sp>
      <p:sp>
        <p:nvSpPr>
          <p:cNvPr id="6" name="Rectangle 5"/>
          <p:cNvSpPr/>
          <p:nvPr/>
        </p:nvSpPr>
        <p:spPr>
          <a:xfrm>
            <a:off x="4789714" y="3976254"/>
            <a:ext cx="2348345" cy="1402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‘n Mercedes is ‘n duur en deftige motor wat dus “blink” en voor op sy neus ‘n “ster” het. </a:t>
            </a:r>
            <a:endParaRPr lang="en-US"/>
          </a:p>
        </p:txBody>
      </p:sp>
      <p:sp>
        <p:nvSpPr>
          <p:cNvPr id="7" name="Rectangle 6"/>
          <p:cNvSpPr/>
          <p:nvPr/>
        </p:nvSpPr>
        <p:spPr>
          <a:xfrm>
            <a:off x="7993082" y="1108364"/>
            <a:ext cx="3696691" cy="2518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“vaar” in “vaartuig” gee die gedagte van beweging sterker weer as “voer” in “voertuig”. Die bestuurders van Mercedesse ry waarskynlik so vinnig as moontlik.  Die ww. “vaar” verwys in fig. sin na sukses of mislukking wat iemand ervaar, soos in die sin: Hy vaar goed in sy werk.</a:t>
            </a:r>
            <a:endParaRPr lang="en-US"/>
          </a:p>
        </p:txBody>
      </p:sp>
      <p:sp>
        <p:nvSpPr>
          <p:cNvPr id="8" name="Rectangle 7"/>
          <p:cNvSpPr/>
          <p:nvPr/>
        </p:nvSpPr>
        <p:spPr>
          <a:xfrm>
            <a:off x="8006753" y="3976254"/>
            <a:ext cx="3683020" cy="24141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a:t>“stukkende bedelvaandels” (strofe 2) kontrasteer met “sagte leer” in strofe 3: die motor met duursame leer beklee (wat </a:t>
            </a:r>
            <a:r>
              <a:rPr lang="en-ZA" smtClean="0"/>
              <a:t>dus moeilik </a:t>
            </a:r>
            <a:r>
              <a:rPr lang="en-ZA"/>
              <a:t>verweer</a:t>
            </a:r>
            <a:r>
              <a:rPr lang="en-ZA" smtClean="0"/>
              <a:t>), terwyl die vervlenterde bedelaars blootgestel is aan wind en weer. Dus: stukkende mense word met heel mense gekontrasteer.</a:t>
            </a:r>
            <a:endParaRPr lang="en-US"/>
          </a:p>
        </p:txBody>
      </p:sp>
      <p:sp>
        <p:nvSpPr>
          <p:cNvPr id="12" name="Rectangle 11"/>
          <p:cNvSpPr/>
          <p:nvPr/>
        </p:nvSpPr>
        <p:spPr>
          <a:xfrm>
            <a:off x="1246910" y="5183331"/>
            <a:ext cx="3071254" cy="11222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mtClean="0"/>
              <a:t>“slawemaal”: die luukse motor is betaal deur die uitbuiting van mindergegoedes.  </a:t>
            </a:r>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0636" y="5640073"/>
            <a:ext cx="1030046" cy="750335"/>
          </a:xfrm>
          <a:prstGeom prst="rect">
            <a:avLst/>
          </a:prstGeom>
        </p:spPr>
      </p:pic>
    </p:spTree>
    <p:extLst>
      <p:ext uri="{BB962C8B-B14F-4D97-AF65-F5344CB8AC3E}">
        <p14:creationId xmlns:p14="http://schemas.microsoft.com/office/powerpoint/2010/main" val="333078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randombar(horizont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2000"/>
                                        <p:tgtEl>
                                          <p:spTgt spid="13"/>
                                        </p:tgtEl>
                                      </p:cBhvr>
                                    </p:animEffect>
                                    <p:anim calcmode="lin" valueType="num">
                                      <p:cBhvr>
                                        <p:cTn id="40" dur="2000" fill="hold"/>
                                        <p:tgtEl>
                                          <p:spTgt spid="13"/>
                                        </p:tgtEl>
                                        <p:attrNameLst>
                                          <p:attrName>ppt_w</p:attrName>
                                        </p:attrNameLst>
                                      </p:cBhvr>
                                      <p:tavLst>
                                        <p:tav tm="0" fmla="#ppt_w*sin(2.5*pi*$)">
                                          <p:val>
                                            <p:fltVal val="0"/>
                                          </p:val>
                                        </p:tav>
                                        <p:tav tm="100000">
                                          <p:val>
                                            <p:fltVal val="1"/>
                                          </p:val>
                                        </p:tav>
                                      </p:tavLst>
                                    </p:anim>
                                    <p:anim calcmode="lin" valueType="num">
                                      <p:cBhvr>
                                        <p:cTn id="4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2"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355</TotalTime>
  <Words>1330</Words>
  <Application>Microsoft Office PowerPoint</Application>
  <PresentationFormat>Widescreen</PresentationFormat>
  <Paragraphs>162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Impact</vt:lpstr>
      <vt:lpstr>Times New Roman</vt:lpstr>
      <vt:lpstr>Badge</vt:lpstr>
      <vt:lpstr>Mercedesrit in die aand</vt:lpstr>
      <vt:lpstr>Inleiding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Mercedesrit in die aand</dc:title>
  <dc:creator>Hubert Krynauw</dc:creator>
  <cp:lastModifiedBy>Hubert Krynauw</cp:lastModifiedBy>
  <cp:revision>35</cp:revision>
  <dcterms:created xsi:type="dcterms:W3CDTF">2015-11-23T10:09:07Z</dcterms:created>
  <dcterms:modified xsi:type="dcterms:W3CDTF">2015-12-09T10:03:48Z</dcterms:modified>
</cp:coreProperties>
</file>