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6" r:id="rId3"/>
    <p:sldId id="278" r:id="rId4"/>
    <p:sldId id="277" r:id="rId5"/>
    <p:sldId id="256" r:id="rId6"/>
    <p:sldId id="265" r:id="rId7"/>
    <p:sldId id="273" r:id="rId8"/>
    <p:sldId id="271" r:id="rId9"/>
    <p:sldId id="270" r:id="rId10"/>
    <p:sldId id="279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514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500C5-A680-44E5-9D63-7299E9876FBC}" type="doc">
      <dgm:prSet loTypeId="urn:microsoft.com/office/officeart/2005/8/layout/vList2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ZA"/>
        </a:p>
      </dgm:t>
    </dgm:pt>
    <dgm:pt modelId="{C8AF77AB-F79A-4134-8590-33E26D4428CB}">
      <dgm:prSet/>
      <dgm:spPr/>
      <dgm:t>
        <a:bodyPr/>
        <a:lstStyle/>
        <a:p>
          <a:pPr rtl="0"/>
          <a:r>
            <a:rPr lang="en-ZA" b="1" smtClean="0"/>
            <a:t>TITEL: metaforiese verwysing- drake of gevare op die internet is soos drake (gevare) tydens die Middeleeue vir seevaarders.</a:t>
          </a:r>
          <a:endParaRPr lang="en-ZA" b="1"/>
        </a:p>
      </dgm:t>
    </dgm:pt>
    <dgm:pt modelId="{45B782F4-1A37-427F-81BC-51D523B03CE8}" type="parTrans" cxnId="{107C0CEE-B2D8-447C-951D-F65938420530}">
      <dgm:prSet/>
      <dgm:spPr/>
      <dgm:t>
        <a:bodyPr/>
        <a:lstStyle/>
        <a:p>
          <a:endParaRPr lang="en-ZA"/>
        </a:p>
      </dgm:t>
    </dgm:pt>
    <dgm:pt modelId="{65E57E54-BD9C-4234-97A4-39485040D6AD}" type="sibTrans" cxnId="{107C0CEE-B2D8-447C-951D-F65938420530}">
      <dgm:prSet/>
      <dgm:spPr/>
      <dgm:t>
        <a:bodyPr/>
        <a:lstStyle/>
        <a:p>
          <a:endParaRPr lang="en-ZA"/>
        </a:p>
      </dgm:t>
    </dgm:pt>
    <dgm:pt modelId="{C5EDF127-A99F-42C3-A1E6-E06EE64B9B89}">
      <dgm:prSet/>
      <dgm:spPr/>
      <dgm:t>
        <a:bodyPr/>
        <a:lstStyle/>
        <a:p>
          <a:pPr rtl="0"/>
          <a:r>
            <a:rPr lang="en-ZA" b="1" smtClean="0"/>
            <a:t>VERTELLER: eerstepersoon: sy ervaring is belangrik</a:t>
          </a:r>
          <a:endParaRPr lang="en-ZA" b="1"/>
        </a:p>
      </dgm:t>
    </dgm:pt>
    <dgm:pt modelId="{5863E123-45C3-40F9-BC98-FBA1DA923E30}" type="parTrans" cxnId="{880B8519-AC68-4C7A-94D5-1F5F9169A78E}">
      <dgm:prSet/>
      <dgm:spPr/>
      <dgm:t>
        <a:bodyPr/>
        <a:lstStyle/>
        <a:p>
          <a:endParaRPr lang="en-ZA"/>
        </a:p>
      </dgm:t>
    </dgm:pt>
    <dgm:pt modelId="{2B051070-ACD9-4D8D-B634-2CAFB4D140E7}" type="sibTrans" cxnId="{880B8519-AC68-4C7A-94D5-1F5F9169A78E}">
      <dgm:prSet/>
      <dgm:spPr/>
      <dgm:t>
        <a:bodyPr/>
        <a:lstStyle/>
        <a:p>
          <a:endParaRPr lang="en-ZA"/>
        </a:p>
      </dgm:t>
    </dgm:pt>
    <dgm:pt modelId="{EF766196-1110-492A-97AB-3DF43BFA46EF}">
      <dgm:prSet/>
      <dgm:spPr/>
      <dgm:t>
        <a:bodyPr/>
        <a:lstStyle/>
        <a:p>
          <a:pPr rtl="0"/>
          <a:r>
            <a:rPr lang="en-ZA" b="1" smtClean="0"/>
            <a:t>TOON: selfversekerd en oortuigend</a:t>
          </a:r>
          <a:endParaRPr lang="en-ZA" b="1"/>
        </a:p>
      </dgm:t>
    </dgm:pt>
    <dgm:pt modelId="{311522FA-0DD2-44EB-A8C9-A75125D3CE77}" type="parTrans" cxnId="{BD8DA736-93C5-404D-954F-141C48D58FBF}">
      <dgm:prSet/>
      <dgm:spPr/>
      <dgm:t>
        <a:bodyPr/>
        <a:lstStyle/>
        <a:p>
          <a:endParaRPr lang="en-ZA"/>
        </a:p>
      </dgm:t>
    </dgm:pt>
    <dgm:pt modelId="{E869352C-5BBE-45A7-ADF2-928ACF4B2433}" type="sibTrans" cxnId="{BD8DA736-93C5-404D-954F-141C48D58FBF}">
      <dgm:prSet/>
      <dgm:spPr/>
      <dgm:t>
        <a:bodyPr/>
        <a:lstStyle/>
        <a:p>
          <a:endParaRPr lang="en-ZA"/>
        </a:p>
      </dgm:t>
    </dgm:pt>
    <dgm:pt modelId="{BAD1D4D1-5338-4AFA-BCD9-8FF997226ABA}">
      <dgm:prSet/>
      <dgm:spPr/>
      <dgm:t>
        <a:bodyPr/>
        <a:lstStyle/>
        <a:p>
          <a:pPr rtl="0"/>
          <a:r>
            <a:rPr lang="en-ZA" b="1" smtClean="0"/>
            <a:t>RYM:  vrye vers – dui op ‘n soeke na vryheid</a:t>
          </a:r>
          <a:endParaRPr lang="en-ZA" b="1"/>
        </a:p>
      </dgm:t>
    </dgm:pt>
    <dgm:pt modelId="{63811B7F-2D25-4F64-93B2-F52EF094B71A}" type="parTrans" cxnId="{D483A481-D1E3-487C-AC42-138C624C9F21}">
      <dgm:prSet/>
      <dgm:spPr/>
      <dgm:t>
        <a:bodyPr/>
        <a:lstStyle/>
        <a:p>
          <a:endParaRPr lang="en-ZA"/>
        </a:p>
      </dgm:t>
    </dgm:pt>
    <dgm:pt modelId="{CDC9E1B5-7F1E-42E6-BE01-0AC4CBD6E6B7}" type="sibTrans" cxnId="{D483A481-D1E3-487C-AC42-138C624C9F21}">
      <dgm:prSet/>
      <dgm:spPr/>
      <dgm:t>
        <a:bodyPr/>
        <a:lstStyle/>
        <a:p>
          <a:endParaRPr lang="en-ZA"/>
        </a:p>
      </dgm:t>
    </dgm:pt>
    <dgm:pt modelId="{D33223AC-1FD3-48B6-86ED-D8035A0E76EB}" type="pres">
      <dgm:prSet presAssocID="{951500C5-A680-44E5-9D63-7299E9876F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2007AF1-797D-491E-ABFE-18B1413B9724}" type="pres">
      <dgm:prSet presAssocID="{C8AF77AB-F79A-4134-8590-33E26D4428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5BB06E-CC7C-4E4C-A43A-F1D78670B4EE}" type="pres">
      <dgm:prSet presAssocID="{65E57E54-BD9C-4234-97A4-39485040D6AD}" presName="spacer" presStyleCnt="0"/>
      <dgm:spPr/>
    </dgm:pt>
    <dgm:pt modelId="{2D20EA0A-3573-4DF6-AA1F-D5481C843DED}" type="pres">
      <dgm:prSet presAssocID="{C5EDF127-A99F-42C3-A1E6-E06EE64B9B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B5C9E4-1589-41CE-9655-D787B281AB40}" type="pres">
      <dgm:prSet presAssocID="{2B051070-ACD9-4D8D-B634-2CAFB4D140E7}" presName="spacer" presStyleCnt="0"/>
      <dgm:spPr/>
    </dgm:pt>
    <dgm:pt modelId="{D716281C-B7F1-4433-B886-064EFDF95E2B}" type="pres">
      <dgm:prSet presAssocID="{EF766196-1110-492A-97AB-3DF43BFA46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76F180-817D-4C91-8B72-39848D1C29A4}" type="pres">
      <dgm:prSet presAssocID="{E869352C-5BBE-45A7-ADF2-928ACF4B2433}" presName="spacer" presStyleCnt="0"/>
      <dgm:spPr/>
    </dgm:pt>
    <dgm:pt modelId="{CBA41585-F97C-4009-9145-A46D0BABF3CC}" type="pres">
      <dgm:prSet presAssocID="{BAD1D4D1-5338-4AFA-BCD9-8FF997226A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07C0CEE-B2D8-447C-951D-F65938420530}" srcId="{951500C5-A680-44E5-9D63-7299E9876FBC}" destId="{C8AF77AB-F79A-4134-8590-33E26D4428CB}" srcOrd="0" destOrd="0" parTransId="{45B782F4-1A37-427F-81BC-51D523B03CE8}" sibTransId="{65E57E54-BD9C-4234-97A4-39485040D6AD}"/>
    <dgm:cxn modelId="{3CA81C31-188E-42E5-8850-63E9690CAB05}" type="presOf" srcId="{C8AF77AB-F79A-4134-8590-33E26D4428CB}" destId="{C2007AF1-797D-491E-ABFE-18B1413B9724}" srcOrd="0" destOrd="0" presId="urn:microsoft.com/office/officeart/2005/8/layout/vList2"/>
    <dgm:cxn modelId="{396649F7-455A-4D3F-80CF-66DAAE11AAB9}" type="presOf" srcId="{C5EDF127-A99F-42C3-A1E6-E06EE64B9B89}" destId="{2D20EA0A-3573-4DF6-AA1F-D5481C843DED}" srcOrd="0" destOrd="0" presId="urn:microsoft.com/office/officeart/2005/8/layout/vList2"/>
    <dgm:cxn modelId="{880B8519-AC68-4C7A-94D5-1F5F9169A78E}" srcId="{951500C5-A680-44E5-9D63-7299E9876FBC}" destId="{C5EDF127-A99F-42C3-A1E6-E06EE64B9B89}" srcOrd="1" destOrd="0" parTransId="{5863E123-45C3-40F9-BC98-FBA1DA923E30}" sibTransId="{2B051070-ACD9-4D8D-B634-2CAFB4D140E7}"/>
    <dgm:cxn modelId="{D483A481-D1E3-487C-AC42-138C624C9F21}" srcId="{951500C5-A680-44E5-9D63-7299E9876FBC}" destId="{BAD1D4D1-5338-4AFA-BCD9-8FF997226ABA}" srcOrd="3" destOrd="0" parTransId="{63811B7F-2D25-4F64-93B2-F52EF094B71A}" sibTransId="{CDC9E1B5-7F1E-42E6-BE01-0AC4CBD6E6B7}"/>
    <dgm:cxn modelId="{56BE0166-A228-4BAC-AA46-076D4FCD7C01}" type="presOf" srcId="{BAD1D4D1-5338-4AFA-BCD9-8FF997226ABA}" destId="{CBA41585-F97C-4009-9145-A46D0BABF3CC}" srcOrd="0" destOrd="0" presId="urn:microsoft.com/office/officeart/2005/8/layout/vList2"/>
    <dgm:cxn modelId="{821C65B2-FBAA-4A0E-B0A5-27A780E71375}" type="presOf" srcId="{EF766196-1110-492A-97AB-3DF43BFA46EF}" destId="{D716281C-B7F1-4433-B886-064EFDF95E2B}" srcOrd="0" destOrd="0" presId="urn:microsoft.com/office/officeart/2005/8/layout/vList2"/>
    <dgm:cxn modelId="{0D04DBB1-0851-4A29-B1B1-0256DFF25B20}" type="presOf" srcId="{951500C5-A680-44E5-9D63-7299E9876FBC}" destId="{D33223AC-1FD3-48B6-86ED-D8035A0E76EB}" srcOrd="0" destOrd="0" presId="urn:microsoft.com/office/officeart/2005/8/layout/vList2"/>
    <dgm:cxn modelId="{BD8DA736-93C5-404D-954F-141C48D58FBF}" srcId="{951500C5-A680-44E5-9D63-7299E9876FBC}" destId="{EF766196-1110-492A-97AB-3DF43BFA46EF}" srcOrd="2" destOrd="0" parTransId="{311522FA-0DD2-44EB-A8C9-A75125D3CE77}" sibTransId="{E869352C-5BBE-45A7-ADF2-928ACF4B2433}"/>
    <dgm:cxn modelId="{BA275FD3-64A7-478D-BA60-CFEA6984BC14}" type="presParOf" srcId="{D33223AC-1FD3-48B6-86ED-D8035A0E76EB}" destId="{C2007AF1-797D-491E-ABFE-18B1413B9724}" srcOrd="0" destOrd="0" presId="urn:microsoft.com/office/officeart/2005/8/layout/vList2"/>
    <dgm:cxn modelId="{0006438A-51E9-41D2-A8F5-248F7F8ADAE0}" type="presParOf" srcId="{D33223AC-1FD3-48B6-86ED-D8035A0E76EB}" destId="{A25BB06E-CC7C-4E4C-A43A-F1D78670B4EE}" srcOrd="1" destOrd="0" presId="urn:microsoft.com/office/officeart/2005/8/layout/vList2"/>
    <dgm:cxn modelId="{06F19FAB-480A-492C-B784-3179F75D1BAB}" type="presParOf" srcId="{D33223AC-1FD3-48B6-86ED-D8035A0E76EB}" destId="{2D20EA0A-3573-4DF6-AA1F-D5481C843DED}" srcOrd="2" destOrd="0" presId="urn:microsoft.com/office/officeart/2005/8/layout/vList2"/>
    <dgm:cxn modelId="{0182B852-6F05-46F7-841C-0F568AF8EBFA}" type="presParOf" srcId="{D33223AC-1FD3-48B6-86ED-D8035A0E76EB}" destId="{6AB5C9E4-1589-41CE-9655-D787B281AB40}" srcOrd="3" destOrd="0" presId="urn:microsoft.com/office/officeart/2005/8/layout/vList2"/>
    <dgm:cxn modelId="{7483B11F-A5CC-4F89-A076-477ACB3F48AB}" type="presParOf" srcId="{D33223AC-1FD3-48B6-86ED-D8035A0E76EB}" destId="{D716281C-B7F1-4433-B886-064EFDF95E2B}" srcOrd="4" destOrd="0" presId="urn:microsoft.com/office/officeart/2005/8/layout/vList2"/>
    <dgm:cxn modelId="{69739EBF-A65E-4E4D-BCF6-7B9B0608CF9C}" type="presParOf" srcId="{D33223AC-1FD3-48B6-86ED-D8035A0E76EB}" destId="{4976F180-817D-4C91-8B72-39848D1C29A4}" srcOrd="5" destOrd="0" presId="urn:microsoft.com/office/officeart/2005/8/layout/vList2"/>
    <dgm:cxn modelId="{0C5A4F26-A820-4B1E-8DDF-DD1AE8FFA09C}" type="presParOf" srcId="{D33223AC-1FD3-48B6-86ED-D8035A0E76EB}" destId="{CBA41585-F97C-4009-9145-A46D0BABF3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07AF1-797D-491E-ABFE-18B1413B9724}">
      <dsp:nvSpPr>
        <dsp:cNvPr id="0" name=""/>
        <dsp:cNvSpPr/>
      </dsp:nvSpPr>
      <dsp:spPr>
        <a:xfrm>
          <a:off x="0" y="271362"/>
          <a:ext cx="8064896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1" kern="1200" smtClean="0"/>
            <a:t>TITEL: metaforiese verwysing- drake of gevare op die internet is soos drake (gevare) tydens die Middeleeue vir seevaarders.</a:t>
          </a:r>
          <a:endParaRPr lang="en-ZA" sz="2300" b="1" kern="1200"/>
        </a:p>
      </dsp:txBody>
      <dsp:txXfrm>
        <a:off x="44664" y="316026"/>
        <a:ext cx="7975568" cy="825612"/>
      </dsp:txXfrm>
    </dsp:sp>
    <dsp:sp modelId="{2D20EA0A-3573-4DF6-AA1F-D5481C843DED}">
      <dsp:nvSpPr>
        <dsp:cNvPr id="0" name=""/>
        <dsp:cNvSpPr/>
      </dsp:nvSpPr>
      <dsp:spPr>
        <a:xfrm>
          <a:off x="0" y="1252542"/>
          <a:ext cx="8064896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1" kern="1200" smtClean="0"/>
            <a:t>VERTELLER: eerstepersoon: sy ervaring is belangrik</a:t>
          </a:r>
          <a:endParaRPr lang="en-ZA" sz="2300" b="1" kern="1200"/>
        </a:p>
      </dsp:txBody>
      <dsp:txXfrm>
        <a:off x="44664" y="1297206"/>
        <a:ext cx="7975568" cy="825612"/>
      </dsp:txXfrm>
    </dsp:sp>
    <dsp:sp modelId="{D716281C-B7F1-4433-B886-064EFDF95E2B}">
      <dsp:nvSpPr>
        <dsp:cNvPr id="0" name=""/>
        <dsp:cNvSpPr/>
      </dsp:nvSpPr>
      <dsp:spPr>
        <a:xfrm>
          <a:off x="0" y="2233722"/>
          <a:ext cx="8064896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1" kern="1200" smtClean="0"/>
            <a:t>TOON: selfversekerd en oortuigend</a:t>
          </a:r>
          <a:endParaRPr lang="en-ZA" sz="2300" b="1" kern="1200"/>
        </a:p>
      </dsp:txBody>
      <dsp:txXfrm>
        <a:off x="44664" y="2278386"/>
        <a:ext cx="7975568" cy="825612"/>
      </dsp:txXfrm>
    </dsp:sp>
    <dsp:sp modelId="{CBA41585-F97C-4009-9145-A46D0BABF3CC}">
      <dsp:nvSpPr>
        <dsp:cNvPr id="0" name=""/>
        <dsp:cNvSpPr/>
      </dsp:nvSpPr>
      <dsp:spPr>
        <a:xfrm>
          <a:off x="0" y="3214902"/>
          <a:ext cx="8064896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1" kern="1200" smtClean="0"/>
            <a:t>RYM:  vrye vers – dui op ‘n soeke na vryheid</a:t>
          </a:r>
          <a:endParaRPr lang="en-ZA" sz="2300" b="1" kern="1200"/>
        </a:p>
      </dsp:txBody>
      <dsp:txXfrm>
        <a:off x="44664" y="3259566"/>
        <a:ext cx="7975568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11/17/2015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a_serpent" TargetMode="External"/><Relationship Id="rId2" Type="http://schemas.openxmlformats.org/officeDocument/2006/relationships/hyperlink" Target="https://en.wikipedia.org/wiki/Drag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67059"/>
            <a:ext cx="9296400" cy="6143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360" y="5587354"/>
            <a:ext cx="5112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Be Dragons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4352" y="1340768"/>
            <a:ext cx="2448272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ZA" sz="2400" smtClean="0"/>
              <a:t>TITEL: Verwysing na Middeleeuse landkaarte wat gevare aandui.  </a:t>
            </a:r>
          </a:p>
          <a:p>
            <a:endParaRPr lang="en-ZA" sz="2400"/>
          </a:p>
          <a:p>
            <a:r>
              <a:rPr lang="en-ZA" sz="2400" smtClean="0"/>
              <a:t>In die gedig is dit die waarskuwing van die pa aan sy seun oor die gevare van die internet.  </a:t>
            </a: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72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smtClean="0"/>
              <a:t>VRAE</a:t>
            </a:r>
            <a:endParaRPr lang="en-ZA" sz="36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93352"/>
              </p:ext>
            </p:extLst>
          </p:nvPr>
        </p:nvGraphicFramePr>
        <p:xfrm>
          <a:off x="1919536" y="568938"/>
          <a:ext cx="8528496" cy="541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624"/>
                <a:gridCol w="7128792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1.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Verduidelik in jou </a:t>
                      </a:r>
                      <a:r>
                        <a:rPr lang="en-ZA" u="sng" smtClean="0"/>
                        <a:t>eie woorde </a:t>
                      </a:r>
                      <a:r>
                        <a:rPr lang="en-ZA" smtClean="0"/>
                        <a:t>wat die kind met sy/haar pa se kodewoord doen.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/>
                        <a:t>(2)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2.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Haal </a:t>
                      </a:r>
                      <a:r>
                        <a:rPr lang="en-ZA" u="sng" smtClean="0"/>
                        <a:t>een </a:t>
                      </a:r>
                      <a:r>
                        <a:rPr lang="en-ZA" u="sng" smtClean="0"/>
                        <a:t>woord </a:t>
                      </a:r>
                      <a:r>
                        <a:rPr lang="en-ZA" smtClean="0"/>
                        <a:t>uit strofe 2 aan wat aandui wat in die “nuwe ruimtes” (strofe 1) opgesluit lê.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/>
                        <a:t> (1)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3.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Haal </a:t>
                      </a:r>
                      <a:r>
                        <a:rPr lang="en-ZA" u="sng" smtClean="0"/>
                        <a:t>twee opeenvolgende </a:t>
                      </a:r>
                      <a:r>
                        <a:rPr lang="en-ZA" smtClean="0"/>
                        <a:t>woorde aan wat aandui dat die spreker sy gebruik van die Internet as ‘n godsdiens beskou.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/>
                        <a:t>(1)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4.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Kies slegs die korrekte antwoord. </a:t>
                      </a:r>
                    </a:p>
                    <a:p>
                      <a:pPr marL="0" lvl="0" indent="0" rtl="0">
                        <a:buFont typeface="+mj-lt"/>
                        <a:buNone/>
                      </a:pPr>
                      <a:endParaRPr lang="nl-NL" smtClean="0"/>
                    </a:p>
                    <a:p>
                      <a:pPr marL="0" lvl="0" indent="0" rtl="0">
                        <a:buFont typeface="+mj-lt"/>
                        <a:buNone/>
                      </a:pPr>
                      <a:r>
                        <a:rPr lang="nl-NL" smtClean="0"/>
                        <a:t>Die 'ons' in strofe 3 is alle …</a:t>
                      </a:r>
                      <a:endParaRPr lang="en-ZA" smtClean="0"/>
                    </a:p>
                    <a:p>
                      <a:pPr marL="457200" lvl="1" indent="0" rtl="0">
                        <a:buFont typeface="+mj-lt"/>
                        <a:buNone/>
                      </a:pPr>
                      <a:r>
                        <a:rPr lang="en-ZA" smtClean="0"/>
                        <a:t>A hedendaagse kinders.</a:t>
                      </a:r>
                    </a:p>
                    <a:p>
                      <a:pPr marL="457200" lvl="1" indent="0" rtl="0">
                        <a:buFont typeface="+mj-lt"/>
                        <a:buNone/>
                      </a:pPr>
                      <a:r>
                        <a:rPr lang="en-ZA" smtClean="0"/>
                        <a:t>B rekenaargeletterde kinders.</a:t>
                      </a:r>
                    </a:p>
                    <a:p>
                      <a:pPr marL="457200" lvl="1" indent="0" rtl="0">
                        <a:buFont typeface="+mj-lt"/>
                        <a:buNone/>
                      </a:pPr>
                      <a:r>
                        <a:rPr lang="en-ZA" smtClean="0"/>
                        <a:t>C kinders en ouers.</a:t>
                      </a:r>
                    </a:p>
                    <a:p>
                      <a:pPr marL="457200" lvl="1" indent="0" rtl="0">
                        <a:buFont typeface="+mj-lt"/>
                        <a:buNone/>
                      </a:pPr>
                      <a:r>
                        <a:rPr lang="en-ZA" smtClean="0"/>
                        <a:t>D rebelse kinders.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mtClean="0"/>
                        <a:t>(1)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mtClean="0"/>
                        <a:t>5.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Na watter outydse aktiwiteit/arbeid verwys reël 15?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mtClean="0"/>
                        <a:t>(1)</a:t>
                      </a:r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7048" y="1412776"/>
            <a:ext cx="936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/>
              <a:t>	</a:t>
            </a:r>
          </a:p>
          <a:p>
            <a:r>
              <a:rPr lang="nl-NL" sz="2000" smtClean="0"/>
              <a:t>					</a:t>
            </a:r>
          </a:p>
          <a:p>
            <a:r>
              <a:rPr lang="en-ZA" sz="2000" smtClean="0"/>
              <a:t>							</a:t>
            </a:r>
            <a:endParaRPr lang="nl-NL" sz="2000" smtClean="0"/>
          </a:p>
          <a:p>
            <a:r>
              <a:rPr lang="nl-NL" sz="2000" smtClean="0"/>
              <a:t>	</a:t>
            </a:r>
            <a:r>
              <a:rPr lang="en-ZA" sz="2000" b="1" smtClean="0"/>
              <a:t>									</a:t>
            </a:r>
            <a:endParaRPr lang="en-ZA" sz="2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03383"/>
              </p:ext>
            </p:extLst>
          </p:nvPr>
        </p:nvGraphicFramePr>
        <p:xfrm>
          <a:off x="1343469" y="404664"/>
          <a:ext cx="9361042" cy="575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930"/>
                <a:gridCol w="8210251"/>
                <a:gridCol w="616861"/>
              </a:tblGrid>
              <a:tr h="720080">
                <a:tc>
                  <a:txBody>
                    <a:bodyPr/>
                    <a:lstStyle/>
                    <a:p>
                      <a:r>
                        <a:rPr lang="nl-NL" sz="1800" smtClean="0"/>
                        <a:t>6.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smtClean="0"/>
                        <a:t>In watter situasie kan die kind moontlik sy/haar pa se hulp verlang?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smtClean="0"/>
                        <a:t>(1)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smtClean="0"/>
                        <a:t>7.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smtClean="0"/>
                        <a:t>Verduidelik wat die kind </a:t>
                      </a:r>
                      <a:r>
                        <a:rPr lang="nl-NL" sz="1800" b="1" smtClean="0"/>
                        <a:t>bedoel </a:t>
                      </a:r>
                      <a:r>
                        <a:rPr lang="nl-NL" sz="1800" smtClean="0"/>
                        <a:t>wanneer hy/sy in reël 24 vra:</a:t>
                      </a:r>
                    </a:p>
                    <a:p>
                      <a:r>
                        <a:rPr lang="nl-NL" sz="1800" smtClean="0"/>
                        <a:t>       "sal jou oor dan oop wees, pa?"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smtClean="0"/>
                        <a:t>(1)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smtClean="0"/>
                        <a:t>8.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smtClean="0"/>
                        <a:t>Voltooi die onderstaande sin deur die </a:t>
                      </a:r>
                      <a:r>
                        <a:rPr lang="nl-NL" sz="1800" b="1" smtClean="0"/>
                        <a:t>korrekte woord </a:t>
                      </a:r>
                      <a:r>
                        <a:rPr lang="nl-NL" sz="1800" smtClean="0"/>
                        <a:t>te kies. Die kind noem sy/haar pa 'n 'USB vir my gemoed' (reël 25). Dit is 'n voorbeeld van </a:t>
                      </a:r>
                      <a:r>
                        <a:rPr lang="en-ZA" sz="1800" smtClean="0"/>
                        <a:t>('n) ...</a:t>
                      </a:r>
                    </a:p>
                    <a:p>
                      <a:r>
                        <a:rPr lang="en-ZA" sz="1800" smtClean="0"/>
                        <a:t> </a:t>
                      </a:r>
                    </a:p>
                    <a:p>
                      <a:r>
                        <a:rPr lang="en-ZA" sz="1800" smtClean="0"/>
                        <a:t>A vergelyking.</a:t>
                      </a:r>
                    </a:p>
                    <a:p>
                      <a:r>
                        <a:rPr lang="en-ZA" sz="1800" smtClean="0"/>
                        <a:t>B metafoor.</a:t>
                      </a:r>
                    </a:p>
                    <a:p>
                      <a:r>
                        <a:rPr lang="en-ZA" sz="1800" smtClean="0"/>
                        <a:t>C klanknabootsing.</a:t>
                      </a:r>
                    </a:p>
                    <a:p>
                      <a:r>
                        <a:rPr lang="en-ZA" sz="1800" smtClean="0"/>
                        <a:t>D personifikasie. 	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smtClean="0"/>
                        <a:t>(1)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smtClean="0"/>
                        <a:t>9.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smtClean="0"/>
                        <a:t>Sê in jou </a:t>
                      </a:r>
                      <a:r>
                        <a:rPr lang="nl-NL" sz="1800" b="1" smtClean="0"/>
                        <a:t>eie woorde </a:t>
                      </a:r>
                      <a:r>
                        <a:rPr lang="nl-NL" sz="1800" smtClean="0"/>
                        <a:t>waarvoor die spreker in reëls 26 en 27 bang is.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smtClean="0"/>
                        <a:t>(1)</a:t>
                      </a:r>
                    </a:p>
                    <a:p>
                      <a:endParaRPr lang="en-Z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smtClean="0"/>
                        <a:t>[10]</a:t>
                      </a:r>
                      <a:endParaRPr lang="en-ZA" sz="1800" smtClean="0"/>
                    </a:p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mtClean="0"/>
              <a:t>Verstaan jy nou?!</a:t>
            </a:r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27" y="2204864"/>
            <a:ext cx="4615945" cy="34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440" y="764704"/>
            <a:ext cx="5688632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2400" b="1"/>
              <a:t>Here be </a:t>
            </a:r>
            <a:r>
              <a:rPr lang="en-ZA" sz="2400" b="1" smtClean="0"/>
              <a:t>dragons</a:t>
            </a:r>
          </a:p>
          <a:p>
            <a:endParaRPr lang="en-ZA" sz="2400" b="1"/>
          </a:p>
          <a:p>
            <a:r>
              <a:rPr lang="en-ZA" sz="2000"/>
              <a:t>From Wikipedia, the free encyclopedia</a:t>
            </a:r>
          </a:p>
          <a:p>
            <a:r>
              <a:rPr lang="en-ZA" sz="2000"/>
              <a:t>This article is about a phrase used on maps. </a:t>
            </a:r>
            <a:endParaRPr lang="en-ZA" sz="2000" smtClean="0"/>
          </a:p>
          <a:p>
            <a:endParaRPr lang="en-ZA" sz="2400"/>
          </a:p>
          <a:p>
            <a:r>
              <a:rPr lang="en-ZA" sz="2800" smtClean="0"/>
              <a:t>"</a:t>
            </a:r>
            <a:r>
              <a:rPr lang="en-ZA" sz="2800" b="1"/>
              <a:t>Here be dragons</a:t>
            </a:r>
            <a:r>
              <a:rPr lang="en-ZA" sz="2800"/>
              <a:t>" means dangerous or unexplored territories, in imitation of a supposed medieval practice of putting </a:t>
            </a:r>
            <a:r>
              <a:rPr lang="en-ZA" sz="2800">
                <a:solidFill>
                  <a:schemeClr val="bg1"/>
                </a:solidFill>
                <a:hlinkClick r:id="rId2" tooltip="Dragons"/>
              </a:rPr>
              <a:t>dragons</a:t>
            </a:r>
            <a:r>
              <a:rPr lang="en-ZA" sz="2800">
                <a:solidFill>
                  <a:schemeClr val="bg1"/>
                </a:solidFill>
              </a:rPr>
              <a:t>, </a:t>
            </a:r>
            <a:r>
              <a:rPr lang="en-ZA" sz="2800">
                <a:solidFill>
                  <a:schemeClr val="bg1"/>
                </a:solidFill>
                <a:hlinkClick r:id="rId3" tooltip="Sea serpent"/>
              </a:rPr>
              <a:t>sea serpents</a:t>
            </a:r>
            <a:r>
              <a:rPr lang="en-ZA" sz="2800">
                <a:solidFill>
                  <a:schemeClr val="bg1"/>
                </a:solidFill>
              </a:rPr>
              <a:t> </a:t>
            </a:r>
            <a:r>
              <a:rPr lang="en-ZA" sz="2800"/>
              <a:t>and other mythological creatures in uncharted areas of maps.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-35226"/>
            <a:ext cx="4727848" cy="68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32656"/>
            <a:ext cx="4042522" cy="6164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1424" y="5229200"/>
            <a:ext cx="3822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Izak de Vries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33064"/>
            <a:ext cx="17907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940779"/>
            <a:ext cx="2286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mtClean="0"/>
              <a:t>Here Be Dragons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mtClean="0"/>
              <a:t>Izak de Vries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147446"/>
            <a:ext cx="3268588" cy="24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739552"/>
          </a:xfrm>
        </p:spPr>
        <p:txBody>
          <a:bodyPr/>
          <a:lstStyle/>
          <a:p>
            <a:r>
              <a:rPr lang="en-ZA" smtClean="0"/>
              <a:t>Here be Dragons</a:t>
            </a:r>
            <a:endParaRPr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47552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pa se </a:t>
            </a:r>
            <a:r>
              <a:rPr lang="en-ZA" sz="2400" b="1" u="sng" smtClean="0"/>
              <a:t>kodewoord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u="sng" smtClean="0"/>
              <a:t>draf</a:t>
            </a:r>
            <a:r>
              <a:rPr lang="en-ZA" sz="2400" b="1" smtClean="0"/>
              <a:t> ek in ‘n oogwink </a:t>
            </a:r>
            <a:r>
              <a:rPr lang="en-ZA" sz="2400" b="1" u="sng" smtClean="0"/>
              <a:t>kaf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my </a:t>
            </a:r>
            <a:r>
              <a:rPr lang="en-ZA" sz="2400" b="1" u="sng" smtClean="0"/>
              <a:t>muis</a:t>
            </a:r>
            <a:r>
              <a:rPr lang="en-ZA" sz="2400" b="1" smtClean="0"/>
              <a:t> </a:t>
            </a:r>
            <a:r>
              <a:rPr lang="en-ZA" sz="2400" b="1" u="sng" smtClean="0"/>
              <a:t>surf</a:t>
            </a:r>
            <a:r>
              <a:rPr lang="en-ZA" sz="2400" b="1" smtClean="0"/>
              <a:t> dwingend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op nuwe ruimtes af</a:t>
            </a:r>
          </a:p>
          <a:p>
            <a:pPr marL="457200" indent="-457200">
              <a:buFont typeface="+mj-lt"/>
              <a:buAutoNum type="arabicPeriod"/>
            </a:pPr>
            <a:endParaRPr lang="en-ZA" sz="2400" b="1" smtClean="0"/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los my, pa, laat my gaan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inlgting is my religie en </a:t>
            </a:r>
            <a:r>
              <a:rPr lang="en-ZA" sz="2400" b="1" u="sng" smtClean="0"/>
              <a:t>GoogleEarth</a:t>
            </a:r>
            <a:r>
              <a:rPr lang="en-ZA" sz="2400" b="1" smtClean="0"/>
              <a:t> my kaart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dagga lê die strate vol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en onnies vroetel ook maar graag</a:t>
            </a:r>
            <a:endParaRPr sz="24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43947"/>
            <a:ext cx="2340617" cy="1290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62" y="2609117"/>
            <a:ext cx="2809875" cy="1628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7968" y="443947"/>
            <a:ext cx="288032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“kodewoord” (password) - wagwoord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3715" y="1210005"/>
            <a:ext cx="288032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kafdraf - bemeester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406" y="1693467"/>
            <a:ext cx="288032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“surf”: op die internet rondsnuffel 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340768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1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628" y="3933056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2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5406" y="2593895"/>
            <a:ext cx="288032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Die seun kry toegang tot sy pa se rekenaar; ken sy kodewoord / wagwoord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6427" y="4953442"/>
            <a:ext cx="4583882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Hy vra sy pa om hom uit te los – die internet is soos sy geloof – hy glo daarin; en sy kaart is Google Earth – daar is baie meer gevare in die wêreld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7968" y="443947"/>
            <a:ext cx="288032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In r. 1 &amp; 2: omgekeerde woordorde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691" y="5916850"/>
            <a:ext cx="288032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“inligting my religie en GoogleEarth my kaart” = albei metafore</a:t>
            </a:r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/>
          <p:cNvSpPr txBox="1">
            <a:spLocks/>
          </p:cNvSpPr>
          <p:nvPr/>
        </p:nvSpPr>
        <p:spPr>
          <a:xfrm>
            <a:off x="1559496" y="1124744"/>
            <a:ext cx="9144000" cy="4755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ons weet, pa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ons keyboards is wyser as jy dink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laat ons gaan, laat ons reis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na kletsvriende in Pole, na hekse in Parys</a:t>
            </a:r>
          </a:p>
          <a:p>
            <a:pPr marL="457200" indent="-457200">
              <a:buFont typeface="+mj-lt"/>
              <a:buAutoNum type="arabicPeriod"/>
            </a:pPr>
            <a:endParaRPr lang="en-ZA" sz="2400" b="1" smtClean="0"/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waar anders, pa, sal ons geslag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ons vlae plant?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ons kleims afsteek?</a:t>
            </a:r>
          </a:p>
          <a:p>
            <a:pPr marL="457200" indent="-457200">
              <a:buFont typeface="+mj-lt"/>
              <a:buAutoNum type="arabicPeriod"/>
            </a:pPr>
            <a:endParaRPr lang="en-ZA" sz="2400" b="1"/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los my, pa, laat my gaan</a:t>
            </a:r>
            <a:endParaRPr lang="en-ZA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017">
            <a:off x="9765351" y="5250013"/>
            <a:ext cx="2164321" cy="86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07368" y="1124744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3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3502360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4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368" y="5085184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5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7580" y="283075"/>
            <a:ext cx="4895528" cy="17543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Hy vertel sy  pa dat sy generasie weet van die gevare, maar hy wil vry wees om dinge te ontdek (Kletsvriende in Pole = Facebook; hekse in Parys verwys na ‘n webtuiste wat hulle leer oor verskillende mense)</a:t>
            </a:r>
          </a:p>
          <a:p>
            <a:r>
              <a:rPr lang="en-ZA" smtClean="0">
                <a:solidFill>
                  <a:schemeClr val="bg1"/>
                </a:solidFill>
              </a:rPr>
              <a:t>Hy wil reis d.m.v. die internet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9180" y="3635523"/>
            <a:ext cx="288032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Die internet is sy ontdekkingswêreld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9180" y="4518962"/>
            <a:ext cx="288032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hy herhaal dat sy pa hom Vryheid moet gee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528" y="196078"/>
            <a:ext cx="288032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“ons keyboards is wyser = personifikasie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7528" y="150491"/>
            <a:ext cx="2880320" cy="14773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die keyboards is ‘n verwysing na die internet / rekenaargenerasie; ons noem hierdie assosiasie metonimia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9180" y="2206458"/>
            <a:ext cx="2880320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“laat ons reis” – metafories beteken dit ontdek; alliterasie met “in Pole”, “hekse in Parys’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7528" y="5798315"/>
            <a:ext cx="504056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“vlae plant / kleims afsteek” is metafore (ontdekkingsreis dmv die internet)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4082" y="5521316"/>
            <a:ext cx="288032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Strofe 5: herhaling – beklemtoon sy soeke na vryheid</a:t>
            </a:r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1559496" y="1124744"/>
            <a:ext cx="9144000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maar hou oop jou hart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eendag gaan daar ‘n virus wees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‘n wurm of ‘n Trojaanse perd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wat meer gaan doen as komperkraak</a:t>
            </a:r>
          </a:p>
          <a:p>
            <a:pPr marL="457200" indent="-457200">
              <a:buFont typeface="+mj-lt"/>
              <a:buAutoNum type="arabicPeriod"/>
            </a:pPr>
            <a:endParaRPr lang="en-ZA" sz="2400" b="1"/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dan, pa, sal my brein met jou wil praat</a:t>
            </a:r>
            <a:endParaRPr lang="en-ZA" sz="24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882" y="483059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50912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88" y="3140969"/>
            <a:ext cx="3900197" cy="316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68" y="1340768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6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550" y="3717032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7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8276" y="4511554"/>
            <a:ext cx="3105023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As daar probleem is, sal hy met sy pa kan kommunikeer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7101" y="392467"/>
            <a:ext cx="3749649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Hy soek nog sy pa se ondersteuning as hy problem op die rekenaar en die internet ondervind; rekenaarvisrusse of komperkraak kan problem bring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276" y="5666936"/>
            <a:ext cx="288032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komperkraak (hacking): om ongemagtige toegang tot ‘n rekenaar verkry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1042" y="2125874"/>
            <a:ext cx="2561015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Trojaanse perd: internet-virusse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368" y="227256"/>
            <a:ext cx="288032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wending met “maar”</a:t>
            </a:r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1559496" y="1124744"/>
            <a:ext cx="9144000" cy="36724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sal jy daar wees, pa? as ek moet vlug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van ‘n </a:t>
            </a:r>
            <a:r>
              <a:rPr lang="en-ZA" sz="2400" b="1" u="sng" smtClean="0"/>
              <a:t>pedofiel</a:t>
            </a:r>
            <a:r>
              <a:rPr lang="en-ZA" sz="2400" b="1" smtClean="0"/>
              <a:t> of sluipdief in die nag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sal jou oor dan oop wees, pa?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‘n USB vir my gemoed?</a:t>
            </a:r>
          </a:p>
          <a:p>
            <a:pPr marL="457200" indent="-457200">
              <a:buFont typeface="+mj-lt"/>
              <a:buAutoNum type="arabicPeriod"/>
            </a:pPr>
            <a:endParaRPr lang="en-ZA" sz="2400" b="1"/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of gaan jy </a:t>
            </a:r>
            <a:r>
              <a:rPr lang="en-ZA" sz="2400" b="1" u="sng" smtClean="0"/>
              <a:t>stug</a:t>
            </a:r>
            <a:r>
              <a:rPr lang="en-ZA" sz="2400" b="1" smtClean="0"/>
              <a:t> ‘n </a:t>
            </a:r>
            <a:r>
              <a:rPr lang="en-ZA" sz="2400" b="1" u="sng" smtClean="0"/>
              <a:t>vuurwal</a:t>
            </a:r>
            <a:r>
              <a:rPr lang="en-ZA" sz="2400" b="1" smtClean="0"/>
              <a:t> gooi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smtClean="0"/>
              <a:t>en my die </a:t>
            </a:r>
            <a:r>
              <a:rPr lang="en-ZA" sz="2400" b="1" u="sng" smtClean="0"/>
              <a:t>kuberstorm</a:t>
            </a:r>
            <a:r>
              <a:rPr lang="en-ZA" sz="2400" b="1" smtClean="0"/>
              <a:t> self laat veg?</a:t>
            </a:r>
            <a:endParaRPr lang="en-ZA" sz="2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20" y="1338717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73" y="4293096"/>
            <a:ext cx="3565004" cy="2363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804" y="1137455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8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04" y="3785152"/>
            <a:ext cx="1008112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mtClean="0">
                <a:solidFill>
                  <a:schemeClr val="bg1"/>
                </a:solidFill>
              </a:rPr>
              <a:t>Strofe 9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5551" y="5687110"/>
            <a:ext cx="3628603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“kuberstorm” - probleemsituasie in die kuberruim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5551" y="4842227"/>
            <a:ext cx="288032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“stug” (morose): onvriendelik / ontoeganklik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1496" y="2266440"/>
            <a:ext cx="288032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“pedofiel” – iemand met ‘n afwyking waar kinders voorkeur kry as seksobjekte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877" y="3405927"/>
            <a:ext cx="5112568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“vuurwal” (firewall) – rekenaarsisteem wat ongemagtige toegang tot jou rekenaar blokkeer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1916" y="245538"/>
            <a:ext cx="7416823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Hy vra of sy pa hom sal help as dinge verkeerd loop?  Sal sy pa hom red soos ‘n USB waarop mense dokumente, ens. kan stoor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804" y="5186806"/>
            <a:ext cx="3628603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Die seun gebruik die tegnologiese term “vuurwal” om sy pa te vra of hy hom sal los om self sy problem op die rekenaar uit te sorter?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4483" y="199230"/>
            <a:ext cx="288032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Strofe 8: retoriese vrae; assonansie met “jou oor dan oop”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804" y="3012948"/>
            <a:ext cx="2880320" cy="20313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bg1"/>
                </a:solidFill>
              </a:rPr>
              <a:t>metafore met die verwysing na “vuurwal” en “kuberstorm”</a:t>
            </a:r>
          </a:p>
          <a:p>
            <a:r>
              <a:rPr lang="en-ZA" smtClean="0">
                <a:solidFill>
                  <a:schemeClr val="bg1"/>
                </a:solidFill>
              </a:rPr>
              <a:t>IRONIE: hy wil vry wees, maar soek dan hulp van sy pa as dinge problematies word.</a:t>
            </a:r>
            <a:endParaRPr lang="en-Z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0191392"/>
              </p:ext>
            </p:extLst>
          </p:nvPr>
        </p:nvGraphicFramePr>
        <p:xfrm>
          <a:off x="2135560" y="1124744"/>
          <a:ext cx="8064896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9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007AF1-797D-491E-ABFE-18B1413B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C2007AF1-797D-491E-ABFE-18B1413B9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2007AF1-797D-491E-ABFE-18B1413B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2007AF1-797D-491E-ABFE-18B1413B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20EA0A-3573-4DF6-AA1F-D5481C843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D20EA0A-3573-4DF6-AA1F-D5481C843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D20EA0A-3573-4DF6-AA1F-D5481C843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D20EA0A-3573-4DF6-AA1F-D5481C843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16281C-B7F1-4433-B886-064EFDF9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D716281C-B7F1-4433-B886-064EFDF95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D716281C-B7F1-4433-B886-064EFDF9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716281C-B7F1-4433-B886-064EFDF9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A41585-F97C-4009-9145-A46D0BABF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BA41585-F97C-4009-9145-A46D0BABF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CBA41585-F97C-4009-9145-A46D0BABF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CBA41585-F97C-4009-9145-A46D0BABF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1035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Candara</vt:lpstr>
      <vt:lpstr>Consolas</vt:lpstr>
      <vt:lpstr>Tech Computer 16x9</vt:lpstr>
      <vt:lpstr>PowerPoint Presentation</vt:lpstr>
      <vt:lpstr>PowerPoint Presentation</vt:lpstr>
      <vt:lpstr>PowerPoint Presentation</vt:lpstr>
      <vt:lpstr>Here Be Dragons</vt:lpstr>
      <vt:lpstr>Here be Dragons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Verstaan jy nou?!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2015-11-13T10:00:44Z</dcterms:created>
  <dcterms:modified xsi:type="dcterms:W3CDTF">2015-11-17T13:44:46Z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