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D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D1E9D-0950-43C5-A458-B2EB99C10EA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85DC-E721-43B4-A4ED-6E65982FA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 flipH="1">
            <a:off x="2209800" y="0"/>
            <a:ext cx="4876800" cy="3048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 Narrow" pitchFamily="34" charset="0"/>
              </a:rPr>
              <a:t>KRITIESE</a:t>
            </a:r>
            <a:endParaRPr lang="en-US" sz="3200" dirty="0" smtClean="0">
              <a:latin typeface="Arial Narrow" pitchFamily="34" charset="0"/>
            </a:endParaRPr>
          </a:p>
          <a:p>
            <a:pPr algn="ctr"/>
            <a:r>
              <a:rPr lang="en-US" sz="3200" dirty="0" err="1" smtClean="0">
                <a:latin typeface="Arial Narrow" pitchFamily="34" charset="0"/>
              </a:rPr>
              <a:t>TAALBEWUST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HEID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8600" y="1828800"/>
            <a:ext cx="2209800" cy="1905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Biondi" pitchFamily="2" charset="0"/>
              </a:rPr>
              <a:t>FEITE</a:t>
            </a:r>
            <a:endParaRPr lang="en-US" sz="3200" dirty="0">
              <a:solidFill>
                <a:schemeClr val="tx1"/>
              </a:solidFill>
              <a:latin typeface="Biondi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3886200"/>
            <a:ext cx="2743200" cy="1905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Biondi" pitchFamily="2" charset="0"/>
              </a:rPr>
              <a:t>MENINGS</a:t>
            </a:r>
            <a:endParaRPr lang="en-US" sz="2400" dirty="0">
              <a:solidFill>
                <a:schemeClr val="tx1"/>
              </a:solidFill>
              <a:latin typeface="Biondi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77000" y="2514600"/>
            <a:ext cx="2667000" cy="1828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 Narrow" pitchFamily="34" charset="0"/>
              </a:rPr>
              <a:t>DENOTASIE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19400" y="3200400"/>
            <a:ext cx="2895600" cy="144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 Narrow" pitchFamily="34" charset="0"/>
                <a:cs typeface="Arial" pitchFamily="34" charset="0"/>
              </a:rPr>
              <a:t>KONNATASIE</a:t>
            </a:r>
            <a:endParaRPr lang="en-US" sz="28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334000" y="4800600"/>
            <a:ext cx="3657600" cy="1828800"/>
          </a:xfrm>
          <a:prstGeom prst="ellipse">
            <a:avLst/>
          </a:prstGeom>
          <a:solidFill>
            <a:srgbClr val="EF1D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 Narrow" pitchFamily="34" charset="0"/>
              </a:rPr>
              <a:t>GE</a:t>
            </a:r>
            <a:r>
              <a:rPr lang="en-US" sz="2800" dirty="0" err="1" smtClean="0">
                <a:latin typeface="Calibri"/>
              </a:rPr>
              <a:t>ïMPLISEERDE</a:t>
            </a:r>
            <a:endParaRPr lang="en-US" sz="2800" dirty="0" smtClean="0">
              <a:latin typeface="Calibri"/>
            </a:endParaRPr>
          </a:p>
          <a:p>
            <a:pPr algn="ctr"/>
            <a:r>
              <a:rPr lang="en-US" sz="2800" dirty="0" err="1" smtClean="0">
                <a:latin typeface="Calibri"/>
              </a:rPr>
              <a:t>BETEKENIS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FEITE</a:t>
            </a:r>
            <a:r>
              <a:rPr lang="en-US" sz="6600" b="1" dirty="0" smtClean="0"/>
              <a:t> &amp; </a:t>
            </a:r>
            <a:r>
              <a:rPr lang="en-US" sz="6600" b="1" dirty="0" err="1" smtClean="0"/>
              <a:t>MENINGS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err="1" smtClean="0"/>
              <a:t>Sout</a:t>
            </a:r>
            <a:r>
              <a:rPr lang="en-US" sz="3200" dirty="0" smtClean="0"/>
              <a:t> word reeds </a:t>
            </a:r>
            <a:r>
              <a:rPr lang="en-US" sz="3200" dirty="0" err="1" smtClean="0"/>
              <a:t>sedert</a:t>
            </a:r>
            <a:r>
              <a:rPr lang="en-US" sz="3200" dirty="0" smtClean="0"/>
              <a:t> 1800 in Port Elizabeth </a:t>
            </a:r>
            <a:r>
              <a:rPr lang="en-US" sz="3200" dirty="0" err="1" smtClean="0"/>
              <a:t>vervaardig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Hierdie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feitelik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bewys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word.Is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verkry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uit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die</a:t>
            </a: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Burger, 16 Julie 1999. Kan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ook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geskiedkundige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naslaanwerk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verkry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word.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seesout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by Port Elizabeth </a:t>
            </a:r>
            <a:r>
              <a:rPr lang="en-US" dirty="0" err="1" smtClean="0"/>
              <a:t>gemaak</a:t>
            </a:r>
            <a:r>
              <a:rPr lang="en-US" dirty="0" smtClean="0"/>
              <a:t> word, het so ‘n </a:t>
            </a:r>
            <a:r>
              <a:rPr lang="en-US" dirty="0" err="1" smtClean="0"/>
              <a:t>robberige</a:t>
            </a:r>
            <a:r>
              <a:rPr lang="en-US" dirty="0" smtClean="0"/>
              <a:t> </a:t>
            </a:r>
            <a:r>
              <a:rPr lang="en-US" dirty="0" err="1" smtClean="0"/>
              <a:t>smaak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Hierdie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bewys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word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Niemand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anders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het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nog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ondervind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Dit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is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bloot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‘n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opinie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Konnotasie</a:t>
            </a:r>
            <a:r>
              <a:rPr lang="en-US" dirty="0" smtClean="0"/>
              <a:t> &amp; </a:t>
            </a:r>
            <a:r>
              <a:rPr lang="en-US" dirty="0" err="1" smtClean="0"/>
              <a:t>denotasie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daarwees</a:t>
            </a:r>
            <a:r>
              <a:rPr lang="en-US" dirty="0" smtClean="0"/>
              <a:t> het </a:t>
            </a:r>
            <a:r>
              <a:rPr lang="en-US" dirty="0" err="1" smtClean="0"/>
              <a:t>sommer</a:t>
            </a:r>
            <a:r>
              <a:rPr lang="en-US" dirty="0" smtClean="0"/>
              <a:t> </a:t>
            </a:r>
            <a:r>
              <a:rPr lang="en-US" dirty="0" err="1" smtClean="0"/>
              <a:t>sout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die </a:t>
            </a:r>
            <a:r>
              <a:rPr lang="en-US" dirty="0" err="1" smtClean="0"/>
              <a:t>geleentheid</a:t>
            </a:r>
            <a:r>
              <a:rPr lang="en-US" dirty="0" smtClean="0"/>
              <a:t> </a:t>
            </a:r>
            <a:r>
              <a:rPr lang="en-US" dirty="0" err="1" smtClean="0"/>
              <a:t>verleen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Hierdie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uitlating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omdat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die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spreker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die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assosiasie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het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sy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sout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wat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geur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en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smaak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gee.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Sout</a:t>
            </a:r>
            <a:r>
              <a:rPr lang="en-US" dirty="0" smtClean="0"/>
              <a:t> se </a:t>
            </a:r>
            <a:r>
              <a:rPr lang="en-US" i="1" dirty="0" err="1" smtClean="0"/>
              <a:t>woordeboekbetekenis</a:t>
            </a:r>
            <a:r>
              <a:rPr lang="en-US" dirty="0" smtClean="0"/>
              <a:t> is: ‘n wit </a:t>
            </a:r>
            <a:r>
              <a:rPr lang="en-US" dirty="0" err="1" smtClean="0"/>
              <a:t>harde</a:t>
            </a:r>
            <a:r>
              <a:rPr lang="en-US" dirty="0" smtClean="0"/>
              <a:t> </a:t>
            </a:r>
            <a:r>
              <a:rPr lang="en-US" dirty="0" err="1" smtClean="0"/>
              <a:t>stof</a:t>
            </a:r>
            <a:r>
              <a:rPr lang="en-US" dirty="0" smtClean="0"/>
              <a:t>, </a:t>
            </a:r>
            <a:r>
              <a:rPr lang="en-US" dirty="0" err="1" smtClean="0"/>
              <a:t>NaCi</a:t>
            </a:r>
            <a:r>
              <a:rPr lang="en-US" dirty="0" smtClean="0"/>
              <a:t>,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karakteristieke</a:t>
            </a:r>
            <a:r>
              <a:rPr lang="en-US" dirty="0" smtClean="0"/>
              <a:t> </a:t>
            </a:r>
            <a:r>
              <a:rPr lang="en-US" dirty="0" err="1" smtClean="0"/>
              <a:t>smaak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seewater</a:t>
            </a:r>
            <a:r>
              <a:rPr lang="en-US" dirty="0" smtClean="0"/>
              <a:t> gee.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</a:t>
            </a:r>
            <a:r>
              <a:rPr lang="en-US" dirty="0" err="1" smtClean="0">
                <a:latin typeface="Calibri"/>
              </a:rPr>
              <a:t>ïMPLISEERDE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BETEKENIS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Marina </a:t>
            </a:r>
            <a:r>
              <a:rPr lang="en-US" dirty="0" err="1" smtClean="0"/>
              <a:t>Sout</a:t>
            </a:r>
            <a:r>
              <a:rPr lang="en-US" dirty="0" smtClean="0"/>
              <a:t> is tot 50% </a:t>
            </a:r>
            <a:r>
              <a:rPr lang="en-US" dirty="0" err="1" smtClean="0"/>
              <a:t>gesonder</a:t>
            </a:r>
            <a:r>
              <a:rPr lang="en-US" dirty="0" smtClean="0"/>
              <a:t> </a:t>
            </a:r>
            <a:r>
              <a:rPr lang="en-US" dirty="0" err="1" smtClean="0"/>
              <a:t>nou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implikasie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Marina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Sout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vroeër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gesond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was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nie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Of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dat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Marina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Sout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nou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nog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gesonder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is as </a:t>
            </a:r>
          </a:p>
          <a:p>
            <a:pPr>
              <a:buNone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vantevore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81000" y="381000"/>
            <a:ext cx="3276600" cy="13716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Biondi" pitchFamily="2" charset="0"/>
              </a:rPr>
              <a:t>EKSPLISIETE</a:t>
            </a:r>
            <a:r>
              <a:rPr lang="en-US" sz="2800" dirty="0" smtClean="0">
                <a:latin typeface="Biondi" pitchFamily="2" charset="0"/>
              </a:rPr>
              <a:t> </a:t>
            </a:r>
            <a:r>
              <a:rPr lang="en-US" sz="2800" dirty="0" err="1" smtClean="0">
                <a:latin typeface="Biondi" pitchFamily="2" charset="0"/>
              </a:rPr>
              <a:t>BOODSKAP</a:t>
            </a:r>
            <a:endParaRPr lang="en-US" sz="2800" dirty="0">
              <a:latin typeface="Biondi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886200" y="152400"/>
            <a:ext cx="4953000" cy="1905000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  <a:cs typeface="Aharoni" pitchFamily="2" charset="-79"/>
              </a:rPr>
              <a:t>PARTYDIGHEID;STEREOTIPES</a:t>
            </a:r>
            <a:endParaRPr lang="en-US" sz="2800" dirty="0">
              <a:solidFill>
                <a:schemeClr val="bg1"/>
              </a:solidFill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3400" y="2438400"/>
            <a:ext cx="8153400" cy="419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EMOTIEWE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TAAL;OORREDENDE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TAALGEBRUIK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&amp;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MANIPULERENDE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TAAL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Eksplisiet;partydig</a:t>
            </a:r>
            <a:r>
              <a:rPr lang="en-US" dirty="0" smtClean="0"/>
              <a:t> &amp; </a:t>
            </a:r>
            <a:r>
              <a:rPr lang="en-US" dirty="0" err="1" smtClean="0"/>
              <a:t>stereotipering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29600" cy="20116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Hierdie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sout</a:t>
                      </a:r>
                      <a:r>
                        <a:rPr lang="en-US" baseline="0" dirty="0" smtClean="0"/>
                        <a:t> is so  </a:t>
                      </a:r>
                      <a:r>
                        <a:rPr lang="en-US" baseline="0" dirty="0" err="1" smtClean="0"/>
                        <a:t>laf</a:t>
                      </a:r>
                      <a:r>
                        <a:rPr lang="en-US" baseline="0" dirty="0" smtClean="0"/>
                        <a:t> ;</a:t>
                      </a:r>
                      <a:r>
                        <a:rPr lang="en-US" baseline="0" dirty="0" err="1" smtClean="0"/>
                        <a:t>geen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err="1" smtClean="0"/>
                        <a:t>Mens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gebruik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nie</a:t>
                      </a:r>
                      <a:r>
                        <a:rPr lang="en-US" baseline="0" dirty="0" smtClean="0"/>
                        <a:t>!</a:t>
                      </a:r>
                    </a:p>
                    <a:p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i="1" baseline="0" dirty="0" err="1" smtClean="0"/>
                        <a:t>Lyftaal</a:t>
                      </a:r>
                      <a:endParaRPr lang="en-US" i="1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i="1" baseline="0" dirty="0" err="1" smtClean="0"/>
                        <a:t>kleredrag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is </a:t>
                      </a:r>
                      <a:r>
                        <a:rPr lang="en-US" dirty="0" err="1" smtClean="0"/>
                        <a:t>baie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beter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sout</a:t>
                      </a:r>
                      <a:r>
                        <a:rPr lang="en-US" dirty="0" smtClean="0"/>
                        <a:t> as </a:t>
                      </a:r>
                      <a:r>
                        <a:rPr lang="en-US" dirty="0" err="1" smtClean="0"/>
                        <a:t>rou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sout</a:t>
                      </a:r>
                      <a:r>
                        <a:rPr lang="en-US" dirty="0" smtClean="0"/>
                        <a:t> in 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neem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oor</a:t>
                      </a:r>
                      <a:r>
                        <a:rPr lang="en-US" dirty="0" smtClean="0"/>
                        <a:t> my </a:t>
                      </a:r>
                      <a:r>
                        <a:rPr lang="en-US" dirty="0" err="1" smtClean="0"/>
                        <a:t>kos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gooi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nie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i="1" dirty="0" smtClean="0"/>
                        <a:t>Moet </a:t>
                      </a:r>
                      <a:r>
                        <a:rPr lang="en-US" i="1" dirty="0" err="1" smtClean="0"/>
                        <a:t>kant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kies;moeilik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om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regverdig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te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wees</a:t>
                      </a:r>
                      <a:r>
                        <a:rPr lang="en-US" i="1" dirty="0" smtClean="0"/>
                        <a:t>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onderwysers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lyk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soutpotte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Emmotiewe</a:t>
            </a:r>
            <a:r>
              <a:rPr lang="en-US" dirty="0" smtClean="0"/>
              <a:t> </a:t>
            </a:r>
            <a:r>
              <a:rPr lang="en-US" dirty="0" err="1" smtClean="0"/>
              <a:t>taal;oorrededende</a:t>
            </a:r>
            <a:r>
              <a:rPr lang="en-US" dirty="0" smtClean="0"/>
              <a:t> </a:t>
            </a:r>
            <a:r>
              <a:rPr lang="en-US" dirty="0" err="1" smtClean="0"/>
              <a:t>taal</a:t>
            </a:r>
            <a:r>
              <a:rPr lang="en-US" dirty="0" smtClean="0"/>
              <a:t>; </a:t>
            </a:r>
            <a:r>
              <a:rPr lang="en-US" dirty="0" err="1" smtClean="0"/>
              <a:t>manipulerende</a:t>
            </a:r>
            <a:r>
              <a:rPr lang="en-US" dirty="0" smtClean="0"/>
              <a:t> </a:t>
            </a:r>
            <a:r>
              <a:rPr lang="en-US" dirty="0" err="1" smtClean="0"/>
              <a:t>taal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lastRow="1" lastCol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Sterk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gevoel;emosie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Laat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jou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tot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aksie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oorgaan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Kan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nie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anders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as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om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in </a:t>
                      </a:r>
                      <a:r>
                        <a:rPr lang="en-US" sz="2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te</a:t>
                      </a:r>
                      <a:r>
                        <a:rPr lang="en-U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stem.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Ek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spoeg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sommer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sout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op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jou,jou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luis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!</a:t>
                      </a:r>
                      <a:endParaRPr lang="en-US" sz="2800" i="1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Jy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is die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sout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van die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aarde.Wil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jy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nie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gou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vir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my …</a:t>
                      </a:r>
                      <a:endParaRPr lang="en-US" sz="2800" i="1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As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jy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nog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sout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op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jou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kos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gooi,kry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jy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nie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nagereg</a:t>
                      </a:r>
                      <a:r>
                        <a:rPr lang="en-US" sz="28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28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itchFamily="34" charset="0"/>
                        </a:rPr>
                        <a:t>nie</a:t>
                      </a:r>
                      <a:endParaRPr lang="en-US" sz="2800" i="1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TAALVERSKYNSELS</a:t>
            </a:r>
            <a:endParaRPr lang="en-US" sz="6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LEENGOED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i="1" dirty="0" err="1" smtClean="0">
                          <a:latin typeface="Arial Narrow" pitchFamily="34" charset="0"/>
                        </a:rPr>
                        <a:t>Vanaf</a:t>
                      </a:r>
                      <a:r>
                        <a:rPr lang="en-US" sz="2000" i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i="1" dirty="0" err="1" smtClean="0">
                          <a:latin typeface="Arial Narrow" pitchFamily="34" charset="0"/>
                        </a:rPr>
                        <a:t>ander</a:t>
                      </a:r>
                      <a:r>
                        <a:rPr lang="en-US" sz="2000" i="1" dirty="0" smtClean="0">
                          <a:latin typeface="Arial Narrow" pitchFamily="34" charset="0"/>
                        </a:rPr>
                        <a:t> tale – </a:t>
                      </a:r>
                      <a:r>
                        <a:rPr lang="en-US" sz="2000" i="1" dirty="0" err="1" smtClean="0">
                          <a:latin typeface="Arial Narrow" pitchFamily="34" charset="0"/>
                        </a:rPr>
                        <a:t>inheems</a:t>
                      </a: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Boegoe;abba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Reservoir (Fr)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Pizza (It)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EIEGOED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i="1" dirty="0" err="1" smtClean="0">
                          <a:latin typeface="Arial Narrow" pitchFamily="34" charset="0"/>
                        </a:rPr>
                        <a:t>Neologisme</a:t>
                      </a: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Glygeut;snoetbus</a:t>
                      </a:r>
                      <a:endParaRPr lang="en-US" sz="2000" i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i="1" dirty="0" err="1" smtClean="0">
                          <a:latin typeface="Arial Narrow" pitchFamily="34" charset="0"/>
                        </a:rPr>
                        <a:t>Klanknabootsing</a:t>
                      </a:r>
                      <a:endParaRPr lang="en-US" sz="20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ANALOGIE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i="1" dirty="0" err="1" smtClean="0">
                          <a:latin typeface="Arial Narrow" pitchFamily="34" charset="0"/>
                        </a:rPr>
                        <a:t>Valse</a:t>
                      </a: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i="1" dirty="0" err="1" smtClean="0">
                          <a:latin typeface="Arial Narrow" pitchFamily="34" charset="0"/>
                        </a:rPr>
                        <a:t>Korrekte</a:t>
                      </a:r>
                      <a:endParaRPr lang="en-US" sz="20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VOLKSETIMO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LOGIE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i="1" dirty="0" err="1" smtClean="0">
                          <a:latin typeface="Arial Narrow" pitchFamily="34" charset="0"/>
                        </a:rPr>
                        <a:t>Onkunde</a:t>
                      </a: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i="1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Baiesukkel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i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kosmyniks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KONTAMINA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SIE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Besmetting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Verassureer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aanbetref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 Narrow" pitchFamily="34" charset="0"/>
                        </a:rPr>
                        <a:t>TOUTOLOGIE</a:t>
                      </a:r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400" b="1" i="1" dirty="0" smtClean="0">
                          <a:latin typeface="Arial Narrow" pitchFamily="34" charset="0"/>
                        </a:rPr>
                        <a:t>Kop+(p)</a:t>
                      </a:r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ie+tjie</a:t>
                      </a:r>
                      <a:endParaRPr lang="en-US" sz="24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 Narrow" pitchFamily="34" charset="0"/>
                        </a:rPr>
                        <a:t>PLEONASME</a:t>
                      </a:r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Ronde</a:t>
                      </a:r>
                      <a:r>
                        <a:rPr lang="en-US" sz="2400" b="1" i="1" dirty="0" smtClean="0">
                          <a:latin typeface="Arial Narrow" pitchFamily="34" charset="0"/>
                        </a:rPr>
                        <a:t> sir= </a:t>
                      </a:r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kel</a:t>
                      </a:r>
                      <a:endParaRPr lang="en-US" sz="24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 Narrow" pitchFamily="34" charset="0"/>
                        </a:rPr>
                        <a:t>ARGAïS</a:t>
                      </a:r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800" b="1" dirty="0" smtClean="0">
                          <a:latin typeface="Arial Narrow" pitchFamily="34" charset="0"/>
                        </a:rPr>
                        <a:t>ME</a:t>
                      </a:r>
                    </a:p>
                    <a:p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kwispedoor</a:t>
                      </a:r>
                      <a:endParaRPr lang="en-US" sz="24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 Narrow" pitchFamily="34" charset="0"/>
                        </a:rPr>
                        <a:t>TAALFOSSIEL</a:t>
                      </a:r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endParaRPr lang="en-US" sz="2800" b="1" dirty="0" smtClean="0">
                        <a:latin typeface="Arial Narrow" pitchFamily="34" charset="0"/>
                      </a:endParaRPr>
                    </a:p>
                    <a:p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Ter</a:t>
                      </a:r>
                      <a:r>
                        <a:rPr lang="en-US" sz="2400" b="1" i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gelegener</a:t>
                      </a:r>
                      <a:r>
                        <a:rPr lang="en-US" sz="2400" b="1" i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tyd</a:t>
                      </a:r>
                      <a:r>
                        <a:rPr lang="en-US" sz="2400" b="1" i="1" dirty="0" smtClean="0">
                          <a:latin typeface="Arial Narrow" pitchFamily="34" charset="0"/>
                        </a:rPr>
                        <a:t>; kind des </a:t>
                      </a:r>
                      <a:r>
                        <a:rPr lang="en-US" sz="2400" b="1" i="1" dirty="0" err="1" smtClean="0">
                          <a:latin typeface="Arial Narrow" pitchFamily="34" charset="0"/>
                        </a:rPr>
                        <a:t>doods</a:t>
                      </a:r>
                      <a:endParaRPr lang="en-US" sz="2400" b="1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 Narrow" pitchFamily="34" charset="0"/>
                        </a:rPr>
                        <a:t>ANGLISISME</a:t>
                      </a:r>
                      <a:endParaRPr lang="en-US" sz="28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348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FEITE &amp; MENINGS</vt:lpstr>
      <vt:lpstr>Konnotasie &amp; denotasie</vt:lpstr>
      <vt:lpstr>GEïMPLISEERDE BETEKENIS</vt:lpstr>
      <vt:lpstr>Slide 5</vt:lpstr>
      <vt:lpstr>Eksplisiet;partydig &amp; stereotipering</vt:lpstr>
      <vt:lpstr>Emmotiewe taal;oorrededende taal; manipulerende taal.</vt:lpstr>
      <vt:lpstr>TAALVERSKYNSELS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Personeel</dc:creator>
  <cp:lastModifiedBy>Personeel</cp:lastModifiedBy>
  <cp:revision>13</cp:revision>
  <dcterms:created xsi:type="dcterms:W3CDTF">2013-10-01T18:36:51Z</dcterms:created>
  <dcterms:modified xsi:type="dcterms:W3CDTF">2013-10-02T14:15:31Z</dcterms:modified>
</cp:coreProperties>
</file>