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7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401F-38BF-44F0-A3DF-FAA9708205CD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F7EE-97F8-4714-B9FE-047D95F77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F7060FD"/>
          <p:cNvPicPr>
            <a:picLocks noChangeAspect="1" noChangeArrowheads="1"/>
          </p:cNvPicPr>
          <p:nvPr/>
        </p:nvPicPr>
        <p:blipFill>
          <a:blip r:embed="rId2"/>
          <a:srcRect t="15851" r="29808" b="3659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75438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KLANKGREPE</a:t>
            </a:r>
            <a:endParaRPr lang="en-US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 Black" pitchFamily="34" charset="0"/>
              </a:rPr>
              <a:t>Grepe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waarin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woorde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verdeel</a:t>
            </a:r>
            <a:r>
              <a:rPr lang="en-US" dirty="0" smtClean="0">
                <a:latin typeface="Arial Black" pitchFamily="34" charset="0"/>
              </a:rPr>
              <a:t> word </a:t>
            </a:r>
            <a:r>
              <a:rPr lang="en-US" dirty="0" err="1" smtClean="0">
                <a:latin typeface="Arial Black" pitchFamily="34" charset="0"/>
              </a:rPr>
              <a:t>volgens</a:t>
            </a:r>
            <a:r>
              <a:rPr lang="en-US" dirty="0" smtClean="0">
                <a:latin typeface="Arial Black" pitchFamily="34" charset="0"/>
              </a:rPr>
              <a:t> die </a:t>
            </a:r>
            <a:r>
              <a:rPr lang="en-US" dirty="0" err="1" smtClean="0">
                <a:latin typeface="Arial Black" pitchFamily="34" charset="0"/>
              </a:rPr>
              <a:t>manier</a:t>
            </a:r>
            <a:r>
              <a:rPr lang="en-US" dirty="0" smtClean="0">
                <a:latin typeface="Arial Black" pitchFamily="34" charset="0"/>
              </a:rPr>
              <a:t> van </a:t>
            </a:r>
            <a:r>
              <a:rPr lang="en-US" dirty="0" err="1" smtClean="0">
                <a:latin typeface="Arial Black" pitchFamily="34" charset="0"/>
              </a:rPr>
              <a:t>uitspraak</a:t>
            </a:r>
            <a:r>
              <a:rPr lang="en-US" dirty="0" smtClean="0">
                <a:latin typeface="Arial Black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 Black" pitchFamily="34" charset="0"/>
              </a:rPr>
              <a:t>Karre</a:t>
            </a:r>
            <a:r>
              <a:rPr lang="en-US" dirty="0" smtClean="0">
                <a:latin typeface="Arial Black" pitchFamily="34" charset="0"/>
              </a:rPr>
              <a:t>                      </a:t>
            </a:r>
            <a:r>
              <a:rPr lang="en-US" dirty="0" err="1" smtClean="0">
                <a:latin typeface="Arial Black" pitchFamily="34" charset="0"/>
              </a:rPr>
              <a:t>hoor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slegs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een</a:t>
            </a:r>
            <a:r>
              <a:rPr lang="en-US" dirty="0" smtClean="0">
                <a:latin typeface="Arial Black" pitchFamily="34" charset="0"/>
              </a:rPr>
              <a:t> r </a:t>
            </a:r>
            <a:r>
              <a:rPr lang="en-US" dirty="0" err="1" smtClean="0">
                <a:latin typeface="Arial Black" pitchFamily="34" charset="0"/>
              </a:rPr>
              <a:t>DUS</a:t>
            </a:r>
            <a:r>
              <a:rPr lang="en-US" dirty="0" smtClean="0">
                <a:latin typeface="Arial Black" pitchFamily="34" charset="0"/>
              </a:rPr>
              <a:t> ka – re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 Black" pitchFamily="34" charset="0"/>
              </a:rPr>
              <a:t>ramme</a:t>
            </a: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Arial Black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81200" y="2133600"/>
            <a:ext cx="1447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Verdeel</a:t>
            </a:r>
            <a:r>
              <a:rPr lang="en-US" dirty="0" smtClean="0">
                <a:latin typeface="Arial Black" pitchFamily="34" charset="0"/>
              </a:rPr>
              <a:t> die </a:t>
            </a:r>
            <a:r>
              <a:rPr lang="en-US" dirty="0" err="1" smtClean="0">
                <a:latin typeface="Arial Black" pitchFamily="34" charset="0"/>
              </a:rPr>
              <a:t>volgende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woorde</a:t>
            </a:r>
            <a:r>
              <a:rPr lang="en-US" dirty="0" smtClean="0">
                <a:latin typeface="Arial Black" pitchFamily="34" charset="0"/>
              </a:rPr>
              <a:t> in </a:t>
            </a:r>
            <a:r>
              <a:rPr lang="en-US" dirty="0" err="1" smtClean="0">
                <a:latin typeface="Arial Black" pitchFamily="34" charset="0"/>
              </a:rPr>
              <a:t>lettergrepe</a:t>
            </a:r>
            <a:r>
              <a:rPr lang="en-US" dirty="0" smtClean="0">
                <a:latin typeface="Arial Black" pitchFamily="34" charset="0"/>
              </a:rPr>
              <a:t> en dui </a:t>
            </a:r>
            <a:r>
              <a:rPr lang="en-US" dirty="0" err="1" smtClean="0">
                <a:latin typeface="Arial Black" pitchFamily="34" charset="0"/>
              </a:rPr>
              <a:t>aan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watter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lettergreep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geslote</a:t>
            </a:r>
            <a:r>
              <a:rPr lang="en-US" dirty="0" smtClean="0">
                <a:latin typeface="Arial Black" pitchFamily="34" charset="0"/>
              </a:rPr>
              <a:t> is en </a:t>
            </a:r>
            <a:r>
              <a:rPr lang="en-US" dirty="0" err="1" smtClean="0">
                <a:latin typeface="Arial Black" pitchFamily="34" charset="0"/>
              </a:rPr>
              <a:t>watter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oop</a:t>
            </a:r>
            <a:r>
              <a:rPr lang="en-US" dirty="0" smtClean="0">
                <a:latin typeface="Arial Black" pitchFamily="34" charset="0"/>
              </a:rPr>
              <a:t>.</a:t>
            </a:r>
          </a:p>
          <a:p>
            <a:endParaRPr lang="en-US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 Black" pitchFamily="34" charset="0"/>
              </a:rPr>
              <a:t>Onbillik</a:t>
            </a:r>
            <a:endParaRPr lang="en-US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 Black" pitchFamily="34" charset="0"/>
              </a:rPr>
              <a:t>Magie</a:t>
            </a:r>
            <a:endParaRPr lang="en-US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 Black" pitchFamily="34" charset="0"/>
              </a:rPr>
              <a:t>Draer</a:t>
            </a:r>
            <a:endParaRPr lang="en-US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 Black" pitchFamily="34" charset="0"/>
              </a:rPr>
              <a:t>Verkeerde</a:t>
            </a:r>
            <a:endParaRPr lang="en-US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Arial Black" pitchFamily="34" charset="0"/>
              </a:rPr>
              <a:t>Respek</a:t>
            </a:r>
            <a:endParaRPr lang="en-US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 Black" pitchFamily="34" charset="0"/>
              </a:rPr>
              <a:t>Engel</a:t>
            </a:r>
          </a:p>
          <a:p>
            <a:pPr marL="342900" indent="-342900"/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304800"/>
            <a:ext cx="4495800" cy="3429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 Black" pitchFamily="34" charset="0"/>
              </a:rPr>
              <a:t>KLINKERS</a:t>
            </a:r>
            <a:endParaRPr lang="en-US" sz="32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err="1" smtClean="0">
                <a:latin typeface="Arial Black" pitchFamily="34" charset="0"/>
              </a:rPr>
              <a:t>Vorm</a:t>
            </a:r>
            <a:r>
              <a:rPr lang="en-US" sz="2000" i="1" dirty="0" smtClean="0">
                <a:latin typeface="Arial Black" pitchFamily="34" charset="0"/>
              </a:rPr>
              <a:t> kern van </a:t>
            </a:r>
          </a:p>
          <a:p>
            <a:r>
              <a:rPr lang="en-US" sz="2000" i="1" dirty="0">
                <a:latin typeface="Arial Black" pitchFamily="34" charset="0"/>
              </a:rPr>
              <a:t> </a:t>
            </a: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lettergreep</a:t>
            </a:r>
            <a:endParaRPr lang="en-US" sz="2000" i="1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Arial Black" pitchFamily="34" charset="0"/>
              </a:rPr>
              <a:t>Gee </a:t>
            </a:r>
            <a:r>
              <a:rPr lang="en-US" sz="2000" i="1" dirty="0" err="1" smtClean="0">
                <a:latin typeface="Arial Black" pitchFamily="34" charset="0"/>
              </a:rPr>
              <a:t>klank</a:t>
            </a: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aan</a:t>
            </a:r>
            <a:r>
              <a:rPr lang="en-US" sz="2000" i="1" dirty="0" smtClean="0">
                <a:latin typeface="Arial Black" pitchFamily="34" charset="0"/>
              </a:rPr>
              <a:t>  </a:t>
            </a:r>
          </a:p>
          <a:p>
            <a:r>
              <a:rPr lang="en-US" sz="2000" i="1" dirty="0">
                <a:latin typeface="Arial Black" pitchFamily="34" charset="0"/>
              </a:rPr>
              <a:t> </a:t>
            </a:r>
            <a:r>
              <a:rPr lang="en-US" sz="2000" i="1" dirty="0" smtClean="0">
                <a:latin typeface="Arial Black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</a:rPr>
              <a:t>woord</a:t>
            </a:r>
            <a:r>
              <a:rPr lang="en-US" i="1" dirty="0" smtClean="0">
                <a:latin typeface="Arial Black" pitchFamily="34" charset="0"/>
              </a:rPr>
              <a:t>.</a:t>
            </a:r>
            <a:endParaRPr lang="en-US" i="1" dirty="0">
              <a:latin typeface="Arial Black" pitchFamily="34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7086600" y="990600"/>
            <a:ext cx="11430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A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7010400" y="3124200"/>
            <a:ext cx="11430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E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562600" y="4495800"/>
            <a:ext cx="11430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I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581400" y="5029200"/>
            <a:ext cx="11430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O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295400" y="5181600"/>
            <a:ext cx="11430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U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514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92D050"/>
                </a:solidFill>
                <a:latin typeface="Arial Black" pitchFamily="34" charset="0"/>
              </a:rPr>
              <a:t>ARME</a:t>
            </a:r>
            <a:endParaRPr lang="en-US" sz="20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4724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92D050"/>
                </a:solidFill>
                <a:latin typeface="Arial Black" pitchFamily="34" charset="0"/>
              </a:rPr>
              <a:t>EK</a:t>
            </a:r>
            <a:endParaRPr lang="en-US" sz="20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60198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  <a:latin typeface="Arial Black" pitchFamily="34" charset="0"/>
              </a:rPr>
              <a:t>IS</a:t>
            </a:r>
            <a:endParaRPr lang="en-US" sz="20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6248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92D050"/>
                </a:solidFill>
                <a:latin typeface="Arial Black" pitchFamily="34" charset="0"/>
              </a:rPr>
              <a:t>OUPA</a:t>
            </a:r>
            <a:endParaRPr lang="en-US" sz="20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248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92D050"/>
                </a:solidFill>
                <a:latin typeface="Arial Black" pitchFamily="34" charset="0"/>
              </a:rPr>
              <a:t>UIL</a:t>
            </a:r>
            <a:endParaRPr lang="en-US" sz="20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umming Junction 1"/>
          <p:cNvSpPr/>
          <p:nvPr/>
        </p:nvSpPr>
        <p:spPr>
          <a:xfrm>
            <a:off x="2133600" y="1143000"/>
            <a:ext cx="5715000" cy="4038600"/>
          </a:xfrm>
          <a:prstGeom prst="flowChartSummingJunc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447800"/>
            <a:ext cx="2895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K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A</a:t>
            </a:r>
            <a:r>
              <a:rPr lang="en-US" dirty="0" err="1" smtClean="0">
                <a:latin typeface="Arial Black" pitchFamily="34" charset="0"/>
              </a:rPr>
              <a:t>T;GR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O</a:t>
            </a:r>
            <a:r>
              <a:rPr lang="en-US" dirty="0" err="1" smtClean="0">
                <a:latin typeface="Arial Black" pitchFamily="34" charset="0"/>
              </a:rPr>
              <a:t>T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E</a:t>
            </a:r>
            <a:r>
              <a:rPr lang="en-US" dirty="0" err="1" smtClean="0">
                <a:latin typeface="Arial Black" pitchFamily="34" charset="0"/>
              </a:rPr>
              <a:t>R</a:t>
            </a:r>
            <a:endParaRPr lang="en-US" dirty="0" smtClean="0">
              <a:latin typeface="Arial Black" pitchFamily="34" charset="0"/>
            </a:endParaRPr>
          </a:p>
          <a:p>
            <a:r>
              <a:rPr lang="en-US" dirty="0" err="1" smtClean="0">
                <a:latin typeface="Arial Black" pitchFamily="34" charset="0"/>
              </a:rPr>
              <a:t>L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I</a:t>
            </a:r>
            <a:r>
              <a:rPr lang="en-US" dirty="0" err="1" smtClean="0">
                <a:latin typeface="Arial Black" pitchFamily="34" charset="0"/>
              </a:rPr>
              <a:t>G;L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O</a:t>
            </a:r>
            <a:r>
              <a:rPr lang="en-US" dirty="0" err="1" smtClean="0">
                <a:latin typeface="Arial Black" pitchFamily="34" charset="0"/>
              </a:rPr>
              <a:t>S;S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U</a:t>
            </a:r>
            <a:r>
              <a:rPr lang="en-US" dirty="0" err="1" smtClean="0">
                <a:latin typeface="Arial Black" pitchFamily="34" charset="0"/>
              </a:rPr>
              <a:t>G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743200"/>
            <a:ext cx="251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S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AA</a:t>
            </a:r>
            <a:r>
              <a:rPr lang="en-US" dirty="0" err="1" smtClean="0">
                <a:latin typeface="Arial Black" pitchFamily="34" charset="0"/>
              </a:rPr>
              <a:t>G;L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OO</a:t>
            </a:r>
            <a:r>
              <a:rPr lang="en-US" dirty="0" err="1" smtClean="0">
                <a:latin typeface="Arial Black" pitchFamily="34" charset="0"/>
              </a:rPr>
              <a:t>P;D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UU</a:t>
            </a:r>
            <a:r>
              <a:rPr lang="en-US" dirty="0" err="1" smtClean="0">
                <a:latin typeface="Arial Black" pitchFamily="34" charset="0"/>
              </a:rPr>
              <a:t>R</a:t>
            </a:r>
            <a:endParaRPr lang="en-US" dirty="0" smtClean="0">
              <a:latin typeface="Arial Black" pitchFamily="34" charset="0"/>
            </a:endParaRPr>
          </a:p>
          <a:p>
            <a:r>
              <a:rPr lang="en-US" dirty="0" err="1" smtClean="0">
                <a:latin typeface="Arial Black" pitchFamily="34" charset="0"/>
              </a:rPr>
              <a:t>L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EE</a:t>
            </a:r>
            <a:r>
              <a:rPr lang="en-US" dirty="0" err="1" smtClean="0">
                <a:latin typeface="Arial Black" pitchFamily="34" charset="0"/>
              </a:rPr>
              <a:t>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0386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S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IE</a:t>
            </a:r>
            <a:r>
              <a:rPr lang="en-US" dirty="0" err="1" smtClean="0">
                <a:latin typeface="Arial Black" pitchFamily="34" charset="0"/>
              </a:rPr>
              <a:t>N;SL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OE</a:t>
            </a:r>
            <a:r>
              <a:rPr lang="en-US" dirty="0" err="1" smtClean="0">
                <a:latin typeface="Arial Black" pitchFamily="34" charset="0"/>
              </a:rPr>
              <a:t>R;G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EU</a:t>
            </a:r>
            <a:r>
              <a:rPr lang="en-US" dirty="0" err="1" smtClean="0">
                <a:latin typeface="Arial Black" pitchFamily="34" charset="0"/>
              </a:rPr>
              <a:t>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17200499">
            <a:off x="497611" y="2104120"/>
            <a:ext cx="2743200" cy="2143590"/>
          </a:xfrm>
          <a:prstGeom prst="cloudCallout">
            <a:avLst>
              <a:gd name="adj1" fmla="val -25090"/>
              <a:gd name="adj2" fmla="val 91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SOEN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DIE </a:t>
            </a:r>
            <a:r>
              <a:rPr lang="en-US" sz="2800" dirty="0" err="1" smtClean="0">
                <a:solidFill>
                  <a:schemeClr val="tx1"/>
                </a:solidFill>
                <a:latin typeface="Arial Black" pitchFamily="34" charset="0"/>
              </a:rPr>
              <a:t>DEUR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!!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828800"/>
            <a:ext cx="4038600" cy="2819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25146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MEDEKLINKERS</a:t>
            </a:r>
            <a:r>
              <a:rPr lang="en-US" sz="2000" dirty="0" smtClean="0">
                <a:latin typeface="Arial Black" pitchFamily="34" charset="0"/>
              </a:rPr>
              <a:t>/</a:t>
            </a:r>
            <a:r>
              <a:rPr lang="en-US" sz="2000" dirty="0" err="1" smtClean="0">
                <a:latin typeface="Arial Black" pitchFamily="34" charset="0"/>
              </a:rPr>
              <a:t>KONSONANTE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09600" y="3124200"/>
            <a:ext cx="53340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B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371600" y="3581400"/>
            <a:ext cx="53340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G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2057400" y="3810000"/>
            <a:ext cx="762000" cy="76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 Black" pitchFamily="34" charset="0"/>
              </a:rPr>
              <a:t>TJ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971800" y="3581400"/>
            <a:ext cx="53340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N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733800" y="2819400"/>
            <a:ext cx="53340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W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1295400"/>
            <a:ext cx="4419600" cy="396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0" y="13716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DIFTONGE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TWEEKLANKE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1828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TWEE/MEER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KLINKERS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WAT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AS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EEN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KLANK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UITGESPREEK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WORD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MAAR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TOG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AFSONDER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LIK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GEHOOR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WORD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648200" y="3733800"/>
            <a:ext cx="914400" cy="7620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OU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0200" y="4343400"/>
            <a:ext cx="990600" cy="7620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UI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6400800" y="4191000"/>
            <a:ext cx="838200" cy="7620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AI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7239000" y="4114800"/>
            <a:ext cx="1143000" cy="7620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OOI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696200" y="3429000"/>
            <a:ext cx="1143000" cy="7620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EEU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4648200" y="2895600"/>
            <a:ext cx="990600" cy="7620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OEI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195432">
            <a:off x="6209203" y="3032352"/>
            <a:ext cx="140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MAAR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WAT</a:t>
            </a:r>
            <a:r>
              <a:rPr lang="en-US" dirty="0" smtClean="0">
                <a:latin typeface="Arial Black" pitchFamily="34" charset="0"/>
              </a:rPr>
              <a:t> VAN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8077200" y="2667000"/>
            <a:ext cx="762000" cy="7620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EI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 animBg="1"/>
      <p:bldP spid="7" grpId="0" animBg="1"/>
      <p:bldP spid="8" grpId="0" animBg="1"/>
      <p:bldP spid="9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143000"/>
            <a:ext cx="5943600" cy="2438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m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en-US" sz="2000" dirty="0" err="1" smtClean="0">
                <a:latin typeface="Arial Black" pitchFamily="34" charset="0"/>
              </a:rPr>
              <a:t>ndjie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447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b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E</a:t>
            </a:r>
            <a:r>
              <a:rPr lang="en-US" sz="2000" dirty="0" err="1" smtClean="0">
                <a:latin typeface="Arial Black" pitchFamily="34" charset="0"/>
              </a:rPr>
              <a:t>djie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1447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r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2000" dirty="0" err="1" smtClean="0">
                <a:latin typeface="Arial Black" pitchFamily="34" charset="0"/>
              </a:rPr>
              <a:t>tjie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447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b</a:t>
            </a:r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2000" dirty="0" err="1" smtClean="0">
                <a:latin typeface="Arial Black" pitchFamily="34" charset="0"/>
              </a:rPr>
              <a:t>t</a:t>
            </a:r>
            <a:endParaRPr lang="en-US" sz="2000" dirty="0">
              <a:latin typeface="Arial Black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066800" y="1905000"/>
            <a:ext cx="304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743200" y="1905000"/>
            <a:ext cx="304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114800" y="1905000"/>
            <a:ext cx="304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562600" y="1905000"/>
            <a:ext cx="304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/>
          <p:cNvSpPr/>
          <p:nvPr/>
        </p:nvSpPr>
        <p:spPr>
          <a:xfrm>
            <a:off x="762000" y="2057400"/>
            <a:ext cx="838200" cy="7620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AI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3810000" y="2057400"/>
            <a:ext cx="914400" cy="7620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OI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5334000" y="2057400"/>
            <a:ext cx="762000" cy="7620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EI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2514600" y="2133600"/>
            <a:ext cx="762000" cy="7620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rial Black" pitchFamily="34" charset="0"/>
              </a:rPr>
              <a:t>ÊI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9819100">
            <a:off x="3048000" y="35814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TWEE/MEER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KLINKERS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WAT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AS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EEN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KLANK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UITGESPREEK</a:t>
            </a:r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WORD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MAAR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TOG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AFSONDER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LIK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GEHOOR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WORD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1. </a:t>
            </a:r>
            <a:r>
              <a:rPr lang="en-US" dirty="0" err="1" smtClean="0">
                <a:latin typeface="Arial Black" pitchFamily="34" charset="0"/>
              </a:rPr>
              <a:t>Onderskei</a:t>
            </a:r>
            <a:r>
              <a:rPr lang="en-US" dirty="0" smtClean="0">
                <a:latin typeface="Arial Black" pitchFamily="34" charset="0"/>
              </a:rPr>
              <a:t> in die </a:t>
            </a:r>
            <a:r>
              <a:rPr lang="en-US" dirty="0" err="1" smtClean="0">
                <a:latin typeface="Arial Black" pitchFamily="34" charset="0"/>
              </a:rPr>
              <a:t>volgende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woorde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tussen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klinkers</a:t>
            </a:r>
            <a:r>
              <a:rPr lang="en-US" dirty="0" smtClean="0">
                <a:latin typeface="Arial Black" pitchFamily="34" charset="0"/>
              </a:rPr>
              <a:t> en  </a:t>
            </a:r>
          </a:p>
          <a:p>
            <a:r>
              <a:rPr lang="en-US" dirty="0" smtClean="0">
                <a:latin typeface="Arial Black" pitchFamily="34" charset="0"/>
              </a:rPr>
              <a:t>    </a:t>
            </a:r>
            <a:r>
              <a:rPr lang="en-US" dirty="0" err="1" smtClean="0">
                <a:latin typeface="Arial Black" pitchFamily="34" charset="0"/>
              </a:rPr>
              <a:t>tweeklanke</a:t>
            </a:r>
            <a:r>
              <a:rPr lang="en-US" dirty="0" smtClean="0">
                <a:latin typeface="Arial Black" pitchFamily="34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dirty="0" err="1" smtClean="0">
                <a:latin typeface="Arial Black" pitchFamily="34" charset="0"/>
              </a:rPr>
              <a:t>S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en-US" dirty="0" err="1" smtClean="0">
                <a:latin typeface="Arial Black" pitchFamily="34" charset="0"/>
              </a:rPr>
              <a:t>ld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en-US" dirty="0" err="1" smtClean="0">
                <a:latin typeface="Arial Black" pitchFamily="34" charset="0"/>
              </a:rPr>
              <a:t>nh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en-US" dirty="0" err="1" smtClean="0">
                <a:latin typeface="Arial Black" pitchFamily="34" charset="0"/>
              </a:rPr>
              <a:t>b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aai</a:t>
            </a:r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marL="342900" indent="-342900">
              <a:buAutoNum type="alphaLcParenR"/>
            </a:pP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O</a:t>
            </a:r>
            <a:r>
              <a:rPr lang="en-US" dirty="0" err="1" smtClean="0">
                <a:latin typeface="Arial Black" pitchFamily="34" charset="0"/>
              </a:rPr>
              <a:t>pg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e</a:t>
            </a:r>
            <a:r>
              <a:rPr lang="en-US" dirty="0" err="1" smtClean="0">
                <a:latin typeface="Arial Black" pitchFamily="34" charset="0"/>
              </a:rPr>
              <a:t>r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ui</a:t>
            </a:r>
            <a:r>
              <a:rPr lang="en-US" dirty="0" err="1" smtClean="0">
                <a:latin typeface="Arial Black" pitchFamily="34" charset="0"/>
              </a:rPr>
              <a:t>mdh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ei</a:t>
            </a:r>
            <a:r>
              <a:rPr lang="en-US" dirty="0" err="1" smtClean="0">
                <a:latin typeface="Arial Black" pitchFamily="34" charset="0"/>
              </a:rPr>
              <a:t>d</a:t>
            </a:r>
            <a:endParaRPr lang="en-US" dirty="0" smtClean="0">
              <a:latin typeface="Arial Black" pitchFamily="34" charset="0"/>
            </a:endParaRPr>
          </a:p>
          <a:p>
            <a:pPr marL="342900" indent="-342900">
              <a:buAutoNum type="alphaLcParenR"/>
            </a:pPr>
            <a:r>
              <a:rPr lang="en-US" dirty="0" err="1" smtClean="0">
                <a:latin typeface="Arial Black" pitchFamily="34" charset="0"/>
              </a:rPr>
              <a:t>B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ea</a:t>
            </a:r>
            <a:r>
              <a:rPr lang="en-US" dirty="0" err="1" smtClean="0">
                <a:latin typeface="Arial Black" pitchFamily="34" charset="0"/>
              </a:rPr>
              <a:t>rb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ei</a:t>
            </a:r>
            <a:r>
              <a:rPr lang="en-US" dirty="0" err="1" smtClean="0">
                <a:latin typeface="Arial Black" pitchFamily="34" charset="0"/>
              </a:rPr>
              <a:t>d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n-US" dirty="0" err="1" smtClean="0">
                <a:latin typeface="Arial Black" pitchFamily="34" charset="0"/>
              </a:rPr>
              <a:t>ng</a:t>
            </a:r>
            <a:endParaRPr lang="en-US" dirty="0" smtClean="0">
              <a:latin typeface="Arial Black" pitchFamily="34" charset="0"/>
            </a:endParaRPr>
          </a:p>
          <a:p>
            <a:pPr marL="342900" indent="-342900">
              <a:buAutoNum type="alphaLcParenR"/>
            </a:pPr>
            <a:r>
              <a:rPr lang="en-US" dirty="0" err="1" smtClean="0">
                <a:latin typeface="Arial Black" pitchFamily="34" charset="0"/>
              </a:rPr>
              <a:t>Miereter</a:t>
            </a:r>
            <a:endParaRPr lang="en-US" dirty="0" smtClean="0">
              <a:latin typeface="Arial Black" pitchFamily="34" charset="0"/>
            </a:endParaRPr>
          </a:p>
          <a:p>
            <a:pPr marL="342900" indent="-342900">
              <a:buAutoNum type="alphaLcParenR"/>
            </a:pPr>
            <a:r>
              <a:rPr lang="en-US" dirty="0" err="1" smtClean="0">
                <a:latin typeface="Arial Black" pitchFamily="34" charset="0"/>
              </a:rPr>
              <a:t>Kinderbedjie</a:t>
            </a:r>
            <a:endParaRPr lang="en-US" dirty="0" smtClean="0">
              <a:latin typeface="Arial Black" pitchFamily="34" charset="0"/>
            </a:endParaRPr>
          </a:p>
          <a:p>
            <a:pPr marL="342900" indent="-342900">
              <a:buAutoNum type="alphaLcParenR"/>
            </a:pPr>
            <a:r>
              <a:rPr lang="en-US" dirty="0" err="1" smtClean="0">
                <a:latin typeface="Arial Black" pitchFamily="34" charset="0"/>
              </a:rPr>
              <a:t>Moedermaatskappy</a:t>
            </a:r>
            <a:endParaRPr lang="en-US" dirty="0" smtClean="0">
              <a:latin typeface="Arial Black" pitchFamily="34" charset="0"/>
            </a:endParaRPr>
          </a:p>
          <a:p>
            <a:pPr marL="342900" indent="-342900"/>
            <a:endParaRPr lang="en-US" dirty="0" smtClean="0">
              <a:latin typeface="Arial Black" pitchFamily="34" charset="0"/>
            </a:endParaRPr>
          </a:p>
          <a:p>
            <a:pPr marL="342900" indent="-342900"/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1676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1000"/>
            <a:ext cx="1724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1862" y="2262187"/>
            <a:ext cx="2090737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304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KLANKVERSKYNSELS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266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RONDING</a:t>
            </a:r>
            <a:r>
              <a:rPr lang="en-US" sz="2000" dirty="0" smtClean="0">
                <a:latin typeface="Arial Black" pitchFamily="34" charset="0"/>
              </a:rPr>
              <a:t>:</a:t>
            </a:r>
          </a:p>
          <a:p>
            <a:r>
              <a:rPr lang="en-US" dirty="0" err="1" smtClean="0">
                <a:latin typeface="Arial Black" pitchFamily="34" charset="0"/>
              </a:rPr>
              <a:t>Geronde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vokale</a:t>
            </a:r>
            <a:r>
              <a:rPr lang="en-US" dirty="0" smtClean="0">
                <a:latin typeface="Arial Black" pitchFamily="34" charset="0"/>
              </a:rPr>
              <a:t> – </a:t>
            </a:r>
            <a:r>
              <a:rPr lang="en-US" dirty="0" err="1" smtClean="0">
                <a:latin typeface="Arial Black" pitchFamily="34" charset="0"/>
              </a:rPr>
              <a:t>grOter</a:t>
            </a:r>
            <a:r>
              <a:rPr lang="en-US" dirty="0" smtClean="0">
                <a:latin typeface="Arial Black" pitchFamily="34" charset="0"/>
              </a:rPr>
              <a:t>; </a:t>
            </a:r>
            <a:r>
              <a:rPr lang="en-US" dirty="0" err="1" smtClean="0">
                <a:latin typeface="Arial Black" pitchFamily="34" charset="0"/>
              </a:rPr>
              <a:t>dEUr</a:t>
            </a:r>
            <a:r>
              <a:rPr lang="en-US" dirty="0" smtClean="0">
                <a:latin typeface="Arial Black" pitchFamily="34" charset="0"/>
              </a:rPr>
              <a:t>; </a:t>
            </a:r>
            <a:r>
              <a:rPr lang="en-US" dirty="0" err="1" smtClean="0">
                <a:latin typeface="Arial Black" pitchFamily="34" charset="0"/>
              </a:rPr>
              <a:t>Oitjie</a:t>
            </a:r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err="1" smtClean="0">
                <a:latin typeface="Arial Black" pitchFamily="34" charset="0"/>
              </a:rPr>
              <a:t>Ongeronde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vokale</a:t>
            </a:r>
            <a:r>
              <a:rPr lang="en-US" dirty="0" smtClean="0">
                <a:latin typeface="Arial Black" pitchFamily="34" charset="0"/>
              </a:rPr>
              <a:t> –</a:t>
            </a:r>
          </a:p>
          <a:p>
            <a:r>
              <a:rPr lang="en-US" dirty="0" err="1" smtClean="0">
                <a:latin typeface="Arial Black" pitchFamily="34" charset="0"/>
              </a:rPr>
              <a:t>stAAn;lEpel;mIER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267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OORONDING</a:t>
            </a:r>
            <a:r>
              <a:rPr lang="en-US" dirty="0" smtClean="0">
                <a:latin typeface="Arial Black" pitchFamily="34" charset="0"/>
              </a:rPr>
              <a:t>:</a:t>
            </a:r>
          </a:p>
          <a:p>
            <a:r>
              <a:rPr lang="en-US" dirty="0" err="1" smtClean="0">
                <a:latin typeface="Arial Black" pitchFamily="34" charset="0"/>
              </a:rPr>
              <a:t>Mô</a:t>
            </a:r>
            <a:r>
              <a:rPr lang="en-US" dirty="0" smtClean="0">
                <a:latin typeface="Arial Black" pitchFamily="34" charset="0"/>
              </a:rPr>
              <a:t>; </a:t>
            </a:r>
            <a:r>
              <a:rPr lang="en-US" dirty="0" err="1" smtClean="0">
                <a:latin typeface="Arial Black" pitchFamily="34" charset="0"/>
              </a:rPr>
              <a:t>Neuf</a:t>
            </a:r>
            <a:r>
              <a:rPr lang="en-US" dirty="0" smtClean="0">
                <a:latin typeface="Arial Black" pitchFamily="34" charset="0"/>
              </a:rPr>
              <a:t>; </a:t>
            </a:r>
            <a:r>
              <a:rPr lang="en-US" dirty="0" err="1" smtClean="0">
                <a:latin typeface="Arial Black" pitchFamily="34" charset="0"/>
              </a:rPr>
              <a:t>Str</a:t>
            </a:r>
            <a:r>
              <a:rPr lang="en-US" dirty="0" err="1" smtClean="0">
                <a:latin typeface="Arial Black"/>
              </a:rPr>
              <a:t>ônd</a:t>
            </a:r>
            <a:r>
              <a:rPr lang="en-US" dirty="0" smtClean="0">
                <a:latin typeface="Arial Black"/>
              </a:rPr>
              <a:t> – </a:t>
            </a:r>
          </a:p>
          <a:p>
            <a:r>
              <a:rPr lang="en-US" dirty="0" err="1" smtClean="0">
                <a:latin typeface="Arial Black"/>
              </a:rPr>
              <a:t>Klanke</a:t>
            </a:r>
            <a:r>
              <a:rPr lang="en-US" dirty="0" smtClean="0">
                <a:latin typeface="Arial Black"/>
              </a:rPr>
              <a:t> </a:t>
            </a:r>
            <a:r>
              <a:rPr lang="en-US" dirty="0" err="1" smtClean="0">
                <a:latin typeface="Arial Black"/>
              </a:rPr>
              <a:t>oordrewe</a:t>
            </a:r>
            <a:r>
              <a:rPr lang="en-US" dirty="0" smtClean="0">
                <a:latin typeface="Arial Black"/>
              </a:rPr>
              <a:t> </a:t>
            </a:r>
            <a:r>
              <a:rPr lang="en-US" dirty="0" err="1" smtClean="0">
                <a:latin typeface="Arial Black"/>
              </a:rPr>
              <a:t>gerond</a:t>
            </a:r>
            <a:r>
              <a:rPr lang="en-US" dirty="0" smtClean="0">
                <a:latin typeface="Arial Black"/>
              </a:rPr>
              <a:t> </a:t>
            </a:r>
            <a:r>
              <a:rPr lang="en-US" dirty="0" err="1" smtClean="0">
                <a:latin typeface="Arial Black"/>
              </a:rPr>
              <a:t>uitgespreek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7432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ONTRONDING</a:t>
            </a:r>
            <a:r>
              <a:rPr lang="en-US" dirty="0" smtClean="0">
                <a:latin typeface="Arial Black" pitchFamily="34" charset="0"/>
              </a:rPr>
              <a:t>:</a:t>
            </a:r>
          </a:p>
          <a:p>
            <a:r>
              <a:rPr lang="en-US" dirty="0" err="1" smtClean="0">
                <a:latin typeface="Arial Black" pitchFamily="34" charset="0"/>
              </a:rPr>
              <a:t>Deur</a:t>
            </a:r>
            <a:r>
              <a:rPr lang="en-US" dirty="0" smtClean="0">
                <a:latin typeface="Arial Black" pitchFamily="34" charset="0"/>
              </a:rPr>
              <a:t>        deer</a:t>
            </a:r>
          </a:p>
          <a:p>
            <a:r>
              <a:rPr lang="en-US" dirty="0" err="1" smtClean="0">
                <a:latin typeface="Arial Black" pitchFamily="34" charset="0"/>
              </a:rPr>
              <a:t>Duur</a:t>
            </a:r>
            <a:r>
              <a:rPr lang="en-US" dirty="0" smtClean="0">
                <a:latin typeface="Arial Black" pitchFamily="34" charset="0"/>
              </a:rPr>
              <a:t>        </a:t>
            </a:r>
            <a:r>
              <a:rPr lang="en-US" dirty="0" err="1" smtClean="0">
                <a:latin typeface="Arial Black" pitchFamily="34" charset="0"/>
              </a:rPr>
              <a:t>dier</a:t>
            </a:r>
            <a:endParaRPr lang="en-US" dirty="0" smtClean="0">
              <a:latin typeface="Arial Black" pitchFamily="34" charset="0"/>
            </a:endParaRPr>
          </a:p>
          <a:p>
            <a:r>
              <a:rPr lang="en-US" dirty="0" err="1" smtClean="0">
                <a:latin typeface="Arial Black" pitchFamily="34" charset="0"/>
              </a:rPr>
              <a:t>Muur</a:t>
            </a:r>
            <a:r>
              <a:rPr lang="en-US" dirty="0" smtClean="0">
                <a:latin typeface="Arial Black" pitchFamily="34" charset="0"/>
              </a:rPr>
              <a:t>          </a:t>
            </a:r>
            <a:r>
              <a:rPr lang="en-US" dirty="0" err="1" smtClean="0">
                <a:latin typeface="Arial Black" pitchFamily="34" charset="0"/>
              </a:rPr>
              <a:t>mier</a:t>
            </a:r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err="1" smtClean="0">
                <a:latin typeface="Arial Black" pitchFamily="34" charset="0"/>
              </a:rPr>
              <a:t>Geronde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klanke</a:t>
            </a:r>
            <a:r>
              <a:rPr lang="en-US" dirty="0" smtClean="0">
                <a:latin typeface="Arial Black" pitchFamily="34" charset="0"/>
              </a:rPr>
              <a:t> word plat </a:t>
            </a:r>
            <a:r>
              <a:rPr lang="en-US" dirty="0" err="1" smtClean="0">
                <a:latin typeface="Arial Black" pitchFamily="34" charset="0"/>
              </a:rPr>
              <a:t>uitgepreek</a:t>
            </a:r>
            <a:endParaRPr lang="en-US" dirty="0">
              <a:latin typeface="Arial Black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32004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77000" y="3505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29400" y="37338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AC69583"/>
          <p:cNvPicPr>
            <a:picLocks noChangeAspect="1" noChangeArrowheads="1"/>
          </p:cNvPicPr>
          <p:nvPr/>
        </p:nvPicPr>
        <p:blipFill>
          <a:blip r:embed="rId2"/>
          <a:srcRect l="44231" t="48601" r="9456" b="19464"/>
          <a:stretch>
            <a:fillRect/>
          </a:stretch>
        </p:blipFill>
        <p:spPr bwMode="auto">
          <a:xfrm>
            <a:off x="2514600" y="2209800"/>
            <a:ext cx="2752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anders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143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onbekend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143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Van die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066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bewonder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752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Op die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286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honde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anners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257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ombekend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5105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vanie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5105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bewonner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5638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 Black" pitchFamily="34" charset="0"/>
              </a:rPr>
              <a:t>opie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867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hone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001395">
            <a:off x="355023" y="2130134"/>
            <a:ext cx="247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Black" pitchFamily="34" charset="0"/>
              </a:rPr>
              <a:t>ASSIMILASIE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48757">
            <a:off x="5607133" y="3300939"/>
            <a:ext cx="312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 pitchFamily="34" charset="0"/>
              </a:rPr>
              <a:t>Invloed</a:t>
            </a:r>
            <a:r>
              <a:rPr lang="en-US" dirty="0" smtClean="0">
                <a:latin typeface="Arial Black" pitchFamily="34" charset="0"/>
              </a:rPr>
              <a:t> van </a:t>
            </a:r>
            <a:r>
              <a:rPr lang="en-US" dirty="0" err="1" smtClean="0">
                <a:latin typeface="Arial Black" pitchFamily="34" charset="0"/>
              </a:rPr>
              <a:t>naburige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klanke</a:t>
            </a:r>
            <a:r>
              <a:rPr lang="en-US" dirty="0" smtClean="0">
                <a:latin typeface="Arial Black" pitchFamily="34" charset="0"/>
              </a:rPr>
              <a:t> op </a:t>
            </a:r>
            <a:r>
              <a:rPr lang="en-US" dirty="0" err="1" smtClean="0">
                <a:latin typeface="Arial Black" pitchFamily="34" charset="0"/>
              </a:rPr>
              <a:t>mekaar</a:t>
            </a:r>
            <a:r>
              <a:rPr lang="en-US" dirty="0" smtClean="0">
                <a:latin typeface="Arial Black" pitchFamily="34" charset="0"/>
              </a:rPr>
              <a:t>.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077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Black" pitchFamily="34" charset="0"/>
              </a:rPr>
              <a:t>LETTERGREPE</a:t>
            </a:r>
            <a:endParaRPr lang="en-US" dirty="0" smtClean="0">
              <a:latin typeface="Arial Black" pitchFamily="34" charset="0"/>
            </a:endParaRPr>
          </a:p>
          <a:p>
            <a:pPr algn="ctr"/>
            <a:endParaRPr lang="en-US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 Black" pitchFamily="34" charset="0"/>
              </a:rPr>
              <a:t>on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t</a:t>
            </a:r>
            <a:r>
              <a:rPr lang="en-US" dirty="0" smtClean="0">
                <a:latin typeface="Arial Black" pitchFamily="34" charset="0"/>
              </a:rPr>
              <a:t> – l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e</a:t>
            </a:r>
            <a:r>
              <a:rPr lang="en-US" dirty="0" smtClean="0">
                <a:latin typeface="Arial Black" pitchFamily="34" charset="0"/>
              </a:rPr>
              <a:t> – </a:t>
            </a:r>
            <a:r>
              <a:rPr lang="en-US" dirty="0" err="1" smtClean="0">
                <a:latin typeface="Arial Black" pitchFamily="34" charset="0"/>
              </a:rPr>
              <a:t>ni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ng</a:t>
            </a:r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o</a:t>
            </a:r>
            <a:r>
              <a:rPr lang="en-US" dirty="0" smtClean="0">
                <a:latin typeface="Arial Black" pitchFamily="34" charset="0"/>
              </a:rPr>
              <a:t> –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en-US" dirty="0" smtClean="0">
                <a:latin typeface="Arial Black" pitchFamily="34" charset="0"/>
              </a:rPr>
              <a:t>-s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e</a:t>
            </a:r>
          </a:p>
          <a:p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d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e</a:t>
            </a:r>
            <a:r>
              <a:rPr lang="en-US" dirty="0" smtClean="0">
                <a:latin typeface="Arial Black" pitchFamily="34" charset="0"/>
              </a:rPr>
              <a:t> – pa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r</a:t>
            </a:r>
            <a:r>
              <a:rPr lang="en-US" dirty="0" smtClean="0">
                <a:latin typeface="Arial Black" pitchFamily="34" charset="0"/>
              </a:rPr>
              <a:t> – </a:t>
            </a:r>
            <a:r>
              <a:rPr lang="en-US" dirty="0" err="1" smtClean="0">
                <a:latin typeface="Arial Black" pitchFamily="34" charset="0"/>
              </a:rPr>
              <a:t>t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e</a:t>
            </a:r>
            <a:r>
              <a:rPr lang="en-US" dirty="0" smtClean="0">
                <a:latin typeface="Arial Black" pitchFamily="34" charset="0"/>
              </a:rPr>
              <a:t> – me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n</a:t>
            </a:r>
            <a:r>
              <a:rPr lang="en-US" dirty="0" smtClean="0">
                <a:latin typeface="Arial Black" pitchFamily="34" charset="0"/>
              </a:rPr>
              <a:t> – </a:t>
            </a:r>
            <a:r>
              <a:rPr lang="en-US" dirty="0" err="1" smtClean="0">
                <a:latin typeface="Arial Black" pitchFamily="34" charset="0"/>
              </a:rPr>
              <a:t>t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e</a:t>
            </a:r>
            <a:r>
              <a:rPr lang="en-US" dirty="0" smtClean="0">
                <a:latin typeface="Arial Black" pitchFamily="34" charset="0"/>
              </a:rPr>
              <a:t> – l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e</a:t>
            </a:r>
          </a:p>
          <a:p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Arial Black" pitchFamily="34" charset="0"/>
              </a:rPr>
              <a:t>sp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n-US" dirty="0" smtClean="0">
                <a:latin typeface="Arial Black" pitchFamily="34" charset="0"/>
              </a:rPr>
              <a:t> –</a:t>
            </a:r>
            <a:r>
              <a:rPr lang="en-US" dirty="0" err="1" smtClean="0">
                <a:latin typeface="Arial Black" pitchFamily="34" charset="0"/>
              </a:rPr>
              <a:t>oe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n</a:t>
            </a:r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i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n</a:t>
            </a:r>
            <a:r>
              <a:rPr lang="en-US" dirty="0" smtClean="0">
                <a:latin typeface="Arial Black" pitchFamily="34" charset="0"/>
              </a:rPr>
              <a:t> – </a:t>
            </a:r>
            <a:r>
              <a:rPr lang="en-US" dirty="0" err="1" smtClean="0">
                <a:latin typeface="Arial Black" pitchFamily="34" charset="0"/>
              </a:rPr>
              <a:t>te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r</a:t>
            </a:r>
            <a:r>
              <a:rPr lang="en-US" dirty="0" smtClean="0">
                <a:latin typeface="Arial Black" pitchFamily="34" charset="0"/>
              </a:rPr>
              <a:t> – </a:t>
            </a:r>
            <a:r>
              <a:rPr lang="en-US" dirty="0" err="1" smtClean="0">
                <a:latin typeface="Arial Black" pitchFamily="34" charset="0"/>
              </a:rPr>
              <a:t>n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en-US" dirty="0" smtClean="0">
                <a:latin typeface="Arial Black" pitchFamily="34" charset="0"/>
              </a:rPr>
              <a:t> – </a:t>
            </a:r>
            <a:r>
              <a:rPr lang="en-US" dirty="0" err="1" smtClean="0">
                <a:latin typeface="Arial Black" pitchFamily="34" charset="0"/>
              </a:rPr>
              <a:t>si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o</a:t>
            </a:r>
            <a:r>
              <a:rPr lang="en-US" dirty="0" smtClean="0">
                <a:latin typeface="Arial Black" pitchFamily="34" charset="0"/>
              </a:rPr>
              <a:t> – </a:t>
            </a:r>
            <a:r>
              <a:rPr lang="en-US" dirty="0" err="1" smtClean="0">
                <a:latin typeface="Arial Black" pitchFamily="34" charset="0"/>
              </a:rPr>
              <a:t>n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en-US" dirty="0" smtClean="0">
                <a:latin typeface="Arial Black" pitchFamily="34" charset="0"/>
              </a:rPr>
              <a:t> – l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e</a:t>
            </a:r>
          </a:p>
          <a:p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= 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lettergreep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eindig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op V 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daarom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oop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lettergreep</a:t>
            </a:r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= 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lettergreep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eindig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 op K 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daarom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 toe/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geslote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Arial Black" pitchFamily="34" charset="0"/>
              </a:rPr>
              <a:t>lettergreep</a:t>
            </a:r>
            <a:r>
              <a:rPr lang="en-US" dirty="0" smtClean="0">
                <a:latin typeface="Arial Black" pitchFamily="34" charset="0"/>
              </a:rPr>
              <a:t> </a:t>
            </a: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762000" y="1676400"/>
            <a:ext cx="457200" cy="3048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295400" y="1676400"/>
            <a:ext cx="3810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905000" y="1676400"/>
            <a:ext cx="457200" cy="3048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371600" y="3124200"/>
            <a:ext cx="304800" cy="3048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2590800" y="3200400"/>
            <a:ext cx="304800" cy="3048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371600" y="3962400"/>
            <a:ext cx="457200" cy="3048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33400" y="4876800"/>
            <a:ext cx="381000" cy="3048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143000" y="4876800"/>
            <a:ext cx="381000" cy="304800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K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657600" y="3200400"/>
            <a:ext cx="3810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838200" y="2362200"/>
            <a:ext cx="3048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219200" y="2362200"/>
            <a:ext cx="3810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609600" y="3200400"/>
            <a:ext cx="3810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1828800" y="3200400"/>
            <a:ext cx="3048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3200400" y="3200400"/>
            <a:ext cx="3048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381000" y="2362200"/>
            <a:ext cx="3810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685800" y="3962400"/>
            <a:ext cx="3810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752600" y="4876800"/>
            <a:ext cx="3810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438400" y="4876800"/>
            <a:ext cx="3810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048000" y="4876800"/>
            <a:ext cx="3810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3505200" y="4876800"/>
            <a:ext cx="381000" cy="3048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V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280</Words>
  <Application>Microsoft Office PowerPoint</Application>
  <PresentationFormat>On-screen Show (4:3)</PresentationFormat>
  <Paragraphs>138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Personeel</dc:creator>
  <cp:lastModifiedBy>Personeel</cp:lastModifiedBy>
  <cp:revision>6</cp:revision>
  <dcterms:created xsi:type="dcterms:W3CDTF">2014-08-12T19:32:06Z</dcterms:created>
  <dcterms:modified xsi:type="dcterms:W3CDTF">2014-08-15T10:54:49Z</dcterms:modified>
</cp:coreProperties>
</file>