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3/26/2018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28" y="417443"/>
            <a:ext cx="9341041" cy="646044"/>
          </a:xfrm>
        </p:spPr>
        <p:txBody>
          <a:bodyPr/>
          <a:lstStyle/>
          <a:p>
            <a:pPr algn="ctr"/>
            <a:r>
              <a:rPr lang="en-US" sz="4000" b="1" dirty="0">
                <a:solidFill>
                  <a:schemeClr val="tx1"/>
                </a:solidFill>
                <a:latin typeface="Arial" panose="020B0604020202020204" pitchFamily="34" charset="0"/>
                <a:cs typeface="Arial" panose="020B0604020202020204" pitchFamily="34" charset="0"/>
              </a:rPr>
              <a:t>BARRETT</a:t>
            </a:r>
            <a:r>
              <a:rPr lang="en-US" sz="4000" b="1" dirty="0">
                <a:latin typeface="Arial" panose="020B0604020202020204" pitchFamily="34" charset="0"/>
                <a:cs typeface="Arial" panose="020B0604020202020204" pitchFamily="34" charset="0"/>
              </a:rPr>
              <a:t> </a:t>
            </a:r>
            <a:r>
              <a:rPr lang="en-US" sz="4000" b="1" dirty="0">
                <a:solidFill>
                  <a:schemeClr val="tx1"/>
                </a:solidFill>
                <a:latin typeface="Arial" panose="020B0604020202020204" pitchFamily="34" charset="0"/>
                <a:cs typeface="Arial" panose="020B0604020202020204" pitchFamily="34" charset="0"/>
              </a:rPr>
              <a:t>SE TAKSONOMIE</a:t>
            </a:r>
          </a:p>
        </p:txBody>
      </p:sp>
      <p:sp>
        <p:nvSpPr>
          <p:cNvPr id="3" name="Subtitle 2"/>
          <p:cNvSpPr>
            <a:spLocks noGrp="1"/>
          </p:cNvSpPr>
          <p:nvPr>
            <p:ph type="subTitle" idx="1"/>
          </p:nvPr>
        </p:nvSpPr>
        <p:spPr>
          <a:xfrm>
            <a:off x="824949" y="1063487"/>
            <a:ext cx="9780104" cy="5794513"/>
          </a:xfrm>
        </p:spPr>
        <p:txBody>
          <a:bodyPr>
            <a:normAutofit/>
          </a:bodyPr>
          <a:lstStyle/>
          <a:p>
            <a:pPr algn="l">
              <a:spcBef>
                <a:spcPts val="0"/>
              </a:spcBef>
            </a:pPr>
            <a:r>
              <a:rPr lang="en-US" sz="2400" b="1" dirty="0">
                <a:solidFill>
                  <a:schemeClr val="tx1"/>
                </a:solidFill>
                <a:latin typeface="Arial" panose="020B0604020202020204" pitchFamily="34" charset="0"/>
                <a:cs typeface="Arial" panose="020B0604020202020204" pitchFamily="34" charset="0"/>
              </a:rPr>
              <a:t>VLAK 1: LETTERLIK – </a:t>
            </a:r>
            <a:r>
              <a:rPr lang="af-ZA" sz="2400" b="1" noProof="1">
                <a:solidFill>
                  <a:schemeClr val="tx1"/>
                </a:solidFill>
                <a:latin typeface="Arial" panose="020B0604020202020204" pitchFamily="34" charset="0"/>
                <a:cs typeface="Arial" panose="020B0604020202020204" pitchFamily="34" charset="0"/>
              </a:rPr>
              <a:t>Die feite staan eksplisiet of duidelik in die teks.</a:t>
            </a:r>
          </a:p>
          <a:p>
            <a:pPr algn="l">
              <a:spcBef>
                <a:spcPts val="0"/>
              </a:spcBef>
            </a:pPr>
            <a:r>
              <a:rPr lang="af-ZA" sz="2400" noProof="1">
                <a:solidFill>
                  <a:schemeClr val="tx1"/>
                </a:solidFill>
                <a:latin typeface="Arial" panose="020B0604020202020204" pitchFamily="34" charset="0"/>
                <a:cs typeface="Arial" panose="020B0604020202020204" pitchFamily="34" charset="0"/>
              </a:rPr>
              <a:t>Herken detail, hoofgedagtes, volgorde, vergelykings, oorsaak en gevolg, verhoudings, karaktereienskappe.</a:t>
            </a:r>
          </a:p>
          <a:p>
            <a:pPr algn="l">
              <a:spcBef>
                <a:spcPts val="0"/>
              </a:spcBef>
            </a:pPr>
            <a:endParaRPr lang="af-ZA" sz="2400" noProof="1">
              <a:solidFill>
                <a:schemeClr val="tx1"/>
              </a:solidFill>
              <a:latin typeface="Arial" panose="020B0604020202020204" pitchFamily="34" charset="0"/>
              <a:cs typeface="Arial" panose="020B0604020202020204" pitchFamily="34" charset="0"/>
            </a:endParaRPr>
          </a:p>
          <a:p>
            <a:pPr algn="l">
              <a:spcBef>
                <a:spcPts val="0"/>
              </a:spcBef>
            </a:pPr>
            <a:r>
              <a:rPr lang="af-ZA" sz="2400" b="1" noProof="1">
                <a:solidFill>
                  <a:schemeClr val="tx1"/>
                </a:solidFill>
                <a:latin typeface="Arial" panose="020B0604020202020204" pitchFamily="34" charset="0"/>
                <a:cs typeface="Arial" panose="020B0604020202020204" pitchFamily="34" charset="0"/>
              </a:rPr>
              <a:t>Tipe vrae</a:t>
            </a:r>
          </a:p>
          <a:p>
            <a:pPr marL="342900" indent="-342900" algn="l">
              <a:spcBef>
                <a:spcPts val="0"/>
              </a:spcBef>
              <a:buFont typeface="Wingdings" panose="05000000000000000000" pitchFamily="2" charset="2"/>
              <a:buChar char="§"/>
            </a:pPr>
            <a:r>
              <a:rPr lang="af-ZA" sz="2400" dirty="0">
                <a:solidFill>
                  <a:schemeClr val="tx1"/>
                </a:solidFill>
                <a:latin typeface="Arial" panose="020B0604020202020204" pitchFamily="34" charset="0"/>
                <a:cs typeface="Arial" panose="020B0604020202020204" pitchFamily="34" charset="0"/>
              </a:rPr>
              <a:t>Wie? Wat? Waar? Wanneer? Hoekom? </a:t>
            </a:r>
          </a:p>
          <a:p>
            <a:pPr marL="342900" indent="-342900" algn="l">
              <a:spcBef>
                <a:spcPts val="0"/>
              </a:spcBef>
              <a:buFont typeface="Wingdings" panose="05000000000000000000" pitchFamily="2" charset="2"/>
              <a:buChar char="§"/>
            </a:pPr>
            <a:r>
              <a:rPr lang="af-ZA" sz="2400" dirty="0">
                <a:solidFill>
                  <a:schemeClr val="tx1"/>
                </a:solidFill>
                <a:latin typeface="Arial" panose="020B0604020202020204" pitchFamily="34" charset="0"/>
                <a:cs typeface="Arial" panose="020B0604020202020204" pitchFamily="34" charset="0"/>
              </a:rPr>
              <a:t>Gee redes/feite waarom …</a:t>
            </a:r>
          </a:p>
          <a:p>
            <a:pPr marL="342900" indent="-342900" algn="l">
              <a:spcBef>
                <a:spcPts val="0"/>
              </a:spcBef>
              <a:buFont typeface="Wingdings" panose="05000000000000000000" pitchFamily="2" charset="2"/>
              <a:buChar char="§"/>
            </a:pPr>
            <a:r>
              <a:rPr lang="af-ZA" sz="2400" dirty="0">
                <a:solidFill>
                  <a:schemeClr val="tx1"/>
                </a:solidFill>
                <a:latin typeface="Arial" panose="020B0604020202020204" pitchFamily="34" charset="0"/>
                <a:cs typeface="Arial" panose="020B0604020202020204" pitchFamily="34" charset="0"/>
              </a:rPr>
              <a:t>Haal </a:t>
            </a:r>
            <a:r>
              <a:rPr lang="en-US" sz="2400" noProof="1">
                <a:solidFill>
                  <a:schemeClr val="tx1"/>
                </a:solidFill>
                <a:latin typeface="Arial" panose="020B0604020202020204" pitchFamily="34" charset="0"/>
                <a:cs typeface="Arial" panose="020B0604020202020204" pitchFamily="34" charset="0"/>
              </a:rPr>
              <a:t>‘n woord aan wat dieselfde beteken as …</a:t>
            </a:r>
          </a:p>
          <a:p>
            <a:pPr marL="342900" indent="-342900" algn="l">
              <a:spcBef>
                <a:spcPts val="0"/>
              </a:spcBef>
              <a:buFont typeface="Wingdings" panose="05000000000000000000" pitchFamily="2" charset="2"/>
              <a:buChar char="§"/>
            </a:pPr>
            <a:r>
              <a:rPr lang="en-US" sz="2400" noProof="1">
                <a:solidFill>
                  <a:schemeClr val="tx1"/>
                </a:solidFill>
                <a:latin typeface="Arial" panose="020B0604020202020204" pitchFamily="34" charset="0"/>
                <a:cs typeface="Arial" panose="020B0604020202020204" pitchFamily="34" charset="0"/>
              </a:rPr>
              <a:t>Watter woord sê vir ons dat …?</a:t>
            </a:r>
          </a:p>
          <a:p>
            <a:pPr marL="342900" indent="-342900" algn="l">
              <a:spcBef>
                <a:spcPts val="0"/>
              </a:spcBef>
              <a:buFont typeface="Wingdings" panose="05000000000000000000" pitchFamily="2" charset="2"/>
              <a:buChar char="§"/>
            </a:pPr>
            <a:r>
              <a:rPr lang="en-US" sz="2400" noProof="1">
                <a:solidFill>
                  <a:schemeClr val="tx1"/>
                </a:solidFill>
                <a:latin typeface="Arial" panose="020B0604020202020204" pitchFamily="34" charset="0"/>
                <a:cs typeface="Arial" panose="020B0604020202020204" pitchFamily="34" charset="0"/>
              </a:rPr>
              <a:t>Haal ‘n vergelyking of stylfiguur aan. </a:t>
            </a:r>
          </a:p>
          <a:p>
            <a:pPr marL="342900" indent="-342900" algn="l">
              <a:spcBef>
                <a:spcPts val="0"/>
              </a:spcBef>
              <a:buFont typeface="Wingdings" panose="05000000000000000000" pitchFamily="2" charset="2"/>
              <a:buChar char="§"/>
            </a:pPr>
            <a:r>
              <a:rPr lang="en-US" sz="2400" noProof="1">
                <a:solidFill>
                  <a:schemeClr val="tx1"/>
                </a:solidFill>
                <a:latin typeface="Arial" panose="020B0604020202020204" pitchFamily="34" charset="0"/>
                <a:cs typeface="Arial" panose="020B0604020202020204" pitchFamily="34" charset="0"/>
              </a:rPr>
              <a:t>Beskryf ‘n plek of karakter. </a:t>
            </a:r>
          </a:p>
          <a:p>
            <a:pPr marL="342900" indent="-342900" algn="l">
              <a:spcBef>
                <a:spcPts val="0"/>
              </a:spcBef>
              <a:buFont typeface="Wingdings" panose="05000000000000000000" pitchFamily="2" charset="2"/>
              <a:buChar char="§"/>
            </a:pPr>
            <a:r>
              <a:rPr lang="en-US" sz="2400" noProof="1">
                <a:solidFill>
                  <a:schemeClr val="tx1"/>
                </a:solidFill>
                <a:latin typeface="Arial" panose="020B0604020202020204" pitchFamily="34" charset="0"/>
                <a:cs typeface="Arial" panose="020B0604020202020204" pitchFamily="34" charset="0"/>
              </a:rPr>
              <a:t>Voltooi of vul die ontbrekende woord(e) in (as die woord/e net so uit die teks gehaal kan word).</a:t>
            </a:r>
          </a:p>
          <a:p>
            <a:pPr marL="342900" indent="-342900" algn="l">
              <a:spcBef>
                <a:spcPts val="0"/>
              </a:spcBef>
              <a:buFont typeface="Wingdings" panose="05000000000000000000" pitchFamily="2" charset="2"/>
              <a:buChar char="§"/>
            </a:pPr>
            <a:r>
              <a:rPr lang="en-US" sz="2400" noProof="1">
                <a:solidFill>
                  <a:schemeClr val="tx1"/>
                </a:solidFill>
                <a:latin typeface="Arial" panose="020B0604020202020204" pitchFamily="34" charset="0"/>
                <a:cs typeface="Arial" panose="020B0604020202020204" pitchFamily="34" charset="0"/>
              </a:rPr>
              <a:t>Voltooi die tabel om ooreenkomste of verskille aan te dui.</a:t>
            </a:r>
          </a:p>
          <a:p>
            <a:pPr marL="342900" indent="-342900" algn="l">
              <a:spcBef>
                <a:spcPts val="0"/>
              </a:spcBef>
              <a:buFont typeface="Wingdings" panose="05000000000000000000" pitchFamily="2" charset="2"/>
              <a:buChar char="§"/>
            </a:pPr>
            <a:endParaRPr lang="en-US" sz="2400" noProof="1">
              <a:solidFill>
                <a:schemeClr val="tx1"/>
              </a:solidFill>
              <a:latin typeface="Arial" panose="020B0604020202020204" pitchFamily="34" charset="0"/>
              <a:cs typeface="Arial" panose="020B0604020202020204" pitchFamily="34" charset="0"/>
            </a:endParaRPr>
          </a:p>
          <a:p>
            <a:pPr marL="342900" indent="-342900" algn="l">
              <a:spcBef>
                <a:spcPts val="0"/>
              </a:spcBef>
              <a:buFont typeface="Wingdings" panose="05000000000000000000" pitchFamily="2" charset="2"/>
              <a:buChar char="§"/>
            </a:pPr>
            <a:endParaRPr lang="en-US" sz="2400" noProof="1">
              <a:solidFill>
                <a:schemeClr val="tx1"/>
              </a:solidFill>
              <a:latin typeface="Arial" panose="020B0604020202020204" pitchFamily="34" charset="0"/>
              <a:cs typeface="Arial" panose="020B0604020202020204" pitchFamily="34" charset="0"/>
            </a:endParaRPr>
          </a:p>
          <a:p>
            <a:pPr marL="342900" indent="-342900" algn="l">
              <a:spcBef>
                <a:spcPts val="0"/>
              </a:spcBef>
              <a:buFont typeface="Wingdings" panose="05000000000000000000" pitchFamily="2" charset="2"/>
              <a:buChar char="§"/>
            </a:pPr>
            <a:endParaRPr lang="af-Z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96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140"/>
            <a:ext cx="9102770" cy="815008"/>
          </a:xfrm>
        </p:spPr>
        <p:txBody>
          <a:bodyPr>
            <a:normAutofit/>
          </a:bodyPr>
          <a:lstStyle/>
          <a:p>
            <a:pPr algn="ctr"/>
            <a:r>
              <a:rPr lang="en-US" sz="4000" b="1" dirty="0">
                <a:solidFill>
                  <a:schemeClr val="tx1"/>
                </a:solidFill>
                <a:latin typeface="Arial" panose="020B0604020202020204" pitchFamily="34" charset="0"/>
                <a:cs typeface="Arial" panose="020B0604020202020204" pitchFamily="34" charset="0"/>
              </a:rPr>
              <a:t>       BARRETT</a:t>
            </a:r>
            <a:r>
              <a:rPr lang="en-US" sz="4000" b="1" dirty="0">
                <a:latin typeface="Arial" panose="020B0604020202020204" pitchFamily="34" charset="0"/>
                <a:cs typeface="Arial" panose="020B0604020202020204" pitchFamily="34" charset="0"/>
              </a:rPr>
              <a:t> </a:t>
            </a:r>
            <a:r>
              <a:rPr lang="en-US" sz="4000" b="1" dirty="0">
                <a:solidFill>
                  <a:schemeClr val="tx1"/>
                </a:solidFill>
                <a:latin typeface="Arial" panose="020B0604020202020204" pitchFamily="34" charset="0"/>
                <a:cs typeface="Arial" panose="020B0604020202020204" pitchFamily="34" charset="0"/>
              </a:rPr>
              <a:t>SE TAKSONOMIE</a:t>
            </a:r>
            <a:endParaRPr lang="en-US" sz="4000" dirty="0"/>
          </a:p>
        </p:txBody>
      </p:sp>
      <p:sp>
        <p:nvSpPr>
          <p:cNvPr id="3" name="Content Placeholder 2"/>
          <p:cNvSpPr>
            <a:spLocks noGrp="1"/>
          </p:cNvSpPr>
          <p:nvPr>
            <p:ph idx="1"/>
          </p:nvPr>
        </p:nvSpPr>
        <p:spPr>
          <a:xfrm>
            <a:off x="677333" y="1282148"/>
            <a:ext cx="10166257" cy="5406887"/>
          </a:xfrm>
        </p:spPr>
        <p:txBody>
          <a:bodyPr>
            <a:normAutofit/>
          </a:bodyPr>
          <a:lstStyle/>
          <a:p>
            <a:pPr marL="0" indent="0">
              <a:spcBef>
                <a:spcPts val="0"/>
              </a:spcBef>
              <a:buNone/>
            </a:pPr>
            <a:r>
              <a:rPr lang="af-ZA" sz="2400" b="1" noProof="1">
                <a:latin typeface="Arial" panose="020B0604020202020204" pitchFamily="34" charset="0"/>
                <a:cs typeface="Arial" panose="020B0604020202020204" pitchFamily="34" charset="0"/>
              </a:rPr>
              <a:t>VLAK 2: HERORGANISERING – Organiseer inligting op ‘n ander manier as wat dit in die teks aangebied word.  </a:t>
            </a:r>
          </a:p>
          <a:p>
            <a:pPr marL="0" indent="0">
              <a:spcBef>
                <a:spcPts val="0"/>
              </a:spcBef>
              <a:buNone/>
            </a:pPr>
            <a:r>
              <a:rPr lang="af-ZA" sz="2400" noProof="1">
                <a:latin typeface="Arial" panose="020B0604020202020204" pitchFamily="34" charset="0"/>
                <a:cs typeface="Arial" panose="020B0604020202020204" pitchFamily="34" charset="0"/>
              </a:rPr>
              <a:t>Klassifiseer, ontleed/analiseer (bv. die optrede van ‘n karakter), orden/rangskik inligting of gebeure, som op of vat saam, voeg inligting saam of maak ‘n sintese.</a:t>
            </a:r>
          </a:p>
          <a:p>
            <a:pPr marL="0" indent="0">
              <a:spcBef>
                <a:spcPts val="0"/>
              </a:spcBef>
              <a:buNone/>
            </a:pPr>
            <a:endParaRPr lang="af-ZA" sz="900" noProof="1">
              <a:latin typeface="Arial" panose="020B0604020202020204" pitchFamily="34" charset="0"/>
              <a:cs typeface="Arial" panose="020B0604020202020204" pitchFamily="34" charset="0"/>
            </a:endParaRPr>
          </a:p>
          <a:p>
            <a:pPr marL="0" indent="0">
              <a:spcBef>
                <a:spcPts val="0"/>
              </a:spcBef>
              <a:buNone/>
            </a:pPr>
            <a:r>
              <a:rPr lang="af-ZA" sz="2400" b="1" noProof="1">
                <a:latin typeface="Arial" panose="020B0604020202020204" pitchFamily="34" charset="0"/>
                <a:cs typeface="Arial" panose="020B0604020202020204" pitchFamily="34" charset="0"/>
              </a:rPr>
              <a:t>Tipe vrae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Definieer/Gee ‘n definisie.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Gee ‘n opsomming/samevatting/oorsig van die hoofgebeure/feite.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Vertel die storie in jou eie woorde of som dit op.</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Gee die ooreenkomste of verskille tussen twee karakters.</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Groepeer gemeenskaplike eienskappe, bv. in ‘n tabel.</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Voeg inligting uit verskeie tekste/bronne saam in een paragraaf.</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Maak ‘n kopkaart om jou begrip/siening te gee.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Vertaal ...</a:t>
            </a:r>
          </a:p>
          <a:p>
            <a:pPr>
              <a:spcBef>
                <a:spcPts val="0"/>
              </a:spcBef>
              <a:buFont typeface="Wingdings" panose="05000000000000000000" pitchFamily="2" charset="2"/>
              <a:buChar char="§"/>
            </a:pPr>
            <a:endParaRPr lang="af-ZA" sz="2400" noProof="1">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endParaRPr lang="af-ZA" sz="2400" noProof="1">
              <a:latin typeface="Arial" panose="020B0604020202020204" pitchFamily="34" charset="0"/>
              <a:cs typeface="Arial" panose="020B0604020202020204" pitchFamily="34" charset="0"/>
            </a:endParaRPr>
          </a:p>
          <a:p>
            <a:pPr marL="0" indent="0">
              <a:buNone/>
            </a:pPr>
            <a:endParaRPr lang="af-ZA" sz="2400" b="1" noProof="1">
              <a:latin typeface="Arial" panose="020B0604020202020204" pitchFamily="34" charset="0"/>
              <a:cs typeface="Arial" panose="020B0604020202020204" pitchFamily="34" charset="0"/>
            </a:endParaRPr>
          </a:p>
          <a:p>
            <a:pPr marL="0" indent="0">
              <a:buNone/>
            </a:pPr>
            <a:endParaRPr lang="af-ZA" sz="2400" b="1"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19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270"/>
          </a:xfrm>
        </p:spPr>
        <p:txBody>
          <a:bodyPr>
            <a:normAutofit/>
          </a:bodyPr>
          <a:lstStyle/>
          <a:p>
            <a:pPr algn="ctr"/>
            <a:r>
              <a:rPr lang="en-US" sz="4000" b="1" dirty="0">
                <a:solidFill>
                  <a:schemeClr val="tx1"/>
                </a:solidFill>
                <a:latin typeface="Arial" panose="020B0604020202020204" pitchFamily="34" charset="0"/>
                <a:cs typeface="Arial" panose="020B0604020202020204" pitchFamily="34" charset="0"/>
              </a:rPr>
              <a:t>          BARRETT</a:t>
            </a:r>
            <a:r>
              <a:rPr lang="en-US" sz="4000" b="1" dirty="0">
                <a:latin typeface="Arial" panose="020B0604020202020204" pitchFamily="34" charset="0"/>
                <a:cs typeface="Arial" panose="020B0604020202020204" pitchFamily="34" charset="0"/>
              </a:rPr>
              <a:t> </a:t>
            </a:r>
            <a:r>
              <a:rPr lang="en-US" sz="4000" b="1" dirty="0">
                <a:solidFill>
                  <a:schemeClr val="tx1"/>
                </a:solidFill>
                <a:latin typeface="Arial" panose="020B0604020202020204" pitchFamily="34" charset="0"/>
                <a:cs typeface="Arial" panose="020B0604020202020204" pitchFamily="34" charset="0"/>
              </a:rPr>
              <a:t>SE TAKSONOMIE</a:t>
            </a:r>
            <a:endParaRPr lang="en-US" sz="4000" dirty="0"/>
          </a:p>
        </p:txBody>
      </p:sp>
      <p:sp>
        <p:nvSpPr>
          <p:cNvPr id="3" name="Content Placeholder 2"/>
          <p:cNvSpPr>
            <a:spLocks noGrp="1"/>
          </p:cNvSpPr>
          <p:nvPr>
            <p:ph idx="1"/>
          </p:nvPr>
        </p:nvSpPr>
        <p:spPr>
          <a:xfrm>
            <a:off x="677334" y="1490870"/>
            <a:ext cx="10066866" cy="5178287"/>
          </a:xfrm>
        </p:spPr>
        <p:txBody>
          <a:bodyPr>
            <a:normAutofit lnSpcReduction="10000"/>
          </a:bodyPr>
          <a:lstStyle/>
          <a:p>
            <a:pPr marL="0" indent="0">
              <a:spcBef>
                <a:spcPts val="0"/>
              </a:spcBef>
              <a:buNone/>
            </a:pPr>
            <a:r>
              <a:rPr lang="en-US" sz="2400" b="1" dirty="0">
                <a:latin typeface="Arial" panose="020B0604020202020204" pitchFamily="34" charset="0"/>
                <a:cs typeface="Arial" panose="020B0604020202020204" pitchFamily="34" charset="0"/>
              </a:rPr>
              <a:t>VLAK 3: AFLEIDING – </a:t>
            </a:r>
            <a:r>
              <a:rPr lang="af-ZA" sz="2400" b="1" noProof="1">
                <a:latin typeface="Arial" panose="020B0604020202020204" pitchFamily="34" charset="0"/>
                <a:cs typeface="Arial" panose="020B0604020202020204" pitchFamily="34" charset="0"/>
              </a:rPr>
              <a:t>Reageer op inligting wat geïmpliseer word en nie direk in die teks staan nie. Die leerder moet dus aflei. </a:t>
            </a:r>
          </a:p>
          <a:p>
            <a:pPr marL="0" indent="0">
              <a:spcBef>
                <a:spcPts val="0"/>
              </a:spcBef>
              <a:buNone/>
            </a:pPr>
            <a:r>
              <a:rPr lang="af-ZA" sz="2400" u="sng" noProof="1">
                <a:latin typeface="Arial" panose="020B0604020202020204" pitchFamily="34" charset="0"/>
                <a:cs typeface="Arial" panose="020B0604020202020204" pitchFamily="34" charset="0"/>
              </a:rPr>
              <a:t>Lei die volgende af</a:t>
            </a:r>
            <a:r>
              <a:rPr lang="af-ZA" sz="2400" noProof="1">
                <a:latin typeface="Arial" panose="020B0604020202020204" pitchFamily="34" charset="0"/>
                <a:cs typeface="Arial" panose="020B0604020202020204" pitchFamily="34" charset="0"/>
              </a:rPr>
              <a:t>: ondersteunende detail, hoofgedagtes, volgorde, vergelykings, oorsaak en gevolg, karaktereienskappe, figuurlike betekenis/beeldspraak; interpreteer visuele aspekte (soos bv. by advertensies of ‘n boekomslag); voorspel wat gaan gebeur.</a:t>
            </a:r>
          </a:p>
          <a:p>
            <a:pPr marL="0" indent="0">
              <a:spcBef>
                <a:spcPts val="0"/>
              </a:spcBef>
              <a:buNone/>
            </a:pPr>
            <a:endParaRPr lang="af-ZA" sz="900" noProof="1">
              <a:latin typeface="Arial" panose="020B0604020202020204" pitchFamily="34" charset="0"/>
              <a:cs typeface="Arial" panose="020B0604020202020204" pitchFamily="34" charset="0"/>
            </a:endParaRPr>
          </a:p>
          <a:p>
            <a:pPr marL="0" indent="0">
              <a:spcBef>
                <a:spcPts val="0"/>
              </a:spcBef>
              <a:buNone/>
            </a:pPr>
            <a:r>
              <a:rPr lang="af-ZA" sz="2400" b="1" noProof="1">
                <a:latin typeface="Arial" panose="020B0604020202020204" pitchFamily="34" charset="0"/>
                <a:cs typeface="Arial" panose="020B0604020202020204" pitchFamily="34" charset="0"/>
              </a:rPr>
              <a:t>Tipe vrae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 lei jy af uit die titel of omslag? </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 is die tema, les, boodskap, hoofgedagte? </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 beteken die vergelyking, metafoor, simbool of woord? </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Watter karaktereienskap/houding openbaar die karakter deur sy woorde op optrede? </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Voltooi of vul die ontbrekende woord(e) in (as die woorde nie net so uit die teks gehaal kan word nie).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Vergelyk twee karakters met mekaar.  </a:t>
            </a:r>
          </a:p>
        </p:txBody>
      </p:sp>
    </p:spTree>
    <p:extLst>
      <p:ext uri="{BB962C8B-B14F-4D97-AF65-F5344CB8AC3E}">
        <p14:creationId xmlns:p14="http://schemas.microsoft.com/office/powerpoint/2010/main" val="62308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7748"/>
            <a:ext cx="8596668" cy="745435"/>
          </a:xfrm>
        </p:spPr>
        <p:txBody>
          <a:bodyPr>
            <a:normAutofit/>
          </a:bodyPr>
          <a:lstStyle/>
          <a:p>
            <a:pPr algn="ctr"/>
            <a:r>
              <a:rPr lang="en-US" sz="4000" b="1" dirty="0">
                <a:solidFill>
                  <a:schemeClr val="tx1"/>
                </a:solidFill>
                <a:latin typeface="Arial" panose="020B0604020202020204" pitchFamily="34" charset="0"/>
                <a:cs typeface="Arial" panose="020B0604020202020204" pitchFamily="34" charset="0"/>
              </a:rPr>
              <a:t>          BARRETT</a:t>
            </a:r>
            <a:r>
              <a:rPr lang="en-US" sz="4000" b="1" dirty="0">
                <a:latin typeface="Arial" panose="020B0604020202020204" pitchFamily="34" charset="0"/>
                <a:cs typeface="Arial" panose="020B0604020202020204" pitchFamily="34" charset="0"/>
              </a:rPr>
              <a:t> </a:t>
            </a:r>
            <a:r>
              <a:rPr lang="en-US" sz="4000" b="1" dirty="0">
                <a:solidFill>
                  <a:schemeClr val="tx1"/>
                </a:solidFill>
                <a:latin typeface="Arial" panose="020B0604020202020204" pitchFamily="34" charset="0"/>
                <a:cs typeface="Arial" panose="020B0604020202020204" pitchFamily="34" charset="0"/>
              </a:rPr>
              <a:t>SE TAKSONOMIE</a:t>
            </a:r>
            <a:endParaRPr lang="en-US" sz="4000" dirty="0"/>
          </a:p>
        </p:txBody>
      </p:sp>
      <p:sp>
        <p:nvSpPr>
          <p:cNvPr id="3" name="Content Placeholder 2"/>
          <p:cNvSpPr>
            <a:spLocks noGrp="1"/>
          </p:cNvSpPr>
          <p:nvPr>
            <p:ph idx="1"/>
          </p:nvPr>
        </p:nvSpPr>
        <p:spPr>
          <a:xfrm>
            <a:off x="677333" y="1043610"/>
            <a:ext cx="10037050" cy="5625548"/>
          </a:xfrm>
        </p:spPr>
        <p:txBody>
          <a:bodyPr>
            <a:noAutofit/>
          </a:bodyPr>
          <a:lstStyle/>
          <a:p>
            <a:pPr marL="0" indent="0">
              <a:spcBef>
                <a:spcPts val="0"/>
              </a:spcBef>
              <a:buNone/>
            </a:pPr>
            <a:r>
              <a:rPr lang="af-ZA" sz="2000" b="1" noProof="1">
                <a:latin typeface="Arial" panose="020B0604020202020204" pitchFamily="34" charset="0"/>
                <a:cs typeface="Arial" panose="020B0604020202020204" pitchFamily="34" charset="0"/>
              </a:rPr>
              <a:t>VLAK 4: EVALUERING – Gee jou EIE mening of oordeel oor dit wat in die teks staan/gebeur/gesê word.</a:t>
            </a:r>
          </a:p>
          <a:p>
            <a:pPr marL="0" indent="0">
              <a:spcBef>
                <a:spcPts val="0"/>
              </a:spcBef>
              <a:buNone/>
            </a:pPr>
            <a:r>
              <a:rPr lang="af-ZA" sz="2000" noProof="1">
                <a:latin typeface="Arial" panose="020B0604020202020204" pitchFamily="34" charset="0"/>
                <a:cs typeface="Arial" panose="020B0604020202020204" pitchFamily="34" charset="0"/>
              </a:rPr>
              <a:t>Beoordeel realiteit teenoor verbeelding/fantasie, feit of mening, waarde, geldigheid, gepastheid, wenslikheid, geslaagdheid, aanvaarbaarheid, reg/verkeerd, ens. </a:t>
            </a:r>
          </a:p>
          <a:p>
            <a:pPr marL="0" indent="0">
              <a:spcBef>
                <a:spcPts val="0"/>
              </a:spcBef>
              <a:buNone/>
            </a:pPr>
            <a:endParaRPr lang="af-ZA" sz="2400" noProof="1">
              <a:latin typeface="Arial" panose="020B0604020202020204" pitchFamily="34" charset="0"/>
              <a:cs typeface="Arial" panose="020B0604020202020204" pitchFamily="34" charset="0"/>
            </a:endParaRPr>
          </a:p>
          <a:p>
            <a:pPr marL="0" indent="0">
              <a:spcBef>
                <a:spcPts val="0"/>
              </a:spcBef>
              <a:buNone/>
            </a:pPr>
            <a:r>
              <a:rPr lang="af-ZA" sz="2000" b="1" noProof="1">
                <a:latin typeface="Arial" panose="020B0604020202020204" pitchFamily="34" charset="0"/>
                <a:cs typeface="Arial" panose="020B0604020202020204" pitchFamily="34" charset="0"/>
              </a:rPr>
              <a:t>Tipe vrae</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Is die karakter se optrede oortuigend, realisties of geloofwaardig?</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Is die argument logies of geldig?</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Is die karakter se uitspraak ‘n feit of ‘n mening?</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Hou jy van hierdie karakter?</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Dink jy karakter X is ‘n waardige rolmodel vir jongmense?</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Dink jy tieners sal van hierdie boek/storie hou?</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Dink jy die slot van hierdie roman is gepas?</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Gee ‘n kritiese bespreking van ‘n karakter se houding of optrede. </a:t>
            </a:r>
          </a:p>
          <a:p>
            <a:pPr>
              <a:spcBef>
                <a:spcPts val="0"/>
              </a:spcBef>
              <a:buFont typeface="Wingdings" panose="05000000000000000000" pitchFamily="2" charset="2"/>
              <a:buChar char="§"/>
            </a:pPr>
            <a:r>
              <a:rPr lang="af-ZA" sz="2000" noProof="1">
                <a:latin typeface="Arial" panose="020B0604020202020204" pitchFamily="34" charset="0"/>
                <a:cs typeface="Arial" panose="020B0604020202020204" pitchFamily="34" charset="0"/>
              </a:rPr>
              <a:t>Dink jy die stereotipering in hierdie teks is geregverdig?</a:t>
            </a:r>
          </a:p>
          <a:p>
            <a:pPr marL="0" indent="0">
              <a:spcBef>
                <a:spcPts val="0"/>
              </a:spcBef>
              <a:buNone/>
            </a:pPr>
            <a:r>
              <a:rPr lang="af-ZA" sz="2000" b="1" noProof="1">
                <a:latin typeface="Arial" panose="020B0604020202020204" pitchFamily="34" charset="0"/>
                <a:cs typeface="Arial" panose="020B0604020202020204" pitchFamily="34" charset="0"/>
              </a:rPr>
              <a:t>Onthou</a:t>
            </a:r>
            <a:r>
              <a:rPr lang="af-ZA" sz="2000" noProof="1">
                <a:latin typeface="Arial" panose="020B0604020202020204" pitchFamily="34" charset="0"/>
                <a:cs typeface="Arial" panose="020B0604020202020204" pitchFamily="34" charset="0"/>
              </a:rPr>
              <a:t>: Leerders moet ‘n keuse maak (Ja/Nee) en dit dan motiveer. Die punt gaan net vir die motivering. </a:t>
            </a:r>
          </a:p>
          <a:p>
            <a:pPr marL="0" indent="0">
              <a:spcBef>
                <a:spcPts val="0"/>
              </a:spcBef>
              <a:buNone/>
            </a:pPr>
            <a:endParaRPr lang="af-ZA" sz="2400" b="1" noProof="1">
              <a:latin typeface="Arial" panose="020B0604020202020204" pitchFamily="34" charset="0"/>
              <a:cs typeface="Arial" panose="020B0604020202020204" pitchFamily="34" charset="0"/>
            </a:endParaRPr>
          </a:p>
          <a:p>
            <a:pPr marL="0" indent="0">
              <a:spcBef>
                <a:spcPts val="0"/>
              </a:spcBef>
              <a:buNone/>
            </a:pPr>
            <a:endParaRPr lang="af-ZA" sz="2400" noProof="1">
              <a:latin typeface="Arial" panose="020B0604020202020204" pitchFamily="34" charset="0"/>
              <a:cs typeface="Arial" panose="020B0604020202020204" pitchFamily="34" charset="0"/>
            </a:endParaRPr>
          </a:p>
          <a:p>
            <a:pPr marL="0" indent="0">
              <a:spcBef>
                <a:spcPts val="0"/>
              </a:spcBef>
              <a:buNone/>
            </a:pPr>
            <a:r>
              <a:rPr lang="af-ZA" sz="2400" b="1" noProof="1">
                <a:latin typeface="Arial" panose="020B0604020202020204" pitchFamily="34" charset="0"/>
                <a:cs typeface="Arial" panose="020B0604020202020204" pitchFamily="34" charset="0"/>
              </a:rPr>
              <a:t> </a:t>
            </a:r>
          </a:p>
          <a:p>
            <a:pPr marL="0" indent="0">
              <a:buNone/>
            </a:pPr>
            <a:endParaRPr lang="af-ZA" sz="2400" b="1"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043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742122"/>
          </a:xfrm>
        </p:spPr>
        <p:txBody>
          <a:bodyPr>
            <a:normAutofit/>
          </a:bodyPr>
          <a:lstStyle/>
          <a:p>
            <a:r>
              <a:rPr lang="en-US" sz="4000" b="1" dirty="0">
                <a:solidFill>
                  <a:schemeClr val="tx1"/>
                </a:solidFill>
                <a:latin typeface="Arial" panose="020B0604020202020204" pitchFamily="34" charset="0"/>
                <a:cs typeface="Arial" panose="020B0604020202020204" pitchFamily="34" charset="0"/>
              </a:rPr>
              <a:t>           BARRETT</a:t>
            </a:r>
            <a:r>
              <a:rPr lang="en-US" sz="4000" b="1" dirty="0">
                <a:latin typeface="Arial" panose="020B0604020202020204" pitchFamily="34" charset="0"/>
                <a:cs typeface="Arial" panose="020B0604020202020204" pitchFamily="34" charset="0"/>
              </a:rPr>
              <a:t> </a:t>
            </a:r>
            <a:r>
              <a:rPr lang="en-US" sz="4000" b="1" dirty="0">
                <a:solidFill>
                  <a:schemeClr val="tx1"/>
                </a:solidFill>
                <a:latin typeface="Arial" panose="020B0604020202020204" pitchFamily="34" charset="0"/>
                <a:cs typeface="Arial" panose="020B0604020202020204" pitchFamily="34" charset="0"/>
              </a:rPr>
              <a:t>SE TAKSONOMIE</a:t>
            </a:r>
            <a:endParaRPr lang="en-US" sz="4000" dirty="0"/>
          </a:p>
        </p:txBody>
      </p:sp>
      <p:sp>
        <p:nvSpPr>
          <p:cNvPr id="3" name="Content Placeholder 2"/>
          <p:cNvSpPr>
            <a:spLocks noGrp="1"/>
          </p:cNvSpPr>
          <p:nvPr>
            <p:ph idx="1"/>
          </p:nvPr>
        </p:nvSpPr>
        <p:spPr>
          <a:xfrm>
            <a:off x="677333" y="1351723"/>
            <a:ext cx="9947597" cy="5227981"/>
          </a:xfrm>
        </p:spPr>
        <p:txBody>
          <a:bodyPr>
            <a:normAutofit fontScale="92500" lnSpcReduction="10000"/>
          </a:bodyPr>
          <a:lstStyle/>
          <a:p>
            <a:pPr marL="0" indent="0">
              <a:spcBef>
                <a:spcPts val="0"/>
              </a:spcBef>
              <a:buNone/>
            </a:pPr>
            <a:r>
              <a:rPr lang="en-US" sz="2400" b="1" dirty="0">
                <a:latin typeface="Arial" panose="020B0604020202020204" pitchFamily="34" charset="0"/>
                <a:cs typeface="Arial" panose="020B0604020202020204" pitchFamily="34" charset="0"/>
              </a:rPr>
              <a:t>VLAK 5: WAARDERING – Die </a:t>
            </a:r>
            <a:r>
              <a:rPr lang="nl-NL" sz="2400" b="1" dirty="0">
                <a:latin typeface="Arial" panose="020B0604020202020204" pitchFamily="34" charset="0"/>
                <a:cs typeface="Arial" panose="020B0604020202020204" pitchFamily="34" charset="0"/>
              </a:rPr>
              <a:t>vrae fokus op die leerder se emosionele respons op die inhoud, identifisering met karakters en reaksies op die skrywer se taalgebruik (woordkeuse en beelde). Dit gaan oor die impak van die teks op die leerder. </a:t>
            </a:r>
          </a:p>
          <a:p>
            <a:pPr marL="0" indent="0">
              <a:spcBef>
                <a:spcPts val="0"/>
              </a:spcBef>
              <a:buNone/>
            </a:pPr>
            <a:endParaRPr lang="en-US" sz="900" b="1" dirty="0">
              <a:latin typeface="Arial" panose="020B0604020202020204" pitchFamily="34" charset="0"/>
              <a:cs typeface="Arial" panose="020B0604020202020204" pitchFamily="34" charset="0"/>
            </a:endParaRPr>
          </a:p>
          <a:p>
            <a:pPr marL="0" indent="0">
              <a:spcBef>
                <a:spcPts val="0"/>
              </a:spcBef>
              <a:buNone/>
            </a:pPr>
            <a:r>
              <a:rPr lang="af-ZA" sz="2400" b="1" noProof="1">
                <a:latin typeface="Arial" panose="020B0604020202020204" pitchFamily="34" charset="0"/>
                <a:cs typeface="Arial" panose="020B0604020202020204" pitchFamily="34" charset="0"/>
              </a:rPr>
              <a:t>Tipe vrae</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Bespreek jou reaksie op die teks, situasie, konflik, dilemma (m.a.w. hoe dit jóú raak).</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Simpatiseer jy met ‘n karakter?</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 sou jy doen indien jy in dieselfde situasie was?</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Watter raad sou jy vir X in hierdie situasie gegee het?</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Bespreek die doeltreffendheid van die skrywer se styl, inleiding, slot, beelde, stylfigure, ens. </a:t>
            </a:r>
          </a:p>
          <a:p>
            <a:pPr>
              <a:spcBef>
                <a:spcPts val="0"/>
              </a:spcBef>
              <a:buFont typeface="Wingdings" panose="05000000000000000000" pitchFamily="2" charset="2"/>
              <a:buChar char="§"/>
            </a:pPr>
            <a:r>
              <a:rPr lang="af-ZA" sz="2400" noProof="1">
                <a:latin typeface="Arial" panose="020B0604020202020204" pitchFamily="34" charset="0"/>
                <a:cs typeface="Arial" panose="020B0604020202020204" pitchFamily="34" charset="0"/>
              </a:rPr>
              <a:t>Lewer kommentaar op die skrywer se taalgebruik. Of: Is dit gepas om Engelse woorde in die boek te gebruik?  </a:t>
            </a:r>
          </a:p>
          <a:p>
            <a:pPr marL="0" indent="0">
              <a:spcBef>
                <a:spcPts val="0"/>
              </a:spcBef>
              <a:buNone/>
            </a:pPr>
            <a:r>
              <a:rPr lang="af-ZA" sz="2400" b="1" noProof="1">
                <a:latin typeface="Arial" panose="020B0604020202020204" pitchFamily="34" charset="0"/>
                <a:cs typeface="Arial" panose="020B0604020202020204" pitchFamily="34" charset="0"/>
              </a:rPr>
              <a:t>Onthou</a:t>
            </a:r>
            <a:r>
              <a:rPr lang="af-ZA" sz="2400" noProof="1">
                <a:latin typeface="Arial" panose="020B0604020202020204" pitchFamily="34" charset="0"/>
                <a:cs typeface="Arial" panose="020B0604020202020204" pitchFamily="34" charset="0"/>
              </a:rPr>
              <a:t>: Waar leerders ‘n keuse moet maak (Ja/Nee) moet hulle dit motiveer. Die punt gaan net vir die motivering. </a:t>
            </a:r>
          </a:p>
        </p:txBody>
      </p:sp>
    </p:spTree>
    <p:extLst>
      <p:ext uri="{BB962C8B-B14F-4D97-AF65-F5344CB8AC3E}">
        <p14:creationId xmlns:p14="http://schemas.microsoft.com/office/powerpoint/2010/main" val="150959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23866" cy="1278835"/>
          </a:xfrm>
        </p:spPr>
        <p:txBody>
          <a:bodyPr>
            <a:normAutofit fontScale="90000"/>
          </a:bodyPr>
          <a:lstStyle/>
          <a:p>
            <a:pPr algn="ctr"/>
            <a:r>
              <a:rPr lang="en-US" sz="4000" b="1" dirty="0">
                <a:solidFill>
                  <a:schemeClr val="tx1"/>
                </a:solidFill>
                <a:latin typeface="Arial" panose="020B0604020202020204" pitchFamily="34" charset="0"/>
                <a:cs typeface="Arial" panose="020B0604020202020204" pitchFamily="34" charset="0"/>
              </a:rPr>
              <a:t>           </a:t>
            </a:r>
            <a:r>
              <a:rPr lang="en-US" sz="4400" b="1" dirty="0">
                <a:solidFill>
                  <a:schemeClr val="tx1"/>
                </a:solidFill>
                <a:latin typeface="Arial" panose="020B0604020202020204" pitchFamily="34" charset="0"/>
                <a:cs typeface="Arial" panose="020B0604020202020204" pitchFamily="34" charset="0"/>
              </a:rPr>
              <a:t>BARRETT</a:t>
            </a:r>
            <a:r>
              <a:rPr lang="en-US" sz="4400" b="1" dirty="0">
                <a:latin typeface="Arial" panose="020B0604020202020204" pitchFamily="34" charset="0"/>
                <a:cs typeface="Arial" panose="020B0604020202020204" pitchFamily="34" charset="0"/>
              </a:rPr>
              <a:t> </a:t>
            </a:r>
            <a:r>
              <a:rPr lang="en-US" sz="4400" b="1" dirty="0">
                <a:solidFill>
                  <a:schemeClr val="tx1"/>
                </a:solidFill>
                <a:latin typeface="Arial" panose="020B0604020202020204" pitchFamily="34" charset="0"/>
                <a:cs typeface="Arial" panose="020B0604020202020204" pitchFamily="34" charset="0"/>
              </a:rPr>
              <a:t>SE TAKSONOMIE</a:t>
            </a:r>
            <a:br>
              <a:rPr lang="en-US" sz="4400" b="1" dirty="0">
                <a:solidFill>
                  <a:schemeClr val="tx1"/>
                </a:solidFill>
                <a:latin typeface="Arial" panose="020B0604020202020204" pitchFamily="34" charset="0"/>
                <a:cs typeface="Arial" panose="020B0604020202020204" pitchFamily="34" charset="0"/>
              </a:rPr>
            </a:br>
            <a:r>
              <a:rPr lang="en-US" sz="4400" b="1" dirty="0">
                <a:solidFill>
                  <a:schemeClr val="tx1"/>
                </a:solidFill>
                <a:latin typeface="Arial" panose="020B0604020202020204" pitchFamily="34" charset="0"/>
                <a:cs typeface="Arial" panose="020B0604020202020204" pitchFamily="34" charset="0"/>
              </a:rPr>
              <a:t>ALGEMEEN</a:t>
            </a:r>
            <a:endParaRPr lang="en-US" sz="4400" dirty="0"/>
          </a:p>
        </p:txBody>
      </p:sp>
      <p:sp>
        <p:nvSpPr>
          <p:cNvPr id="3" name="Content Placeholder 2"/>
          <p:cNvSpPr>
            <a:spLocks noGrp="1"/>
          </p:cNvSpPr>
          <p:nvPr>
            <p:ph idx="1"/>
          </p:nvPr>
        </p:nvSpPr>
        <p:spPr>
          <a:xfrm>
            <a:off x="677334" y="2097157"/>
            <a:ext cx="9649423" cy="4641573"/>
          </a:xfrm>
        </p:spPr>
        <p:txBody>
          <a:bodyPr>
            <a:normAutofit fontScale="85000" lnSpcReduction="10000"/>
          </a:bodyPr>
          <a:lstStyle/>
          <a:p>
            <a:pPr marL="0" indent="0">
              <a:spcBef>
                <a:spcPts val="0"/>
              </a:spcBef>
              <a:buNone/>
            </a:pPr>
            <a:r>
              <a:rPr lang="af-ZA" sz="2600" noProof="1">
                <a:latin typeface="Arial" panose="020B0604020202020204" pitchFamily="34" charset="0"/>
                <a:cs typeface="Arial" panose="020B0604020202020204" pitchFamily="34" charset="0"/>
              </a:rPr>
              <a:t>As ons wel die onderstaande tipe vrae in Huistaal vra, moet ons dit as </a:t>
            </a:r>
            <a:r>
              <a:rPr lang="af-ZA" sz="2600" b="1" noProof="1">
                <a:latin typeface="Arial" panose="020B0604020202020204" pitchFamily="34" charset="0"/>
                <a:cs typeface="Arial" panose="020B0604020202020204" pitchFamily="34" charset="0"/>
              </a:rPr>
              <a:t>Vlak 3-vrae </a:t>
            </a:r>
            <a:r>
              <a:rPr lang="af-ZA" sz="2600" noProof="1">
                <a:latin typeface="Arial" panose="020B0604020202020204" pitchFamily="34" charset="0"/>
                <a:cs typeface="Arial" panose="020B0604020202020204" pitchFamily="34" charset="0"/>
              </a:rPr>
              <a:t>vra. Leerders moet die nodige </a:t>
            </a:r>
            <a:r>
              <a:rPr lang="af-ZA" sz="2600" b="1" noProof="1">
                <a:latin typeface="Arial" panose="020B0604020202020204" pitchFamily="34" charset="0"/>
                <a:cs typeface="Arial" panose="020B0604020202020204" pitchFamily="34" charset="0"/>
              </a:rPr>
              <a:t>afleiding</a:t>
            </a:r>
            <a:r>
              <a:rPr lang="af-ZA" sz="2600" noProof="1">
                <a:latin typeface="Arial" panose="020B0604020202020204" pitchFamily="34" charset="0"/>
                <a:cs typeface="Arial" panose="020B0604020202020204" pitchFamily="34" charset="0"/>
              </a:rPr>
              <a:t> maak. Dit moenie feite wees wat direk in die teks staan nie. </a:t>
            </a:r>
          </a:p>
          <a:p>
            <a:pPr>
              <a:spcBef>
                <a:spcPts val="0"/>
              </a:spcBef>
              <a:buFont typeface="Wingdings" panose="05000000000000000000" pitchFamily="2" charset="2"/>
              <a:buChar char="§"/>
            </a:pPr>
            <a:r>
              <a:rPr lang="af-ZA" sz="2600" b="1" noProof="1">
                <a:latin typeface="Arial" panose="020B0604020202020204" pitchFamily="34" charset="0"/>
                <a:cs typeface="Arial" panose="020B0604020202020204" pitchFamily="34" charset="0"/>
              </a:rPr>
              <a:t>Waar/Onwaar-vrae: </a:t>
            </a:r>
            <a:r>
              <a:rPr lang="af-ZA" sz="2600" noProof="1">
                <a:latin typeface="Arial" panose="020B0604020202020204" pitchFamily="34" charset="0"/>
                <a:cs typeface="Arial" panose="020B0604020202020204" pitchFamily="34" charset="0"/>
              </a:rPr>
              <a:t>Bv.</a:t>
            </a:r>
            <a:r>
              <a:rPr lang="af-ZA" sz="2600" b="1" noProof="1">
                <a:latin typeface="Arial" panose="020B0604020202020204" pitchFamily="34" charset="0"/>
                <a:cs typeface="Arial" panose="020B0604020202020204" pitchFamily="34" charset="0"/>
              </a:rPr>
              <a:t> </a:t>
            </a:r>
            <a:r>
              <a:rPr lang="af-ZA" sz="2600" noProof="1">
                <a:latin typeface="Arial" panose="020B0604020202020204" pitchFamily="34" charset="0"/>
                <a:cs typeface="Arial" panose="020B0604020202020204" pitchFamily="34" charset="0"/>
              </a:rPr>
              <a:t>Motiveer waarom die onderstaande stelling ONWAAR is. </a:t>
            </a:r>
          </a:p>
          <a:p>
            <a:pPr marL="0" indent="0">
              <a:spcBef>
                <a:spcPts val="0"/>
              </a:spcBef>
              <a:buNone/>
            </a:pPr>
            <a:r>
              <a:rPr lang="af-ZA" sz="2600" noProof="1">
                <a:latin typeface="Arial" panose="020B0604020202020204" pitchFamily="34" charset="0"/>
                <a:cs typeface="Arial" panose="020B0604020202020204" pitchFamily="34" charset="0"/>
              </a:rPr>
              <a:t>     Herman het oom Josef voor sy dood mooi ondersteun.  </a:t>
            </a:r>
          </a:p>
          <a:p>
            <a:pPr>
              <a:spcBef>
                <a:spcPts val="0"/>
              </a:spcBef>
              <a:buFont typeface="Wingdings" panose="05000000000000000000" pitchFamily="2" charset="2"/>
              <a:buChar char="§"/>
            </a:pPr>
            <a:r>
              <a:rPr lang="af-ZA" sz="2600" b="1" noProof="1">
                <a:latin typeface="Arial" panose="020B0604020202020204" pitchFamily="34" charset="0"/>
                <a:cs typeface="Arial" panose="020B0604020202020204" pitchFamily="34" charset="0"/>
              </a:rPr>
              <a:t>Meerkeusevrae: </a:t>
            </a:r>
            <a:r>
              <a:rPr lang="af-ZA" sz="2600" noProof="1">
                <a:latin typeface="Arial" panose="020B0604020202020204" pitchFamily="34" charset="0"/>
                <a:cs typeface="Arial" panose="020B0604020202020204" pitchFamily="34" charset="0"/>
              </a:rPr>
              <a:t>Ons gee gewoonlik 4 moontlikhede, waarvan net een korrek is. Maar die ander moenie belaglik of sinneloos wees nie. </a:t>
            </a:r>
          </a:p>
          <a:p>
            <a:pPr>
              <a:spcBef>
                <a:spcPts val="0"/>
              </a:spcBef>
              <a:buFont typeface="Wingdings" panose="05000000000000000000" pitchFamily="2" charset="2"/>
              <a:buChar char="§"/>
            </a:pPr>
            <a:r>
              <a:rPr lang="af-ZA" sz="2600" b="1" noProof="1">
                <a:latin typeface="Arial" panose="020B0604020202020204" pitchFamily="34" charset="0"/>
                <a:cs typeface="Arial" panose="020B0604020202020204" pitchFamily="34" charset="0"/>
              </a:rPr>
              <a:t>Kies</a:t>
            </a:r>
            <a:r>
              <a:rPr lang="af-ZA" sz="2600" noProof="1">
                <a:latin typeface="Arial" panose="020B0604020202020204" pitchFamily="34" charset="0"/>
                <a:cs typeface="Arial" panose="020B0604020202020204" pitchFamily="34" charset="0"/>
              </a:rPr>
              <a:t> die korrekte antwoord tussen hakies, bv. Zenobia was (stilweg tevrede/baie ontstoke) toe sy hoor dat oom Josef haar eintlik verplig het om met Gideon uit te gaan. </a:t>
            </a:r>
          </a:p>
          <a:p>
            <a:pPr>
              <a:spcBef>
                <a:spcPts val="0"/>
              </a:spcBef>
              <a:buFont typeface="Wingdings" panose="05000000000000000000" pitchFamily="2" charset="2"/>
              <a:buChar char="§"/>
            </a:pPr>
            <a:r>
              <a:rPr lang="af-ZA" sz="2600" b="1" noProof="1">
                <a:latin typeface="Arial" panose="020B0604020202020204" pitchFamily="34" charset="0"/>
                <a:cs typeface="Arial" panose="020B0604020202020204" pitchFamily="34" charset="0"/>
              </a:rPr>
              <a:t>Invulvrae</a:t>
            </a:r>
            <a:r>
              <a:rPr lang="af-ZA" sz="2600" noProof="1">
                <a:latin typeface="Arial" panose="020B0604020202020204" pitchFamily="34" charset="0"/>
                <a:cs typeface="Arial" panose="020B0604020202020204" pitchFamily="34" charset="0"/>
              </a:rPr>
              <a:t>, waar moontlikhede om van te kies, gegee word. </a:t>
            </a:r>
          </a:p>
          <a:p>
            <a:pPr marL="0" indent="0">
              <a:spcBef>
                <a:spcPts val="0"/>
              </a:spcBef>
              <a:buNone/>
            </a:pPr>
            <a:r>
              <a:rPr lang="af-ZA" sz="2600" u="sng" noProof="1">
                <a:latin typeface="Arial" panose="020B0604020202020204" pitchFamily="34" charset="0"/>
                <a:cs typeface="Arial" panose="020B0604020202020204" pitchFamily="34" charset="0"/>
              </a:rPr>
              <a:t>Verspreiding van vlakke in ‘n vraestel</a:t>
            </a:r>
            <a:r>
              <a:rPr lang="af-ZA" sz="2600" noProof="1">
                <a:latin typeface="Arial" panose="020B0604020202020204" pitchFamily="34" charset="0"/>
                <a:cs typeface="Arial" panose="020B0604020202020204" pitchFamily="34" charset="0"/>
              </a:rPr>
              <a:t>: Vlak 1 &amp; 2 = 40%; Vlak 3 = 40%; Vlak 4 &amp; 5 = 20%</a:t>
            </a:r>
          </a:p>
          <a:p>
            <a:pPr marL="0" indent="0">
              <a:spcBef>
                <a:spcPts val="0"/>
              </a:spcBef>
              <a:buNone/>
            </a:pPr>
            <a:r>
              <a:rPr lang="af-ZA" sz="2400" noProof="1">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797446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206</TotalTime>
  <Words>935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Trebuchet MS</vt:lpstr>
      <vt:lpstr>Wingdings</vt:lpstr>
      <vt:lpstr>Wingdings 3</vt:lpstr>
      <vt:lpstr>Facet</vt:lpstr>
      <vt:lpstr>BARRETT SE TAKSONOMIE</vt:lpstr>
      <vt:lpstr>       BARRETT SE TAKSONOMIE</vt:lpstr>
      <vt:lpstr>          BARRETT SE TAKSONOMIE</vt:lpstr>
      <vt:lpstr>          BARRETT SE TAKSONOMIE</vt:lpstr>
      <vt:lpstr>           BARRETT SE TAKSONOMIE</vt:lpstr>
      <vt:lpstr>           BARRETT SE TAKSONOMIE ALGEMEEN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BARRETT SE TAKSONOMIE</dc:title>
  <dc:creator>Santa Barnard</dc:creator>
  <cp:lastModifiedBy>Santa Barnard</cp:lastModifiedBy>
  <cp:revision>27</cp:revision>
  <dcterms:created xsi:type="dcterms:W3CDTF">2018-03-25T15:54:33Z</dcterms:created>
  <dcterms:modified xsi:type="dcterms:W3CDTF">2018-03-26T05:33:31Z</dcterms:modified>
</cp:coreProperties>
</file>