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1" r:id="rId4"/>
    <p:sldId id="263" r:id="rId5"/>
    <p:sldId id="264" r:id="rId6"/>
    <p:sldId id="265" r:id="rId7"/>
    <p:sldId id="257" r:id="rId8"/>
    <p:sldId id="266" r:id="rId9"/>
    <p:sldId id="267" r:id="rId10"/>
    <p:sldId id="269" r:id="rId11"/>
    <p:sldId id="270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A7C"/>
    <a:srgbClr val="C0A888"/>
    <a:srgbClr val="B79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6E04B-4D1A-4B46-98F1-080DA31BF852}" type="datetimeFigureOut">
              <a:rPr lang="af-ZA" smtClean="0"/>
              <a:pPr/>
              <a:t>2016/06/01</a:t>
            </a:fld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511F0-9364-488E-8C67-B1FF81B185C3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679609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77883-4B22-45FA-9BBE-B3AABBED45C4}" type="datetimeFigureOut">
              <a:rPr lang="af-ZA" smtClean="0"/>
              <a:pPr/>
              <a:t>2016/06/01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E0B72-DDF0-4351-B24A-FB43C9706D55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86297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1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70573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10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10051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11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550409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12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5194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13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88947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14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19414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2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20439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3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8393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4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26266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5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08547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6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61031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7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47886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8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31745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E0B72-DDF0-4351-B24A-FB43C9706D55}" type="slidenum">
              <a:rPr lang="af-ZA" smtClean="0"/>
              <a:pPr/>
              <a:t>9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76865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5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0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0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7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A8A6-A4F4-4444-B155-85CA2D91125A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0BB4-68C0-4096-BF55-7D2EFC67F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14" y="0"/>
            <a:ext cx="45414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658138"/>
            <a:ext cx="765055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GRAAD 12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AFRIKAANS EERSTE ADDISIONELE TAAL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93" y="0"/>
            <a:ext cx="5174248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+mn-lt"/>
              </a:rPr>
              <a:t>Hoofstuk</a:t>
            </a:r>
            <a:r>
              <a:rPr lang="en-US" sz="6000" b="1" dirty="0" smtClean="0">
                <a:latin typeface="+mn-lt"/>
              </a:rPr>
              <a:t> 14</a:t>
            </a:r>
            <a:endParaRPr lang="en-US" sz="6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509484"/>
            <a:ext cx="11303000" cy="534851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 err="1" smtClean="0"/>
              <a:t>omslag</a:t>
            </a:r>
            <a:endParaRPr lang="en-US" sz="4000" dirty="0" smtClean="0"/>
          </a:p>
          <a:p>
            <a:pPr marL="457200" indent="-457200"/>
            <a:r>
              <a:rPr lang="en-US" sz="4000" dirty="0" err="1" smtClean="0"/>
              <a:t>titel</a:t>
            </a:r>
            <a:endParaRPr lang="en-US" sz="4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8854" y="15490"/>
            <a:ext cx="7033146" cy="68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94" y="0"/>
            <a:ext cx="12207393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Lien: </a:t>
            </a:r>
            <a:r>
              <a:rPr lang="en-US" sz="6000" b="1" dirty="0" err="1" smtClean="0">
                <a:latin typeface="+mn-lt"/>
              </a:rPr>
              <a:t>karaktereienskappe</a:t>
            </a:r>
            <a:endParaRPr lang="en-US" sz="6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099" y="1509485"/>
            <a:ext cx="11772899" cy="5348514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4000" b="1" dirty="0" err="1" smtClean="0"/>
              <a:t>buitestander</a:t>
            </a:r>
            <a:r>
              <a:rPr lang="en-US" sz="4000" dirty="0" smtClean="0"/>
              <a:t> (</a:t>
            </a:r>
            <a:r>
              <a:rPr lang="en-US" sz="4000" dirty="0" err="1" smtClean="0"/>
              <a:t>bv</a:t>
            </a:r>
            <a:r>
              <a:rPr lang="en-US" sz="4000" dirty="0" smtClean="0"/>
              <a:t>. </a:t>
            </a:r>
            <a:r>
              <a:rPr lang="en-US" sz="4000" dirty="0" err="1" smtClean="0"/>
              <a:t>geen</a:t>
            </a:r>
            <a:r>
              <a:rPr lang="en-US" sz="4000" dirty="0" smtClean="0"/>
              <a:t> </a:t>
            </a:r>
            <a:r>
              <a:rPr lang="en-US" sz="4000" dirty="0" err="1" smtClean="0"/>
              <a:t>vriende</a:t>
            </a:r>
            <a:r>
              <a:rPr lang="en-US" sz="4000" dirty="0" smtClean="0"/>
              <a:t> </a:t>
            </a:r>
            <a:r>
              <a:rPr lang="en-US" sz="4000" dirty="0" err="1" smtClean="0"/>
              <a:t>behalwe</a:t>
            </a:r>
            <a:r>
              <a:rPr lang="en-US" sz="4000" dirty="0" smtClean="0"/>
              <a:t> </a:t>
            </a:r>
            <a:r>
              <a:rPr lang="en-US" sz="4000" dirty="0" err="1" smtClean="0"/>
              <a:t>Wouter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verkies</a:t>
            </a:r>
            <a:r>
              <a:rPr lang="en-US" sz="4000" dirty="0" smtClean="0"/>
              <a:t> om </a:t>
            </a:r>
            <a:r>
              <a:rPr lang="en-US" sz="4000" dirty="0" err="1" smtClean="0"/>
              <a:t>nie</a:t>
            </a:r>
            <a:r>
              <a:rPr lang="en-US" sz="4000" dirty="0" smtClean="0"/>
              <a:t> </a:t>
            </a:r>
            <a:r>
              <a:rPr lang="en-US" sz="4000" dirty="0" err="1" smtClean="0"/>
              <a:t>raakgesien</a:t>
            </a:r>
            <a:r>
              <a:rPr lang="en-US" sz="4000" dirty="0" smtClean="0"/>
              <a:t> </a:t>
            </a:r>
            <a:r>
              <a:rPr lang="en-US" sz="4000" dirty="0" err="1" smtClean="0"/>
              <a:t>te</a:t>
            </a:r>
            <a:r>
              <a:rPr lang="en-US" sz="4000" dirty="0" smtClean="0"/>
              <a:t> word </a:t>
            </a:r>
            <a:r>
              <a:rPr lang="en-US" sz="4000" dirty="0" err="1" smtClean="0"/>
              <a:t>nie</a:t>
            </a:r>
            <a:r>
              <a:rPr lang="en-US" sz="4000" dirty="0" smtClean="0"/>
              <a:t>)</a:t>
            </a:r>
          </a:p>
          <a:p>
            <a:pPr marL="457200" indent="-457200"/>
            <a:r>
              <a:rPr lang="en-US" sz="4000" b="1" dirty="0" err="1" smtClean="0"/>
              <a:t>kwaad</a:t>
            </a:r>
            <a:r>
              <a:rPr lang="en-US" sz="4000" b="1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vir</a:t>
            </a:r>
            <a:r>
              <a:rPr lang="en-US" sz="4000" dirty="0" smtClean="0"/>
              <a:t> </a:t>
            </a:r>
            <a:r>
              <a:rPr lang="en-US" sz="4000" dirty="0" err="1" smtClean="0"/>
              <a:t>haar</a:t>
            </a:r>
            <a:r>
              <a:rPr lang="en-US" sz="4000" dirty="0" smtClean="0"/>
              <a:t> </a:t>
            </a:r>
            <a:r>
              <a:rPr lang="en-US" sz="4000" dirty="0" err="1" smtClean="0"/>
              <a:t>ouers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die </a:t>
            </a:r>
            <a:r>
              <a:rPr lang="en-US" sz="4000" dirty="0" err="1" smtClean="0"/>
              <a:t>lewe</a:t>
            </a:r>
            <a:r>
              <a:rPr lang="en-US" sz="4000" dirty="0" smtClean="0"/>
              <a:t>)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b="1" dirty="0" err="1" smtClean="0"/>
              <a:t>veroordelend</a:t>
            </a:r>
            <a:r>
              <a:rPr lang="en-US" sz="4000" b="1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bv</a:t>
            </a:r>
            <a:r>
              <a:rPr lang="en-US" sz="4000" dirty="0" smtClean="0"/>
              <a:t>. </a:t>
            </a:r>
            <a:r>
              <a:rPr lang="en-US" sz="4000" dirty="0" err="1" smtClean="0"/>
              <a:t>teenoor</a:t>
            </a:r>
            <a:r>
              <a:rPr lang="en-US" sz="4000" dirty="0" smtClean="0"/>
              <a:t> Sally)</a:t>
            </a:r>
            <a:endParaRPr lang="en-US" sz="4000" b="1" dirty="0" smtClean="0"/>
          </a:p>
          <a:p>
            <a:pPr marL="457200" indent="-457200"/>
            <a:r>
              <a:rPr lang="en-US" sz="4000" b="1" dirty="0" err="1" smtClean="0"/>
              <a:t>probeer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ontvlug</a:t>
            </a:r>
            <a:r>
              <a:rPr lang="en-US" sz="4000" b="1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bv</a:t>
            </a:r>
            <a:r>
              <a:rPr lang="en-US" sz="4000" dirty="0" smtClean="0"/>
              <a:t>. </a:t>
            </a:r>
            <a:r>
              <a:rPr lang="en-US" sz="4000" dirty="0" err="1" smtClean="0"/>
              <a:t>gaan</a:t>
            </a:r>
            <a:r>
              <a:rPr lang="en-US" sz="4000" dirty="0" smtClean="0"/>
              <a:t> </a:t>
            </a:r>
            <a:r>
              <a:rPr lang="en-US" sz="4000" dirty="0" err="1" smtClean="0"/>
              <a:t>werk</a:t>
            </a:r>
            <a:r>
              <a:rPr lang="en-US" sz="4000" dirty="0" smtClean="0"/>
              <a:t> om </a:t>
            </a:r>
            <a:r>
              <a:rPr lang="en-US" sz="4000" dirty="0" err="1" smtClean="0"/>
              <a:t>te</a:t>
            </a:r>
            <a:r>
              <a:rPr lang="en-US" sz="4000" dirty="0" smtClean="0"/>
              <a:t> </a:t>
            </a:r>
            <a:r>
              <a:rPr lang="en-US" sz="4000" dirty="0" err="1" smtClean="0"/>
              <a:t>kan</a:t>
            </a:r>
            <a:r>
              <a:rPr lang="en-US" sz="4000" dirty="0" smtClean="0"/>
              <a:t> </a:t>
            </a:r>
            <a:r>
              <a:rPr lang="en-US" sz="4000" dirty="0" err="1" smtClean="0"/>
              <a:t>weggaan</a:t>
            </a:r>
            <a:r>
              <a:rPr lang="en-US" sz="4000" dirty="0" smtClean="0"/>
              <a:t>)</a:t>
            </a:r>
          </a:p>
          <a:p>
            <a:pPr marL="457200" indent="-457200"/>
            <a:r>
              <a:rPr lang="en-US" sz="4000" b="1" dirty="0" err="1" smtClean="0"/>
              <a:t>verantwoordelik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b="1" dirty="0" err="1" smtClean="0"/>
              <a:t>onselfsugtig</a:t>
            </a:r>
            <a:r>
              <a:rPr lang="en-US" sz="4000" b="1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bv</a:t>
            </a:r>
            <a:r>
              <a:rPr lang="en-US" sz="4000" dirty="0" smtClean="0"/>
              <a:t>. </a:t>
            </a:r>
            <a:r>
              <a:rPr lang="en-US" sz="4000" dirty="0" err="1" smtClean="0"/>
              <a:t>sorg</a:t>
            </a:r>
            <a:r>
              <a:rPr lang="en-US" sz="4000" dirty="0" smtClean="0"/>
              <a:t> </a:t>
            </a:r>
            <a:r>
              <a:rPr lang="en-US" sz="4000" dirty="0" err="1" smtClean="0"/>
              <a:t>vir</a:t>
            </a:r>
            <a:r>
              <a:rPr lang="en-US" sz="4000" dirty="0" smtClean="0"/>
              <a:t> </a:t>
            </a:r>
            <a:r>
              <a:rPr lang="en-US" sz="4000" dirty="0" err="1" smtClean="0"/>
              <a:t>kos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huur</a:t>
            </a:r>
            <a:r>
              <a:rPr lang="en-US" sz="4000" dirty="0" smtClean="0"/>
              <a:t>)</a:t>
            </a:r>
          </a:p>
          <a:p>
            <a:pPr marL="457200" indent="-457200"/>
            <a:r>
              <a:rPr lang="en-US" sz="4000" b="1" dirty="0" smtClean="0"/>
              <a:t>gee om </a:t>
            </a:r>
            <a:r>
              <a:rPr lang="en-US" sz="4000" b="1" dirty="0" err="1" smtClean="0"/>
              <a:t>vir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ander</a:t>
            </a:r>
            <a:r>
              <a:rPr lang="en-US" sz="4000" dirty="0" smtClean="0"/>
              <a:t> (</a:t>
            </a:r>
            <a:r>
              <a:rPr lang="en-US" sz="4000" dirty="0" err="1" smtClean="0"/>
              <a:t>bv</a:t>
            </a:r>
            <a:r>
              <a:rPr lang="en-US" sz="4000" dirty="0" smtClean="0"/>
              <a:t>. </a:t>
            </a:r>
            <a:r>
              <a:rPr lang="en-US" sz="4000" dirty="0" err="1" smtClean="0"/>
              <a:t>Tibbey</a:t>
            </a:r>
            <a:r>
              <a:rPr lang="en-US" sz="4000" dirty="0" smtClean="0"/>
              <a:t>)</a:t>
            </a:r>
          </a:p>
          <a:p>
            <a:pPr marL="457200" indent="-457200"/>
            <a:r>
              <a:rPr lang="en-US" sz="4000" b="1" dirty="0" smtClean="0"/>
              <a:t>sin </a:t>
            </a:r>
            <a:r>
              <a:rPr lang="en-US" sz="4000" b="1" dirty="0" err="1" smtClean="0"/>
              <a:t>vir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verkeerd</a:t>
            </a:r>
            <a:r>
              <a:rPr lang="en-US" sz="4000" b="1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bv</a:t>
            </a:r>
            <a:r>
              <a:rPr lang="en-US" sz="4000" dirty="0" smtClean="0"/>
              <a:t>. </a:t>
            </a:r>
            <a:r>
              <a:rPr lang="en-US" sz="4000" dirty="0" err="1" smtClean="0"/>
              <a:t>bedank</a:t>
            </a:r>
            <a:r>
              <a:rPr lang="en-US" sz="4000" dirty="0" smtClean="0"/>
              <a:t> by </a:t>
            </a:r>
            <a:r>
              <a:rPr lang="en-US" sz="4000" dirty="0" err="1" smtClean="0"/>
              <a:t>tant</a:t>
            </a:r>
            <a:r>
              <a:rPr lang="en-US" sz="4000" dirty="0" smtClean="0"/>
              <a:t> </a:t>
            </a:r>
            <a:r>
              <a:rPr lang="en-US" sz="4000" dirty="0" err="1" smtClean="0"/>
              <a:t>Malie</a:t>
            </a:r>
            <a:r>
              <a:rPr lang="en-US" sz="4000" dirty="0" smtClean="0"/>
              <a:t>; wend </a:t>
            </a:r>
            <a:r>
              <a:rPr lang="en-US" sz="4000" dirty="0" err="1" smtClean="0"/>
              <a:t>haar</a:t>
            </a:r>
            <a:r>
              <a:rPr lang="en-US" sz="4000" dirty="0" smtClean="0"/>
              <a:t> </a:t>
            </a:r>
            <a:r>
              <a:rPr lang="en-US" sz="4000" dirty="0" err="1" smtClean="0"/>
              <a:t>nie</a:t>
            </a:r>
            <a:r>
              <a:rPr lang="en-US" sz="4000" dirty="0" smtClean="0"/>
              <a:t> tot </a:t>
            </a:r>
            <a:r>
              <a:rPr lang="en-US" sz="4000" dirty="0" err="1" smtClean="0"/>
              <a:t>prostitusie</a:t>
            </a:r>
            <a:r>
              <a:rPr lang="en-US" sz="4000" dirty="0" smtClean="0"/>
              <a:t> </a:t>
            </a:r>
            <a:r>
              <a:rPr lang="en-US" sz="4000" dirty="0" err="1" smtClean="0"/>
              <a:t>nie</a:t>
            </a:r>
            <a:r>
              <a:rPr lang="en-US" sz="4000" dirty="0" smtClean="0"/>
              <a:t>)</a:t>
            </a:r>
          </a:p>
          <a:p>
            <a:pPr marL="457200" indent="-457200"/>
            <a:r>
              <a:rPr lang="en-US" sz="4000" dirty="0" smtClean="0"/>
              <a:t>tog </a:t>
            </a:r>
            <a:r>
              <a:rPr lang="en-US" sz="4000" b="1" dirty="0" err="1" smtClean="0"/>
              <a:t>doelgerig</a:t>
            </a:r>
            <a:r>
              <a:rPr lang="en-US" sz="4000" dirty="0" smtClean="0"/>
              <a:t> (</a:t>
            </a:r>
            <a:r>
              <a:rPr lang="en-US" sz="4000" dirty="0" err="1" smtClean="0"/>
              <a:t>bv</a:t>
            </a:r>
            <a:r>
              <a:rPr lang="en-US" sz="4000" dirty="0" smtClean="0"/>
              <a:t>. sake </a:t>
            </a:r>
            <a:r>
              <a:rPr lang="en-US" sz="4000" dirty="0" err="1" smtClean="0"/>
              <a:t>rondom</a:t>
            </a:r>
            <a:r>
              <a:rPr lang="en-US" sz="4000" dirty="0" smtClean="0"/>
              <a:t> </a:t>
            </a:r>
            <a:r>
              <a:rPr lang="en-US" sz="4000" dirty="0" err="1" smtClean="0"/>
              <a:t>Tibbey</a:t>
            </a:r>
            <a:r>
              <a:rPr lang="en-US" sz="4000" dirty="0" smtClean="0"/>
              <a:t>; </a:t>
            </a:r>
            <a:r>
              <a:rPr lang="en-US" sz="4000" dirty="0" err="1" smtClean="0"/>
              <a:t>vervals</a:t>
            </a:r>
            <a:r>
              <a:rPr lang="en-US" sz="4000" dirty="0" smtClean="0"/>
              <a:t> ’n brief)</a:t>
            </a:r>
          </a:p>
        </p:txBody>
      </p:sp>
    </p:spTree>
    <p:extLst>
      <p:ext uri="{BB962C8B-B14F-4D97-AF65-F5344CB8AC3E}">
        <p14:creationId xmlns:p14="http://schemas.microsoft.com/office/powerpoint/2010/main" val="4762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94" y="0"/>
            <a:ext cx="12207393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Lien: </a:t>
            </a:r>
            <a:r>
              <a:rPr lang="en-US" sz="6000" b="1" dirty="0" err="1" smtClean="0">
                <a:latin typeface="+mn-lt"/>
              </a:rPr>
              <a:t>ontwikkeling</a:t>
            </a:r>
            <a:endParaRPr lang="en-US" sz="6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509484"/>
            <a:ext cx="11303000" cy="534851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b="1" dirty="0" err="1" smtClean="0"/>
              <a:t>maak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vriende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aanvaar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hulp</a:t>
            </a:r>
            <a:r>
              <a:rPr lang="en-US" sz="4000" dirty="0" smtClean="0"/>
              <a:t> (</a:t>
            </a:r>
            <a:r>
              <a:rPr lang="en-US" sz="4000" dirty="0" err="1" smtClean="0"/>
              <a:t>bv</a:t>
            </a:r>
            <a:r>
              <a:rPr lang="en-US" sz="4000" dirty="0" smtClean="0"/>
              <a:t>. </a:t>
            </a:r>
            <a:r>
              <a:rPr lang="en-US" sz="4000" dirty="0" err="1" smtClean="0"/>
              <a:t>Miemie</a:t>
            </a:r>
            <a:r>
              <a:rPr lang="en-US" sz="4000" dirty="0" smtClean="0"/>
              <a:t>, Hein, </a:t>
            </a:r>
            <a:r>
              <a:rPr lang="en-US" sz="4000" dirty="0" err="1" smtClean="0"/>
              <a:t>tant</a:t>
            </a:r>
            <a:r>
              <a:rPr lang="en-US" sz="4000" dirty="0" smtClean="0"/>
              <a:t> Bets, </a:t>
            </a:r>
            <a:r>
              <a:rPr lang="en-US" sz="4000" dirty="0" err="1" smtClean="0"/>
              <a:t>Dirkie</a:t>
            </a:r>
            <a:r>
              <a:rPr lang="en-US" sz="4000" dirty="0" smtClean="0"/>
              <a:t>, </a:t>
            </a:r>
            <a:r>
              <a:rPr lang="en-US" sz="4000" dirty="0" err="1" smtClean="0"/>
              <a:t>Tibbey</a:t>
            </a:r>
            <a:r>
              <a:rPr lang="en-US" sz="4000" dirty="0" smtClean="0"/>
              <a:t>, </a:t>
            </a:r>
            <a:r>
              <a:rPr lang="en-US" sz="4000" dirty="0" err="1" smtClean="0"/>
              <a:t>Roos</a:t>
            </a:r>
            <a:r>
              <a:rPr lang="en-US" sz="4000" dirty="0" smtClean="0"/>
              <a:t>, </a:t>
            </a:r>
            <a:r>
              <a:rPr lang="en-US" sz="4000" dirty="0" err="1" smtClean="0"/>
              <a:t>Kuifie</a:t>
            </a:r>
            <a:r>
              <a:rPr lang="en-US" sz="4000" dirty="0" smtClean="0"/>
              <a:t>)</a:t>
            </a:r>
          </a:p>
          <a:p>
            <a:pPr marL="457200" indent="-457200"/>
            <a:r>
              <a:rPr lang="en-US" sz="4000" b="1" dirty="0" err="1" smtClean="0"/>
              <a:t>hou</a:t>
            </a:r>
            <a:r>
              <a:rPr lang="en-US" sz="4000" b="1" dirty="0" smtClean="0"/>
              <a:t> op </a:t>
            </a:r>
            <a:r>
              <a:rPr lang="en-US" sz="4000" b="1" dirty="0" err="1" smtClean="0"/>
              <a:t>wegkruip</a:t>
            </a:r>
            <a:r>
              <a:rPr lang="en-US" sz="4000" dirty="0" smtClean="0"/>
              <a:t> (</a:t>
            </a:r>
            <a:r>
              <a:rPr lang="en-US" sz="4000" dirty="0" err="1" smtClean="0"/>
              <a:t>bv</a:t>
            </a:r>
            <a:r>
              <a:rPr lang="en-US" sz="4000" dirty="0" smtClean="0"/>
              <a:t>. </a:t>
            </a:r>
            <a:r>
              <a:rPr lang="en-US" sz="4000" dirty="0" err="1" smtClean="0"/>
              <a:t>speel</a:t>
            </a:r>
            <a:r>
              <a:rPr lang="en-US" sz="4000" dirty="0" smtClean="0"/>
              <a:t> in die </a:t>
            </a:r>
            <a:r>
              <a:rPr lang="en-US" sz="4000" dirty="0" err="1" smtClean="0"/>
              <a:t>toneel</a:t>
            </a:r>
            <a:r>
              <a:rPr lang="en-US" sz="4000" dirty="0" smtClean="0"/>
              <a:t>)</a:t>
            </a:r>
            <a:endParaRPr lang="en-US" sz="4000" b="1" dirty="0" smtClean="0"/>
          </a:p>
          <a:p>
            <a:pPr marL="457200" indent="-457200"/>
            <a:r>
              <a:rPr lang="en-US" sz="4000" b="1" dirty="0" err="1" smtClean="0"/>
              <a:t>verkry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insig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oor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mense</a:t>
            </a:r>
            <a:r>
              <a:rPr lang="en-US" sz="4000" dirty="0" smtClean="0"/>
              <a:t> (</a:t>
            </a:r>
            <a:r>
              <a:rPr lang="en-US" sz="4000" dirty="0" err="1" smtClean="0"/>
              <a:t>besef</a:t>
            </a:r>
            <a:r>
              <a:rPr lang="en-US" sz="4000" dirty="0" smtClean="0"/>
              <a:t> </a:t>
            </a:r>
            <a:r>
              <a:rPr lang="en-US" sz="4000" dirty="0" err="1" smtClean="0"/>
              <a:t>dit</a:t>
            </a:r>
            <a:r>
              <a:rPr lang="en-US" sz="4000" dirty="0" smtClean="0"/>
              <a:t> is </a:t>
            </a:r>
            <a:r>
              <a:rPr lang="en-US" sz="4000" dirty="0" err="1" smtClean="0"/>
              <a:t>nie</a:t>
            </a:r>
            <a:r>
              <a:rPr lang="en-US" sz="4000" dirty="0" smtClean="0"/>
              <a:t> </a:t>
            </a:r>
            <a:r>
              <a:rPr lang="en-US" sz="4000" dirty="0" err="1" smtClean="0"/>
              <a:t>jou</a:t>
            </a:r>
            <a:r>
              <a:rPr lang="en-US" sz="4000" dirty="0" smtClean="0"/>
              <a:t> </a:t>
            </a:r>
            <a:r>
              <a:rPr lang="en-US" sz="4000" dirty="0" err="1" smtClean="0"/>
              <a:t>skuld</a:t>
            </a:r>
            <a:r>
              <a:rPr lang="en-US" sz="4000" dirty="0" smtClean="0"/>
              <a:t> as </a:t>
            </a:r>
            <a:r>
              <a:rPr lang="en-US" sz="4000" dirty="0" err="1" smtClean="0"/>
              <a:t>iemand</a:t>
            </a:r>
            <a:r>
              <a:rPr lang="en-US" sz="4000" dirty="0" smtClean="0"/>
              <a:t> </a:t>
            </a:r>
            <a:r>
              <a:rPr lang="en-US" sz="4000" dirty="0" err="1" smtClean="0"/>
              <a:t>iets</a:t>
            </a:r>
            <a:r>
              <a:rPr lang="en-US" sz="4000" dirty="0" smtClean="0"/>
              <a:t> </a:t>
            </a:r>
            <a:r>
              <a:rPr lang="en-US" sz="4000" dirty="0" err="1" smtClean="0"/>
              <a:t>verkeerd</a:t>
            </a:r>
            <a:r>
              <a:rPr lang="en-US" sz="4000" dirty="0" smtClean="0"/>
              <a:t> </a:t>
            </a:r>
            <a:r>
              <a:rPr lang="en-US" sz="4000" dirty="0" err="1" smtClean="0"/>
              <a:t>doen</a:t>
            </a:r>
            <a:r>
              <a:rPr lang="en-US" sz="4000" dirty="0" smtClean="0"/>
              <a:t> </a:t>
            </a:r>
            <a:r>
              <a:rPr lang="en-US" sz="4000" dirty="0" err="1" smtClean="0"/>
              <a:t>nie</a:t>
            </a:r>
            <a:r>
              <a:rPr lang="en-US" sz="4000" dirty="0" smtClean="0"/>
              <a:t>)</a:t>
            </a:r>
          </a:p>
          <a:p>
            <a:pPr marL="457200" indent="-457200"/>
            <a:r>
              <a:rPr lang="en-US" sz="4000" b="1" dirty="0" err="1" smtClean="0"/>
              <a:t>vergewe</a:t>
            </a:r>
            <a:r>
              <a:rPr lang="en-US" sz="4000" dirty="0" smtClean="0"/>
              <a:t> (</a:t>
            </a:r>
            <a:r>
              <a:rPr lang="en-US" sz="4000" dirty="0" err="1" smtClean="0"/>
              <a:t>veral</a:t>
            </a:r>
            <a:r>
              <a:rPr lang="en-US" sz="4000" dirty="0" smtClean="0"/>
              <a:t> </a:t>
            </a:r>
            <a:r>
              <a:rPr lang="en-US" sz="4000" dirty="0" err="1" smtClean="0"/>
              <a:t>haar</a:t>
            </a:r>
            <a:r>
              <a:rPr lang="en-US" sz="4000" dirty="0" smtClean="0"/>
              <a:t> </a:t>
            </a:r>
            <a:r>
              <a:rPr lang="en-US" sz="4000" dirty="0" err="1" smtClean="0"/>
              <a:t>ouers</a:t>
            </a:r>
            <a:r>
              <a:rPr lang="en-US" sz="4000" dirty="0" smtClean="0"/>
              <a:t>)</a:t>
            </a:r>
            <a:endParaRPr lang="en-US" sz="4000" b="1" dirty="0" smtClean="0"/>
          </a:p>
          <a:p>
            <a:pPr marL="457200" indent="-457200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6758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94" y="0"/>
            <a:ext cx="12207393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Lien: </a:t>
            </a:r>
            <a:r>
              <a:rPr lang="en-US" sz="6000" b="1" dirty="0" err="1" smtClean="0">
                <a:latin typeface="+mn-lt"/>
              </a:rPr>
              <a:t>verhoudings</a:t>
            </a:r>
            <a:endParaRPr lang="en-US" sz="6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509484"/>
            <a:ext cx="11303000" cy="534851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 err="1" smtClean="0"/>
              <a:t>binne</a:t>
            </a:r>
            <a:r>
              <a:rPr lang="en-US" sz="4000" dirty="0" smtClean="0"/>
              <a:t> </a:t>
            </a:r>
            <a:r>
              <a:rPr lang="en-US" sz="4000" b="1" dirty="0" err="1" smtClean="0"/>
              <a:t>gesinsverband</a:t>
            </a:r>
            <a:r>
              <a:rPr lang="en-US" sz="4000" dirty="0" smtClean="0"/>
              <a:t>: Ma, Pa, </a:t>
            </a:r>
            <a:r>
              <a:rPr lang="en-US" sz="4000" dirty="0" err="1" smtClean="0"/>
              <a:t>Braam</a:t>
            </a:r>
            <a:endParaRPr lang="en-US" sz="4000" dirty="0"/>
          </a:p>
          <a:p>
            <a:pPr marL="457200" indent="-457200"/>
            <a:r>
              <a:rPr lang="en-US" sz="4000" dirty="0" err="1" smtClean="0"/>
              <a:t>binne</a:t>
            </a:r>
            <a:r>
              <a:rPr lang="en-US" sz="4000" dirty="0" smtClean="0"/>
              <a:t> </a:t>
            </a:r>
            <a:r>
              <a:rPr lang="en-US" sz="4000" b="1" dirty="0" err="1" smtClean="0"/>
              <a:t>skoolverband</a:t>
            </a:r>
            <a:r>
              <a:rPr lang="en-US" sz="4000" dirty="0" smtClean="0"/>
              <a:t>: </a:t>
            </a:r>
            <a:r>
              <a:rPr lang="en-US" sz="4000" dirty="0" err="1" smtClean="0"/>
              <a:t>Wouter</a:t>
            </a:r>
            <a:r>
              <a:rPr lang="en-US" sz="4000" dirty="0" smtClean="0"/>
              <a:t>, </a:t>
            </a:r>
            <a:r>
              <a:rPr lang="en-US" sz="4000" dirty="0" err="1"/>
              <a:t>juffrou</a:t>
            </a:r>
            <a:r>
              <a:rPr lang="en-US" sz="4000" dirty="0"/>
              <a:t> </a:t>
            </a:r>
            <a:r>
              <a:rPr lang="en-US" sz="4000" dirty="0" smtClean="0"/>
              <a:t>Breytenbach, Hein, </a:t>
            </a:r>
            <a:r>
              <a:rPr lang="en-US" sz="4000" dirty="0" err="1" smtClean="0"/>
              <a:t>Miemie</a:t>
            </a:r>
            <a:endParaRPr lang="en-US" sz="4000" dirty="0" smtClean="0"/>
          </a:p>
          <a:p>
            <a:pPr marL="457200" indent="-457200"/>
            <a:r>
              <a:rPr lang="en-US" sz="4000" dirty="0" smtClean="0"/>
              <a:t>in die </a:t>
            </a:r>
            <a:r>
              <a:rPr lang="en-US" sz="4000" b="1" dirty="0" err="1" smtClean="0"/>
              <a:t>woonstelblok</a:t>
            </a:r>
            <a:r>
              <a:rPr lang="en-US" sz="4000" dirty="0" smtClean="0"/>
              <a:t>: </a:t>
            </a:r>
            <a:r>
              <a:rPr lang="en-US" sz="4000" dirty="0" err="1" smtClean="0"/>
              <a:t>tannie</a:t>
            </a:r>
            <a:r>
              <a:rPr lang="en-US" sz="4000" dirty="0" smtClean="0"/>
              <a:t> Bets, </a:t>
            </a:r>
            <a:r>
              <a:rPr lang="en-US" sz="4000" dirty="0" err="1" smtClean="0"/>
              <a:t>Dirkie</a:t>
            </a:r>
            <a:endParaRPr lang="en-US" sz="4000" dirty="0" smtClean="0"/>
          </a:p>
          <a:p>
            <a:pPr marL="457200" indent="-457200"/>
            <a:r>
              <a:rPr lang="en-US" sz="4000" dirty="0" smtClean="0"/>
              <a:t>die </a:t>
            </a:r>
            <a:r>
              <a:rPr lang="en-US" sz="4000" b="1" dirty="0" err="1" smtClean="0"/>
              <a:t>bedelgemeenskap</a:t>
            </a:r>
            <a:r>
              <a:rPr lang="en-US" sz="4000" dirty="0" smtClean="0"/>
              <a:t>: </a:t>
            </a:r>
            <a:r>
              <a:rPr lang="en-US" sz="4000" dirty="0" err="1" smtClean="0"/>
              <a:t>Roos</a:t>
            </a:r>
            <a:r>
              <a:rPr lang="en-US" sz="4000" dirty="0" smtClean="0"/>
              <a:t>, </a:t>
            </a:r>
            <a:r>
              <a:rPr lang="en-US" sz="4000" dirty="0" err="1" smtClean="0"/>
              <a:t>Tibbey</a:t>
            </a:r>
            <a:endParaRPr lang="en-US" sz="4000" dirty="0" smtClean="0"/>
          </a:p>
          <a:p>
            <a:pPr marL="457200" indent="-457200"/>
            <a:r>
              <a:rPr lang="en-US" sz="4000" b="1" dirty="0" err="1" smtClean="0"/>
              <a:t>ander</a:t>
            </a:r>
            <a:r>
              <a:rPr lang="en-US" sz="4000" dirty="0" smtClean="0"/>
              <a:t>: </a:t>
            </a:r>
            <a:r>
              <a:rPr lang="en-US" sz="4000" dirty="0" err="1" smtClean="0"/>
              <a:t>Kuifie</a:t>
            </a:r>
            <a:r>
              <a:rPr lang="en-US" sz="4000" dirty="0" smtClean="0"/>
              <a:t> (ds. Gerhard), </a:t>
            </a:r>
            <a:r>
              <a:rPr lang="en-US" sz="4000" dirty="0" err="1" smtClean="0"/>
              <a:t>Sproet</a:t>
            </a:r>
            <a:r>
              <a:rPr lang="en-US" sz="4000" dirty="0"/>
              <a:t> </a:t>
            </a:r>
            <a:r>
              <a:rPr lang="en-US" sz="4000" dirty="0" smtClean="0"/>
              <a:t>(Gordon)</a:t>
            </a:r>
          </a:p>
          <a:p>
            <a:pPr marL="457200" indent="-457200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62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94" y="0"/>
            <a:ext cx="12207393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Ander </a:t>
            </a:r>
            <a:r>
              <a:rPr lang="en-US" sz="6000" b="1" dirty="0" err="1" smtClean="0">
                <a:latin typeface="+mn-lt"/>
              </a:rPr>
              <a:t>verhaalelemente</a:t>
            </a:r>
            <a:endParaRPr lang="en-US" sz="6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509484"/>
            <a:ext cx="11303000" cy="534851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b="1" dirty="0" err="1" smtClean="0"/>
              <a:t>ruimte</a:t>
            </a:r>
            <a:r>
              <a:rPr lang="en-US" sz="4000" dirty="0" smtClean="0"/>
              <a:t> (</a:t>
            </a:r>
            <a:r>
              <a:rPr lang="en-US" sz="4000" dirty="0" err="1" smtClean="0"/>
              <a:t>hedendaagse</a:t>
            </a:r>
            <a:r>
              <a:rPr lang="en-US" sz="4000" dirty="0" smtClean="0"/>
              <a:t> Pretoria)</a:t>
            </a:r>
          </a:p>
          <a:p>
            <a:pPr marL="457200" indent="-457200"/>
            <a:r>
              <a:rPr lang="en-US" sz="4000" b="1" dirty="0" err="1" smtClean="0"/>
              <a:t>tyd</a:t>
            </a:r>
            <a:r>
              <a:rPr lang="en-US" sz="4000" dirty="0" smtClean="0"/>
              <a:t> (chronologies met </a:t>
            </a:r>
            <a:r>
              <a:rPr lang="en-US" sz="4000" dirty="0" err="1" smtClean="0"/>
              <a:t>terugflitse</a:t>
            </a:r>
            <a:r>
              <a:rPr lang="en-US" sz="4000" dirty="0" smtClean="0"/>
              <a:t>; </a:t>
            </a:r>
            <a:r>
              <a:rPr lang="en-US" sz="4000" dirty="0" err="1" smtClean="0"/>
              <a:t>vertelde</a:t>
            </a:r>
            <a:r>
              <a:rPr lang="en-US" sz="4000" dirty="0" smtClean="0"/>
              <a:t> </a:t>
            </a:r>
            <a:r>
              <a:rPr lang="en-US" sz="4000" dirty="0" err="1" smtClean="0"/>
              <a:t>tyd</a:t>
            </a:r>
            <a:r>
              <a:rPr lang="en-US" sz="4000" dirty="0" smtClean="0"/>
              <a:t> = </a:t>
            </a:r>
            <a:r>
              <a:rPr lang="en-US" sz="4000" dirty="0" err="1" smtClean="0"/>
              <a:t>ongeveer</a:t>
            </a:r>
            <a:r>
              <a:rPr lang="en-US" sz="4000" dirty="0" smtClean="0"/>
              <a:t> 9 </a:t>
            </a:r>
            <a:r>
              <a:rPr lang="en-US" sz="4000" dirty="0" err="1" smtClean="0"/>
              <a:t>maande</a:t>
            </a:r>
            <a:r>
              <a:rPr lang="en-US" sz="4000" dirty="0" smtClean="0"/>
              <a:t>)</a:t>
            </a:r>
          </a:p>
          <a:p>
            <a:pPr marL="457200" indent="-457200"/>
            <a:r>
              <a:rPr lang="en-US" sz="4000" b="1" smtClean="0"/>
              <a:t>bou</a:t>
            </a:r>
            <a:endParaRPr lang="en-US" sz="4000" b="1" dirty="0" smtClean="0"/>
          </a:p>
          <a:p>
            <a:pPr marL="457200" indent="-457200"/>
            <a:r>
              <a:rPr lang="en-US" sz="4000" b="1" dirty="0" err="1" smtClean="0"/>
              <a:t>temas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b="1" dirty="0" err="1" smtClean="0"/>
              <a:t>motiewe</a:t>
            </a:r>
            <a:endParaRPr lang="en-US" sz="4000" dirty="0" smtClean="0"/>
          </a:p>
          <a:p>
            <a:pPr marL="457200" indent="-457200"/>
            <a:endParaRPr lang="en-US" sz="4000" dirty="0" smtClean="0"/>
          </a:p>
          <a:p>
            <a:pPr marL="457200" indent="-457200"/>
            <a:endParaRPr lang="en-US" sz="4000" dirty="0"/>
          </a:p>
          <a:p>
            <a:pPr marL="457200" indent="-457200"/>
            <a:endParaRPr lang="en-US" sz="4000" dirty="0" smtClean="0"/>
          </a:p>
          <a:p>
            <a:pPr marL="457200" indent="-457200"/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7225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94" y="0"/>
            <a:ext cx="12207393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+mn-lt"/>
              </a:rPr>
              <a:t>Armoede</a:t>
            </a:r>
            <a:r>
              <a:rPr lang="en-US" sz="6000" b="1" dirty="0" smtClean="0">
                <a:latin typeface="+mn-lt"/>
              </a:rPr>
              <a:t> </a:t>
            </a:r>
            <a:r>
              <a:rPr lang="en-US" sz="6000" b="1" dirty="0" err="1" smtClean="0">
                <a:latin typeface="+mn-lt"/>
              </a:rPr>
              <a:t>en</a:t>
            </a:r>
            <a:r>
              <a:rPr lang="en-US" sz="6000" b="1" dirty="0" smtClean="0">
                <a:latin typeface="+mn-lt"/>
              </a:rPr>
              <a:t> die </a:t>
            </a:r>
            <a:r>
              <a:rPr lang="en-US" sz="6000" b="1" dirty="0" err="1" smtClean="0">
                <a:latin typeface="+mn-lt"/>
              </a:rPr>
              <a:t>bedelprobleem</a:t>
            </a:r>
            <a:r>
              <a:rPr lang="en-US" sz="6000" b="1" dirty="0" smtClean="0">
                <a:latin typeface="+mn-lt"/>
              </a:rPr>
              <a:t> in SA</a:t>
            </a:r>
            <a:endParaRPr lang="en-US" sz="6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509484"/>
            <a:ext cx="11303000" cy="534851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4000" dirty="0" smtClean="0"/>
              <a:t>21,4% van </a:t>
            </a:r>
            <a:r>
              <a:rPr lang="en-US" sz="4000" dirty="0" err="1" smtClean="0"/>
              <a:t>Suid</a:t>
            </a:r>
            <a:r>
              <a:rPr lang="en-US" sz="4000" dirty="0" smtClean="0"/>
              <a:t>-Afrikaners </a:t>
            </a:r>
            <a:r>
              <a:rPr lang="en-US" sz="4000" dirty="0" err="1" smtClean="0"/>
              <a:t>leef</a:t>
            </a:r>
            <a:r>
              <a:rPr lang="en-US" sz="4000" dirty="0" smtClean="0"/>
              <a:t> </a:t>
            </a:r>
            <a:r>
              <a:rPr lang="en-US" sz="4000" dirty="0" err="1" smtClean="0"/>
              <a:t>onder</a:t>
            </a:r>
            <a:r>
              <a:rPr lang="en-US" sz="4000" dirty="0" smtClean="0"/>
              <a:t> die </a:t>
            </a:r>
            <a:r>
              <a:rPr lang="en-US" sz="4000" dirty="0" err="1" smtClean="0"/>
              <a:t>bestaansminimum</a:t>
            </a:r>
            <a:r>
              <a:rPr lang="en-US" sz="4000" dirty="0" smtClean="0"/>
              <a:t> (R501 </a:t>
            </a:r>
            <a:r>
              <a:rPr lang="en-US" sz="4000" dirty="0" err="1" smtClean="0"/>
              <a:t>p.p.p.m</a:t>
            </a:r>
            <a:r>
              <a:rPr lang="en-US" sz="4000" dirty="0" smtClean="0"/>
              <a:t>.)</a:t>
            </a:r>
            <a:endParaRPr lang="en-US" sz="4000" i="1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u="sng" dirty="0" err="1" smtClean="0"/>
              <a:t>Redes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waarom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mense</a:t>
            </a:r>
            <a:r>
              <a:rPr lang="en-US" sz="4000" u="sng" dirty="0" smtClean="0"/>
              <a:t> begin </a:t>
            </a:r>
            <a:r>
              <a:rPr lang="en-US" sz="4000" u="sng" dirty="0" err="1" smtClean="0"/>
              <a:t>bedel</a:t>
            </a:r>
            <a:r>
              <a:rPr lang="en-US" sz="4000" dirty="0" smtClean="0"/>
              <a:t>:</a:t>
            </a:r>
            <a:endParaRPr lang="en-US" sz="4000" dirty="0"/>
          </a:p>
          <a:p>
            <a:pPr marL="457200" indent="-457200"/>
            <a:r>
              <a:rPr lang="en-US" sz="4000" dirty="0" err="1" smtClean="0"/>
              <a:t>fisieke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verstandelike</a:t>
            </a:r>
            <a:r>
              <a:rPr lang="en-US" sz="4000" dirty="0" smtClean="0"/>
              <a:t> </a:t>
            </a:r>
            <a:r>
              <a:rPr lang="en-US" sz="4000" dirty="0" err="1" smtClean="0"/>
              <a:t>gebreke</a:t>
            </a:r>
            <a:endParaRPr lang="en-US" sz="4000" dirty="0" smtClean="0"/>
          </a:p>
          <a:p>
            <a:pPr marL="457200" indent="-457200"/>
            <a:r>
              <a:rPr lang="en-US" sz="4000" dirty="0" err="1" smtClean="0"/>
              <a:t>bedelbendes</a:t>
            </a:r>
            <a:r>
              <a:rPr lang="en-US" sz="4000" dirty="0" smtClean="0"/>
              <a:t> (</a:t>
            </a:r>
            <a:r>
              <a:rPr lang="en-US" sz="4000" i="1" dirty="0" smtClean="0"/>
              <a:t>“beggar gangs”</a:t>
            </a:r>
            <a:r>
              <a:rPr lang="en-US" sz="4000" dirty="0" smtClean="0"/>
              <a:t>)</a:t>
            </a:r>
          </a:p>
          <a:p>
            <a:pPr marL="457200" indent="-457200"/>
            <a:r>
              <a:rPr lang="en-US" sz="4000" dirty="0" err="1"/>
              <a:t>werkloosheid</a:t>
            </a:r>
            <a:r>
              <a:rPr lang="en-US" sz="4000" dirty="0"/>
              <a:t> </a:t>
            </a:r>
            <a:endParaRPr lang="en-US" sz="4000" dirty="0" smtClean="0"/>
          </a:p>
          <a:p>
            <a:pPr marL="457200" indent="-457200"/>
            <a:r>
              <a:rPr lang="en-US" sz="4000" dirty="0" err="1" smtClean="0"/>
              <a:t>professionele</a:t>
            </a:r>
            <a:r>
              <a:rPr lang="en-US" sz="4000" dirty="0" smtClean="0"/>
              <a:t> </a:t>
            </a:r>
            <a:r>
              <a:rPr lang="en-US" sz="4000" dirty="0" err="1" smtClean="0"/>
              <a:t>bedelaars</a:t>
            </a:r>
            <a:r>
              <a:rPr lang="en-US" sz="4000" dirty="0" smtClean="0"/>
              <a:t> (±R150 </a:t>
            </a:r>
            <a:r>
              <a:rPr lang="en-US" sz="4000" dirty="0" err="1" smtClean="0"/>
              <a:t>p.d</a:t>
            </a:r>
            <a:r>
              <a:rPr lang="en-US" sz="4000" dirty="0" smtClean="0"/>
              <a:t>. → ±R3 000 p.m.)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60" y="2857500"/>
            <a:ext cx="3949101" cy="22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2" y="1212976"/>
            <a:ext cx="7020390" cy="5475065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5394" y="0"/>
            <a:ext cx="12207393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+mn-lt"/>
              </a:rPr>
              <a:t>Lokteks</a:t>
            </a:r>
            <a:endParaRPr lang="en-US" sz="6000" b="1" dirty="0"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57525" y="3500438"/>
            <a:ext cx="1128713" cy="2714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9" name="TextBox 18"/>
          <p:cNvSpPr txBox="1"/>
          <p:nvPr/>
        </p:nvSpPr>
        <p:spPr>
          <a:xfrm>
            <a:off x="7672388" y="1295796"/>
            <a:ext cx="406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Lien is in </a:t>
            </a:r>
            <a:r>
              <a:rPr lang="en-US" sz="3200" dirty="0" err="1" smtClean="0"/>
              <a:t>graad</a:t>
            </a:r>
            <a:r>
              <a:rPr lang="en-US" sz="3200" dirty="0" smtClean="0"/>
              <a:t> 12.</a:t>
            </a:r>
            <a:endParaRPr lang="af-ZA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672388" y="3681890"/>
            <a:ext cx="4060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Sy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wil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wegkom</a:t>
            </a:r>
            <a:r>
              <a:rPr lang="en-US" sz="3200" u="sng" dirty="0" smtClean="0"/>
              <a:t> van</a:t>
            </a:r>
            <a:r>
              <a:rPr lang="en-US" sz="32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die huis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die </a:t>
            </a:r>
            <a:r>
              <a:rPr lang="en-US" sz="3200" dirty="0" err="1" smtClean="0"/>
              <a:t>skool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veral</a:t>
            </a:r>
            <a:r>
              <a:rPr lang="en-US" sz="3200" dirty="0" smtClean="0"/>
              <a:t> </a:t>
            </a:r>
            <a:r>
              <a:rPr lang="en-US" sz="3200" dirty="0" err="1" smtClean="0"/>
              <a:t>haar</a:t>
            </a:r>
            <a:r>
              <a:rPr lang="en-US" sz="3200" dirty="0" smtClean="0"/>
              <a:t> ma</a:t>
            </a:r>
            <a:endParaRPr lang="af-ZA" sz="3200" dirty="0"/>
          </a:p>
        </p:txBody>
      </p:sp>
      <p:sp>
        <p:nvSpPr>
          <p:cNvPr id="30" name="Oval 29"/>
          <p:cNvSpPr/>
          <p:nvPr/>
        </p:nvSpPr>
        <p:spPr>
          <a:xfrm>
            <a:off x="2786063" y="4335750"/>
            <a:ext cx="828674" cy="250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31" name="Oval 30"/>
          <p:cNvSpPr/>
          <p:nvPr/>
        </p:nvSpPr>
        <p:spPr>
          <a:xfrm>
            <a:off x="5457824" y="4314824"/>
            <a:ext cx="630477" cy="2714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32" name="Oval 31"/>
          <p:cNvSpPr/>
          <p:nvPr/>
        </p:nvSpPr>
        <p:spPr>
          <a:xfrm>
            <a:off x="3000375" y="4634037"/>
            <a:ext cx="585786" cy="285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33" name="Oval 32"/>
          <p:cNvSpPr/>
          <p:nvPr/>
        </p:nvSpPr>
        <p:spPr>
          <a:xfrm>
            <a:off x="4381502" y="4596113"/>
            <a:ext cx="890586" cy="338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36" name="TextBox 35"/>
          <p:cNvSpPr txBox="1"/>
          <p:nvPr/>
        </p:nvSpPr>
        <p:spPr>
          <a:xfrm>
            <a:off x="7672388" y="6080071"/>
            <a:ext cx="45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Sy</a:t>
            </a:r>
            <a:r>
              <a:rPr lang="en-US" sz="3200" dirty="0" smtClean="0"/>
              <a:t> het </a:t>
            </a:r>
            <a:r>
              <a:rPr lang="en-US" sz="3200" dirty="0" err="1" smtClean="0"/>
              <a:t>egter</a:t>
            </a:r>
            <a:r>
              <a:rPr lang="en-US" sz="3200" dirty="0" smtClean="0"/>
              <a:t> </a:t>
            </a:r>
            <a:r>
              <a:rPr lang="en-US" sz="3200" dirty="0" err="1" smtClean="0"/>
              <a:t>nie</a:t>
            </a:r>
            <a:r>
              <a:rPr lang="en-US" sz="3200" dirty="0" smtClean="0"/>
              <a:t> geld </a:t>
            </a:r>
            <a:r>
              <a:rPr lang="en-US" sz="3200" dirty="0" err="1" smtClean="0"/>
              <a:t>nie</a:t>
            </a:r>
            <a:r>
              <a:rPr lang="en-US" sz="3200" dirty="0" smtClean="0"/>
              <a:t>.</a:t>
            </a:r>
            <a:endParaRPr lang="af-ZA" sz="32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252911" y="3757612"/>
            <a:ext cx="10763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63555" y="3757612"/>
            <a:ext cx="10763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1961" y="4335750"/>
            <a:ext cx="21955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79208" y="2178951"/>
            <a:ext cx="4060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Onverwags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oornag</a:t>
            </a:r>
            <a:r>
              <a:rPr lang="en-US" sz="3200" dirty="0" smtClean="0"/>
              <a:t> loop </a:t>
            </a:r>
            <a:r>
              <a:rPr lang="en-US" sz="3200" dirty="0" err="1" smtClean="0"/>
              <a:t>haar</a:t>
            </a:r>
            <a:r>
              <a:rPr lang="en-US" sz="3200" dirty="0" smtClean="0"/>
              <a:t> </a:t>
            </a:r>
            <a:r>
              <a:rPr lang="en-US" sz="3200" dirty="0" err="1" smtClean="0"/>
              <a:t>lewe</a:t>
            </a:r>
            <a:r>
              <a:rPr lang="en-US" sz="3200" dirty="0" smtClean="0"/>
              <a:t> </a:t>
            </a:r>
            <a:r>
              <a:rPr lang="en-US" sz="3200" dirty="0" err="1" smtClean="0"/>
              <a:t>skeef</a:t>
            </a:r>
            <a:r>
              <a:rPr lang="en-US" sz="3200" dirty="0" smtClean="0"/>
              <a:t>.</a:t>
            </a:r>
            <a:endParaRPr lang="af-ZA" sz="3200" dirty="0"/>
          </a:p>
        </p:txBody>
      </p:sp>
    </p:spTree>
    <p:extLst>
      <p:ext uri="{BB962C8B-B14F-4D97-AF65-F5344CB8AC3E}">
        <p14:creationId xmlns:p14="http://schemas.microsoft.com/office/powerpoint/2010/main" val="15093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94" y="0"/>
            <a:ext cx="12207393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+mn-lt"/>
              </a:rPr>
              <a:t>Temas</a:t>
            </a:r>
            <a:endParaRPr lang="en-US" sz="6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805" y="1159784"/>
            <a:ext cx="2771776" cy="895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/>
              <a:t>Onvlugting</a:t>
            </a:r>
            <a:endParaRPr lang="en-US" sz="4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24322" y="1071563"/>
            <a:ext cx="2043113" cy="6143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53149" y="1071563"/>
            <a:ext cx="1876427" cy="6143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4"/>
          <p:cNvSpPr txBox="1">
            <a:spLocks/>
          </p:cNvSpPr>
          <p:nvPr/>
        </p:nvSpPr>
        <p:spPr>
          <a:xfrm>
            <a:off x="8072437" y="1128714"/>
            <a:ext cx="4119563" cy="89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err="1" smtClean="0"/>
              <a:t>Oorwinning</a:t>
            </a:r>
            <a:endParaRPr lang="en-US" sz="4000" b="1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89913" y="1798071"/>
            <a:ext cx="5893596" cy="2619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u="sng" dirty="0" err="1" smtClean="0"/>
              <a:t>Waarvan</a:t>
            </a:r>
            <a:r>
              <a:rPr lang="en-US" sz="4000" u="sng" dirty="0" smtClean="0"/>
              <a:t>?</a:t>
            </a:r>
          </a:p>
          <a:p>
            <a:pPr>
              <a:buFontTx/>
              <a:buChar char="-"/>
            </a:pPr>
            <a:r>
              <a:rPr lang="en-US" sz="4000" dirty="0" err="1" smtClean="0"/>
              <a:t>finansiële</a:t>
            </a:r>
            <a:r>
              <a:rPr lang="en-US" sz="4000" dirty="0" smtClean="0"/>
              <a:t> </a:t>
            </a:r>
            <a:r>
              <a:rPr lang="en-US" sz="4000" dirty="0" err="1" smtClean="0"/>
              <a:t>probleme</a:t>
            </a:r>
            <a:r>
              <a:rPr lang="en-US" sz="4000" dirty="0" smtClean="0"/>
              <a:t> </a:t>
            </a:r>
          </a:p>
          <a:p>
            <a:pPr>
              <a:buFontTx/>
              <a:buChar char="-"/>
            </a:pPr>
            <a:r>
              <a:rPr lang="en-US" sz="4000" dirty="0" err="1" smtClean="0"/>
              <a:t>en</a:t>
            </a:r>
            <a:r>
              <a:rPr lang="en-US" sz="4000" dirty="0" smtClean="0"/>
              <a:t> die </a:t>
            </a:r>
            <a:r>
              <a:rPr lang="en-US" sz="4000" dirty="0" err="1" smtClean="0"/>
              <a:t>gevolge</a:t>
            </a:r>
            <a:r>
              <a:rPr lang="en-US" sz="4000" dirty="0" smtClean="0"/>
              <a:t> </a:t>
            </a:r>
            <a:r>
              <a:rPr lang="en-US" sz="4000" dirty="0" err="1" smtClean="0"/>
              <a:t>daarvan</a:t>
            </a:r>
            <a:r>
              <a:rPr lang="en-US" sz="4000" dirty="0" smtClean="0"/>
              <a:t> (</a:t>
            </a:r>
            <a:r>
              <a:rPr lang="en-US" sz="4000" dirty="0" err="1" smtClean="0"/>
              <a:t>veral</a:t>
            </a:r>
            <a:r>
              <a:rPr lang="en-US" sz="4000" dirty="0" smtClean="0"/>
              <a:t> op </a:t>
            </a:r>
            <a:r>
              <a:rPr lang="en-US" sz="4000" dirty="0" err="1" smtClean="0"/>
              <a:t>gesinsverhoudings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536527" y="2324213"/>
            <a:ext cx="5655473" cy="3433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289913" y="4705918"/>
            <a:ext cx="7782524" cy="2152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u="sng" dirty="0" smtClean="0"/>
              <a:t>Hoe?</a:t>
            </a:r>
          </a:p>
          <a:p>
            <a:pPr>
              <a:buFontTx/>
              <a:buChar char="-"/>
            </a:pPr>
            <a:r>
              <a:rPr lang="en-US" sz="4000" dirty="0" smtClean="0"/>
              <a:t>geld, </a:t>
            </a:r>
            <a:r>
              <a:rPr lang="en-US" sz="4000" dirty="0" err="1" smtClean="0"/>
              <a:t>musiek</a:t>
            </a:r>
            <a:r>
              <a:rPr lang="en-US" sz="4000" dirty="0" smtClean="0"/>
              <a:t>, </a:t>
            </a:r>
            <a:r>
              <a:rPr lang="en-US" sz="4000" dirty="0" err="1" smtClean="0"/>
              <a:t>alkohol</a:t>
            </a:r>
            <a:r>
              <a:rPr lang="en-US" sz="4000" dirty="0" smtClean="0"/>
              <a:t>, TV-</a:t>
            </a:r>
            <a:r>
              <a:rPr lang="en-US" sz="4000" dirty="0" err="1" smtClean="0"/>
              <a:t>kyk</a:t>
            </a:r>
            <a:r>
              <a:rPr lang="en-US" sz="4000" dirty="0" smtClean="0"/>
              <a:t>, sport, </a:t>
            </a:r>
            <a:r>
              <a:rPr lang="en-US" sz="4000" dirty="0" err="1"/>
              <a:t>toekomsdrome</a:t>
            </a:r>
            <a:r>
              <a:rPr lang="en-US" sz="4000" dirty="0"/>
              <a:t>, </a:t>
            </a:r>
            <a:r>
              <a:rPr lang="en-US" sz="4000" dirty="0" err="1"/>
              <a:t>vriendskappe</a:t>
            </a:r>
            <a:endParaRPr lang="en-US" sz="40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7091362" y="1753054"/>
            <a:ext cx="5269711" cy="352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u="sng" dirty="0" err="1" smtClean="0"/>
              <a:t>Dit</a:t>
            </a:r>
            <a:r>
              <a:rPr lang="en-US" sz="4000" u="sng" dirty="0" smtClean="0"/>
              <a:t> is </a:t>
            </a:r>
            <a:r>
              <a:rPr lang="en-US" sz="4000" u="sng" dirty="0" err="1" smtClean="0"/>
              <a:t>moontlik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m.b.v</a:t>
            </a:r>
            <a:r>
              <a:rPr lang="en-US" sz="4000" u="sng" dirty="0" smtClean="0"/>
              <a:t>.</a:t>
            </a:r>
            <a:r>
              <a:rPr lang="en-US" sz="4000" dirty="0" smtClean="0"/>
              <a:t>:</a:t>
            </a:r>
          </a:p>
          <a:p>
            <a:pPr>
              <a:buFontTx/>
              <a:buChar char="-"/>
            </a:pPr>
            <a:r>
              <a:rPr lang="en-US" sz="4000" dirty="0"/>
              <a:t>“</a:t>
            </a:r>
            <a:r>
              <a:rPr lang="en-US" sz="4000" dirty="0" err="1" smtClean="0"/>
              <a:t>uitkyk-anties</a:t>
            </a:r>
            <a:r>
              <a:rPr lang="en-US" sz="4000" dirty="0"/>
              <a:t>” </a:t>
            </a:r>
          </a:p>
          <a:p>
            <a:pPr>
              <a:buFontTx/>
              <a:buChar char="-"/>
            </a:pPr>
            <a:r>
              <a:rPr lang="en-US" sz="4000" dirty="0" err="1" smtClean="0"/>
              <a:t>eie</a:t>
            </a:r>
            <a:r>
              <a:rPr lang="en-US" sz="4000" dirty="0" smtClean="0"/>
              <a:t> </a:t>
            </a:r>
            <a:r>
              <a:rPr lang="en-US" sz="4000" dirty="0" err="1" smtClean="0"/>
              <a:t>waardestelsel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ontwikkeling</a:t>
            </a:r>
            <a:endParaRPr lang="en-US" sz="4000" dirty="0" smtClean="0"/>
          </a:p>
          <a:p>
            <a:pPr>
              <a:buFontTx/>
              <a:buChar char="-"/>
            </a:pPr>
            <a:r>
              <a:rPr lang="en-US" sz="4000" dirty="0" err="1" smtClean="0"/>
              <a:t>vergifnis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11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94" y="14288"/>
            <a:ext cx="12207394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+mn-lt"/>
              </a:rPr>
              <a:t>Uiterlike</a:t>
            </a:r>
            <a:r>
              <a:rPr lang="en-US" sz="6000" b="1" dirty="0" smtClean="0">
                <a:latin typeface="+mn-lt"/>
              </a:rPr>
              <a:t> </a:t>
            </a:r>
            <a:r>
              <a:rPr lang="en-US" sz="6000" b="1" dirty="0" err="1" smtClean="0">
                <a:latin typeface="+mn-lt"/>
              </a:rPr>
              <a:t>bou</a:t>
            </a:r>
            <a:endParaRPr lang="en-US" sz="6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509484"/>
            <a:ext cx="3920888" cy="534851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 err="1" smtClean="0"/>
              <a:t>Voorspel</a:t>
            </a:r>
            <a:endParaRPr lang="en-US" sz="4000" dirty="0"/>
          </a:p>
          <a:p>
            <a:pPr marL="457200" indent="-457200"/>
            <a:r>
              <a:rPr lang="en-US" sz="4000" dirty="0" smtClean="0"/>
              <a:t>41 </a:t>
            </a:r>
            <a:r>
              <a:rPr lang="en-US" sz="4000" dirty="0" err="1" smtClean="0"/>
              <a:t>hoofstukke</a:t>
            </a:r>
            <a:endParaRPr lang="en-US" sz="4000" dirty="0" smtClean="0"/>
          </a:p>
          <a:p>
            <a:pPr marL="457200" indent="-457200"/>
            <a:r>
              <a:rPr lang="en-US" sz="4000" dirty="0" err="1" smtClean="0"/>
              <a:t>Naspel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7696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94" y="0"/>
            <a:ext cx="12207394" cy="15094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+mn-lt"/>
              </a:rPr>
              <a:t>Verteller</a:t>
            </a:r>
            <a:r>
              <a:rPr lang="en-US" sz="6000" b="1" dirty="0" smtClean="0">
                <a:latin typeface="+mn-lt"/>
              </a:rPr>
              <a:t> </a:t>
            </a:r>
            <a:r>
              <a:rPr lang="en-US" sz="6000" b="1" dirty="0" err="1" smtClean="0">
                <a:latin typeface="+mn-lt"/>
              </a:rPr>
              <a:t>en</a:t>
            </a:r>
            <a:r>
              <a:rPr lang="en-US" sz="6000" b="1" dirty="0" smtClean="0">
                <a:latin typeface="+mn-lt"/>
              </a:rPr>
              <a:t> </a:t>
            </a:r>
            <a:r>
              <a:rPr lang="en-US" sz="6000" b="1" dirty="0" err="1" smtClean="0">
                <a:latin typeface="+mn-lt"/>
              </a:rPr>
              <a:t>fokalisator</a:t>
            </a:r>
            <a:endParaRPr lang="en-US" sz="6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099" y="1509484"/>
            <a:ext cx="5733765" cy="534851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 err="1" smtClean="0"/>
              <a:t>Derdepersoonsverteller</a:t>
            </a:r>
            <a:endParaRPr lang="en-US" sz="40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036825" y="1509483"/>
            <a:ext cx="3920888" cy="201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Fokalisators</a:t>
            </a:r>
            <a:r>
              <a:rPr lang="en-US" sz="4000" dirty="0" smtClean="0"/>
              <a:t>:</a:t>
            </a:r>
          </a:p>
          <a:p>
            <a:pPr marL="522288" indent="-298450">
              <a:buFontTx/>
              <a:buChar char="-"/>
            </a:pPr>
            <a:r>
              <a:rPr lang="en-US" sz="4000" dirty="0" smtClean="0"/>
              <a:t>Lien</a:t>
            </a:r>
          </a:p>
          <a:p>
            <a:pPr marL="522288" indent="-298450">
              <a:buFontTx/>
              <a:buChar char="-"/>
            </a:pPr>
            <a:r>
              <a:rPr lang="en-US" sz="4000" dirty="0" err="1" smtClean="0"/>
              <a:t>Braam</a:t>
            </a:r>
            <a:endParaRPr lang="en-US" sz="4000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460844" y="4379642"/>
            <a:ext cx="4222845" cy="86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/>
              <a:t>d.m.v</a:t>
            </a:r>
            <a:r>
              <a:rPr lang="en-US" sz="4000" dirty="0" smtClean="0"/>
              <a:t>. </a:t>
            </a:r>
            <a:r>
              <a:rPr lang="en-US" sz="4000" dirty="0" err="1" smtClean="0"/>
              <a:t>gesinsvideo’s</a:t>
            </a:r>
            <a:endParaRPr lang="en-US" sz="4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87152" y="3262199"/>
            <a:ext cx="1649674" cy="11174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25" y="4589794"/>
            <a:ext cx="3583278" cy="13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0"/>
            <a:ext cx="12203289" cy="6858000"/>
          </a:xfrm>
        </p:spPr>
      </p:pic>
    </p:spTree>
    <p:extLst>
      <p:ext uri="{BB962C8B-B14F-4D97-AF65-F5344CB8AC3E}">
        <p14:creationId xmlns:p14="http://schemas.microsoft.com/office/powerpoint/2010/main" val="33876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3460844" y="4379642"/>
            <a:ext cx="4222845" cy="86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8502" y="0"/>
            <a:ext cx="8543498" cy="6766906"/>
          </a:xfrm>
          <a:prstGeom prst="rect">
            <a:avLst/>
          </a:prstGeom>
        </p:spPr>
      </p:pic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419100" y="514350"/>
            <a:ext cx="11303000" cy="634364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 err="1" smtClean="0"/>
              <a:t>Annotasies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6416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514350"/>
            <a:ext cx="11303000" cy="634364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 err="1" smtClean="0"/>
              <a:t>Hoofstukopsomming</a:t>
            </a:r>
            <a:r>
              <a:rPr lang="en-US" sz="4000" dirty="0" smtClean="0"/>
              <a:t> – </a:t>
            </a:r>
            <a:r>
              <a:rPr lang="en-US" sz="4000" dirty="0" err="1" smtClean="0"/>
              <a:t>puntsgewys</a:t>
            </a:r>
            <a:endParaRPr lang="en-US" sz="4000" dirty="0" smtClean="0"/>
          </a:p>
          <a:p>
            <a:pPr marL="457200" indent="-457200"/>
            <a:endParaRPr lang="en-US" sz="4000" dirty="0" smtClean="0"/>
          </a:p>
          <a:p>
            <a:pPr marL="457200" indent="-457200"/>
            <a:r>
              <a:rPr lang="en-US" sz="4000" dirty="0" err="1" smtClean="0"/>
              <a:t>Vrae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antwoorde</a:t>
            </a:r>
            <a:endParaRPr lang="en-US" sz="4000" dirty="0" smtClean="0"/>
          </a:p>
          <a:p>
            <a:pPr marL="457200" indent="-457200"/>
            <a:endParaRPr lang="en-US" sz="4000" dirty="0"/>
          </a:p>
          <a:p>
            <a:pPr marL="457200" indent="-457200"/>
            <a:r>
              <a:rPr lang="en-US" sz="4000" dirty="0" err="1" smtClean="0"/>
              <a:t>Karakteropsommings</a:t>
            </a:r>
            <a:r>
              <a:rPr lang="en-US" sz="4000" dirty="0" smtClean="0"/>
              <a:t> – </a:t>
            </a:r>
            <a:r>
              <a:rPr lang="en-US" sz="4000" dirty="0" err="1" smtClean="0"/>
              <a:t>karaktereienskappe</a:t>
            </a:r>
            <a:r>
              <a:rPr lang="en-US" sz="4000" dirty="0" smtClean="0"/>
              <a:t>, </a:t>
            </a:r>
            <a:r>
              <a:rPr lang="en-US" sz="4000" dirty="0" err="1" smtClean="0"/>
              <a:t>verhoudings</a:t>
            </a:r>
            <a:r>
              <a:rPr lang="en-US" sz="4000" dirty="0" smtClean="0"/>
              <a:t>, </a:t>
            </a:r>
            <a:r>
              <a:rPr lang="en-US" sz="4000" dirty="0" err="1" smtClean="0"/>
              <a:t>konflik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462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415</Words>
  <Application>Microsoft Office PowerPoint</Application>
  <PresentationFormat>Widescreen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Armoede en die bedelprobleem in SA</vt:lpstr>
      <vt:lpstr>Lokteks</vt:lpstr>
      <vt:lpstr>Temas</vt:lpstr>
      <vt:lpstr>Uiterlike bou</vt:lpstr>
      <vt:lpstr>Verteller en fokalisator</vt:lpstr>
      <vt:lpstr>PowerPoint Presentation</vt:lpstr>
      <vt:lpstr>PowerPoint Presentation</vt:lpstr>
      <vt:lpstr>PowerPoint Presentation</vt:lpstr>
      <vt:lpstr>Hoofstuk 14</vt:lpstr>
      <vt:lpstr>Lien: karaktereienskappe</vt:lpstr>
      <vt:lpstr>Lien: ontwikkeling</vt:lpstr>
      <vt:lpstr>Lien: verhoudings</vt:lpstr>
      <vt:lpstr>Ander verhaalelemente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René Badenhorst</dc:creator>
  <cp:lastModifiedBy>Hubert Krynauw</cp:lastModifiedBy>
  <cp:revision>39</cp:revision>
  <dcterms:created xsi:type="dcterms:W3CDTF">2016-02-19T19:54:11Z</dcterms:created>
  <dcterms:modified xsi:type="dcterms:W3CDTF">2016-06-01T09:17:58Z</dcterms:modified>
</cp:coreProperties>
</file>