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3" r:id="rId2"/>
    <p:sldId id="299" r:id="rId3"/>
    <p:sldId id="264" r:id="rId4"/>
    <p:sldId id="265" r:id="rId5"/>
    <p:sldId id="286" r:id="rId6"/>
    <p:sldId id="266" r:id="rId7"/>
    <p:sldId id="267" r:id="rId8"/>
    <p:sldId id="268" r:id="rId9"/>
    <p:sldId id="269" r:id="rId10"/>
    <p:sldId id="270" r:id="rId11"/>
    <p:sldId id="283" r:id="rId12"/>
    <p:sldId id="272" r:id="rId13"/>
    <p:sldId id="273" r:id="rId14"/>
    <p:sldId id="274" r:id="rId15"/>
    <p:sldId id="275" r:id="rId16"/>
    <p:sldId id="277" r:id="rId17"/>
    <p:sldId id="278" r:id="rId18"/>
    <p:sldId id="279" r:id="rId19"/>
    <p:sldId id="280" r:id="rId20"/>
    <p:sldId id="298" r:id="rId21"/>
    <p:sldId id="300" r:id="rId22"/>
    <p:sldId id="29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68" autoAdjust="0"/>
    <p:restoredTop sz="86357" autoAdjust="0"/>
  </p:normalViewPr>
  <p:slideViewPr>
    <p:cSldViewPr>
      <p:cViewPr>
        <p:scale>
          <a:sx n="66" d="100"/>
          <a:sy n="66" d="100"/>
        </p:scale>
        <p:origin x="-1884" y="-384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516" y="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12000"/>
    </p:cViewPr>
  </p:sorterViewPr>
  <p:notesViewPr>
    <p:cSldViewPr>
      <p:cViewPr varScale="1">
        <p:scale>
          <a:sx n="70" d="100"/>
          <a:sy n="70" d="100"/>
        </p:scale>
        <p:origin x="-221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A61BB0E-0998-4F68-9822-A1D68616C40B}" type="datetimeFigureOut">
              <a:rPr lang="en-US"/>
              <a:pPr>
                <a:defRPr/>
              </a:pPr>
              <a:t>8/31/2012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237586-3C0A-4014-BF40-10F931EFFABC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94724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F99F664-9AA6-4DE7-A5D9-EF3EDB876439}" type="datetimeFigureOut">
              <a:rPr lang="en-US"/>
              <a:pPr>
                <a:defRPr/>
              </a:pPr>
              <a:t>8/31/2012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27EFB4-EB8F-45DE-8402-106675F27D83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87877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10231-AFB5-4C5F-A448-CC2A896B8CCD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3393148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Untitled-1.g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325" y="5610225"/>
            <a:ext cx="27336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1A5B6-8364-4E40-B13E-62D8062212AA}" type="datetime1">
              <a:rPr lang="en-US"/>
              <a:pPr>
                <a:defRPr/>
              </a:pPr>
              <a:t>8/31/2012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13FB2-08F3-4BBC-B2D8-CCD73FE00343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0295682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Untitled-1.gi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325" y="5610225"/>
            <a:ext cx="27336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0" descr="basic-education.gi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24550"/>
            <a:ext cx="25908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ZA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AEC621-9169-4409-A579-DD814356D868}" type="datetime1">
              <a:rPr lang="en-US"/>
              <a:pPr>
                <a:defRPr/>
              </a:pPr>
              <a:t>8/31/2012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FB61C-7698-4E57-96F9-BB1230D0D148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1643063"/>
            <a:ext cx="7772400" cy="2286000"/>
          </a:xfrm>
        </p:spPr>
        <p:txBody>
          <a:bodyPr/>
          <a:lstStyle/>
          <a:p>
            <a:pPr eaLnBrk="1" hangingPunct="1"/>
            <a:r>
              <a:rPr lang="en-ZA" smtClean="0"/>
              <a:t>Sessie 3.2</a:t>
            </a:r>
            <a:br>
              <a:rPr lang="en-ZA" smtClean="0"/>
            </a:br>
            <a:r>
              <a:rPr lang="en-ZA" smtClean="0"/>
              <a:t/>
            </a:r>
            <a:br>
              <a:rPr lang="en-ZA" smtClean="0"/>
            </a:br>
            <a:r>
              <a:rPr lang="en-ZA" smtClean="0"/>
              <a:t>LEES EN KYK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73050">
              <a:buFont typeface="Arial" pitchFamily="34" charset="0"/>
              <a:buChar char="•"/>
              <a:defRPr/>
            </a:pPr>
            <a:r>
              <a:rPr lang="en-US" sz="2800" dirty="0">
                <a:ea typeface="ＭＳ Ｐゴシック" pitchFamily="34" charset="-128"/>
              </a:rPr>
              <a:t>ŉ </a:t>
            </a:r>
            <a:r>
              <a:rPr lang="en-US" sz="2800" b="1" dirty="0" err="1">
                <a:ea typeface="ＭＳ Ｐゴシック" pitchFamily="34" charset="-128"/>
              </a:rPr>
              <a:t>Voorspelling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vind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plaas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wanneer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jy</a:t>
            </a:r>
            <a:r>
              <a:rPr lang="en-US" sz="2800" dirty="0">
                <a:ea typeface="ＭＳ Ｐゴシック" pitchFamily="34" charset="-128"/>
              </a:rPr>
              <a:t> die </a:t>
            </a:r>
            <a:r>
              <a:rPr lang="en-US" sz="2800" dirty="0" err="1">
                <a:ea typeface="ＭＳ Ｐゴシック" pitchFamily="34" charset="-128"/>
              </a:rPr>
              <a:t>teks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gebruik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om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te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raai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wat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volgende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gaan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gebeur</a:t>
            </a:r>
            <a:r>
              <a:rPr lang="en-US" sz="2800" dirty="0">
                <a:ea typeface="ＭＳ Ｐゴシック" pitchFamily="34" charset="-128"/>
              </a:rPr>
              <a:t>. Die </a:t>
            </a:r>
            <a:r>
              <a:rPr lang="en-US" sz="2800" dirty="0" err="1">
                <a:ea typeface="ＭＳ Ｐゴシック" pitchFamily="34" charset="-128"/>
              </a:rPr>
              <a:t>leser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bevestig</a:t>
            </a:r>
            <a:r>
              <a:rPr lang="en-US" sz="2800" dirty="0">
                <a:ea typeface="ＭＳ Ｐゴシック" pitchFamily="34" charset="-128"/>
              </a:rPr>
              <a:t> of </a:t>
            </a:r>
            <a:r>
              <a:rPr lang="en-US" sz="2800" dirty="0" err="1">
                <a:ea typeface="ＭＳ Ｐゴシック" pitchFamily="34" charset="-128"/>
              </a:rPr>
              <a:t>verwerp</a:t>
            </a:r>
            <a:r>
              <a:rPr lang="en-US" sz="2800" dirty="0">
                <a:ea typeface="ＭＳ Ｐゴシック" pitchFamily="34" charset="-128"/>
              </a:rPr>
              <a:t> die </a:t>
            </a:r>
            <a:r>
              <a:rPr lang="en-US" sz="2800" dirty="0" err="1">
                <a:ea typeface="ＭＳ Ｐゴシック" pitchFamily="34" charset="-128"/>
              </a:rPr>
              <a:t>voorspelling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soos</a:t>
            </a:r>
            <a:r>
              <a:rPr lang="en-US" sz="2800" dirty="0">
                <a:ea typeface="ＭＳ Ｐゴシック" pitchFamily="34" charset="-128"/>
              </a:rPr>
              <a:t> die lees van die </a:t>
            </a:r>
            <a:r>
              <a:rPr lang="en-US" sz="2800" dirty="0" err="1">
                <a:ea typeface="ＭＳ Ｐゴシック" pitchFamily="34" charset="-128"/>
              </a:rPr>
              <a:t>teks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vorder</a:t>
            </a:r>
            <a:r>
              <a:rPr lang="en-US" sz="2800" dirty="0">
                <a:ea typeface="ＭＳ Ｐゴシック" pitchFamily="34" charset="-128"/>
              </a:rPr>
              <a:t>.</a:t>
            </a:r>
          </a:p>
          <a:p>
            <a:pPr indent="-273050">
              <a:buFont typeface="Wingdings 2" pitchFamily="18" charset="2"/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 indent="-273050">
              <a:buFont typeface="Arial" pitchFamily="34" charset="0"/>
              <a:buChar char="•"/>
              <a:defRPr/>
            </a:pPr>
            <a:r>
              <a:rPr lang="en-US" sz="2800" dirty="0">
                <a:ea typeface="ＭＳ Ｐゴシック" pitchFamily="34" charset="-128"/>
              </a:rPr>
              <a:t> ŉ </a:t>
            </a:r>
            <a:r>
              <a:rPr lang="en-US" sz="2800" b="1" dirty="0" err="1">
                <a:ea typeface="ＭＳ Ｐゴシック" pitchFamily="34" charset="-128"/>
              </a:rPr>
              <a:t>Voorspelling</a:t>
            </a:r>
            <a:r>
              <a:rPr lang="en-US" sz="2800" dirty="0">
                <a:ea typeface="ＭＳ Ｐゴシック" pitchFamily="34" charset="-128"/>
              </a:rPr>
              <a:t> is ŉ </a:t>
            </a:r>
            <a:r>
              <a:rPr lang="en-US" sz="2800" dirty="0" err="1">
                <a:ea typeface="ＭＳ Ｐゴシック" pitchFamily="34" charset="-128"/>
              </a:rPr>
              <a:t>leesstrategie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wat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voor</a:t>
            </a:r>
            <a:r>
              <a:rPr lang="en-US" sz="2800" dirty="0">
                <a:ea typeface="ＭＳ Ｐゴシック" pitchFamily="34" charset="-128"/>
              </a:rPr>
              <a:t> en </a:t>
            </a:r>
            <a:r>
              <a:rPr lang="en-US" sz="2800" dirty="0" err="1">
                <a:ea typeface="ＭＳ Ｐゴシック" pitchFamily="34" charset="-128"/>
              </a:rPr>
              <a:t>gedurende</a:t>
            </a:r>
            <a:r>
              <a:rPr lang="en-US" sz="2800" dirty="0">
                <a:ea typeface="ＭＳ Ｐゴシック" pitchFamily="34" charset="-128"/>
              </a:rPr>
              <a:t> die </a:t>
            </a:r>
            <a:r>
              <a:rPr lang="en-US" sz="2800" dirty="0" err="1">
                <a:ea typeface="ＭＳ Ｐゴシック" pitchFamily="34" charset="-128"/>
              </a:rPr>
              <a:t>leesproses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plaasvind</a:t>
            </a:r>
            <a:r>
              <a:rPr lang="en-US" sz="2800" dirty="0">
                <a:ea typeface="ＭＳ Ｐゴシック" pitchFamily="34" charset="-128"/>
              </a:rPr>
              <a:t>.</a:t>
            </a:r>
          </a:p>
          <a:p>
            <a:pPr indent="-273050" eaLnBrk="1" hangingPunct="1">
              <a:buFont typeface="Arial" pitchFamily="34" charset="0"/>
              <a:buNone/>
              <a:defRPr/>
            </a:pPr>
            <a:endParaRPr lang="en-US" sz="3600" dirty="0">
              <a:ea typeface="ＭＳ Ｐゴシック" pitchFamily="34" charset="-128"/>
            </a:endParaRPr>
          </a:p>
          <a:p>
            <a:pPr marL="109728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0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000" dirty="0" smtClean="0"/>
          </a:p>
          <a:p>
            <a:pPr marL="365760" indent="-256032" eaLnBrk="1" fontAlgn="auto" hangingPunct="1"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468313" y="28575"/>
            <a:ext cx="8229600" cy="808038"/>
          </a:xfrm>
        </p:spPr>
        <p:txBody>
          <a:bodyPr/>
          <a:lstStyle/>
          <a:p>
            <a:pPr eaLnBrk="1" hangingPunct="1"/>
            <a:r>
              <a:rPr lang="en-ZA" sz="2800" b="1" smtClean="0"/>
              <a:t>Strategieë</a:t>
            </a:r>
            <a:r>
              <a:rPr lang="en-ZA" sz="2800" b="1" smtClean="0">
                <a:cs typeface="Arial" charset="0"/>
              </a:rPr>
              <a:t> vir gebruik tydens die leesproses </a:t>
            </a:r>
            <a:r>
              <a:rPr lang="en-ZA" sz="2800" b="1" smtClean="0">
                <a:ea typeface="ＭＳ Ｐゴシック" pitchFamily="34" charset="-128"/>
              </a:rPr>
              <a:t>(vervolg)</a:t>
            </a:r>
            <a:endParaRPr lang="en-ZA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0" y="928688"/>
            <a:ext cx="9144000" cy="5197475"/>
          </a:xfrm>
        </p:spPr>
        <p:txBody>
          <a:bodyPr/>
          <a:lstStyle/>
          <a:p>
            <a:pPr marL="58738" indent="-58738" eaLnBrk="1" hangingPunct="1">
              <a:lnSpc>
                <a:spcPct val="11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en-US" dirty="0" smtClean="0"/>
              <a:t> </a:t>
            </a:r>
            <a:r>
              <a:rPr lang="en-ZA" b="1" dirty="0" err="1" smtClean="0">
                <a:ea typeface="ＭＳ Ｐゴシック" pitchFamily="34" charset="-128"/>
              </a:rPr>
              <a:t>Gebruik</a:t>
            </a:r>
            <a:r>
              <a:rPr lang="en-ZA" b="1" dirty="0" smtClean="0">
                <a:ea typeface="ＭＳ Ｐゴシック" pitchFamily="34" charset="-128"/>
              </a:rPr>
              <a:t> </a:t>
            </a:r>
            <a:r>
              <a:rPr lang="en-ZA" b="1" dirty="0" err="1" smtClean="0">
                <a:ea typeface="ＭＳ Ｐゴシック" pitchFamily="34" charset="-128"/>
              </a:rPr>
              <a:t>kontekstuele</a:t>
            </a:r>
            <a:r>
              <a:rPr lang="en-ZA" b="1" dirty="0" smtClean="0">
                <a:ea typeface="ＭＳ Ｐゴシック" pitchFamily="34" charset="-128"/>
              </a:rPr>
              <a:t> </a:t>
            </a:r>
            <a:r>
              <a:rPr lang="en-ZA" b="1" dirty="0" err="1" smtClean="0">
                <a:ea typeface="ＭＳ Ｐゴシック" pitchFamily="34" charset="-128"/>
              </a:rPr>
              <a:t>leidrade</a:t>
            </a:r>
            <a:r>
              <a:rPr lang="en-ZA" b="1" dirty="0" smtClean="0">
                <a:ea typeface="ＭＳ Ｐゴシック" pitchFamily="34" charset="-128"/>
              </a:rPr>
              <a:t> </a:t>
            </a:r>
            <a:r>
              <a:rPr lang="en-US" sz="2800" dirty="0" err="1" smtClean="0"/>
              <a:t>om</a:t>
            </a:r>
            <a:r>
              <a:rPr lang="en-US" sz="2800" dirty="0" smtClean="0"/>
              <a:t> die </a:t>
            </a:r>
            <a:r>
              <a:rPr lang="en-US" sz="2800" dirty="0" err="1" smtClean="0"/>
              <a:t>betekenis</a:t>
            </a:r>
            <a:r>
              <a:rPr lang="en-US" sz="2800" dirty="0" smtClean="0"/>
              <a:t> van </a:t>
            </a:r>
            <a:r>
              <a:rPr lang="en-US" sz="2800" dirty="0" err="1" smtClean="0"/>
              <a:t>onbekende</a:t>
            </a:r>
            <a:r>
              <a:rPr lang="en-US" sz="2800" dirty="0" smtClean="0"/>
              <a:t> </a:t>
            </a:r>
            <a:r>
              <a:rPr lang="en-US" sz="2800" dirty="0" err="1" smtClean="0"/>
              <a:t>woorde</a:t>
            </a:r>
            <a:r>
              <a:rPr lang="en-US" sz="2800" dirty="0" smtClean="0"/>
              <a:t> 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bepaal</a:t>
            </a:r>
            <a:endParaRPr lang="en-US" sz="2800" dirty="0" smtClean="0"/>
          </a:p>
          <a:p>
            <a:pPr marL="268288" indent="-268288">
              <a:lnSpc>
                <a:spcPct val="110000"/>
              </a:lnSpc>
              <a:spcBef>
                <a:spcPts val="0"/>
              </a:spcBef>
              <a:defRPr/>
            </a:pPr>
            <a:r>
              <a:rPr lang="en-ZA" sz="2800" dirty="0" err="1" smtClean="0">
                <a:ea typeface="ＭＳ Ｐゴシック" pitchFamily="34" charset="-128"/>
              </a:rPr>
              <a:t>Wanneer</a:t>
            </a:r>
            <a:r>
              <a:rPr lang="en-ZA" sz="2800" dirty="0" smtClean="0">
                <a:ea typeface="ＭＳ Ｐゴシック" pitchFamily="34" charset="-128"/>
              </a:rPr>
              <a:t> ŉ </a:t>
            </a:r>
            <a:r>
              <a:rPr lang="en-ZA" sz="2800" dirty="0" err="1" smtClean="0">
                <a:ea typeface="ＭＳ Ｐゴシック" pitchFamily="34" charset="-128"/>
              </a:rPr>
              <a:t>woord</a:t>
            </a:r>
            <a:r>
              <a:rPr lang="en-ZA" sz="2800" dirty="0" smtClean="0">
                <a:ea typeface="ＭＳ Ｐゴシック" pitchFamily="34" charset="-128"/>
              </a:rPr>
              <a:t> </a:t>
            </a:r>
            <a:r>
              <a:rPr lang="en-ZA" sz="2800" dirty="0" err="1" smtClean="0">
                <a:ea typeface="ＭＳ Ｐゴシック" pitchFamily="34" charset="-128"/>
              </a:rPr>
              <a:t>aan</a:t>
            </a:r>
            <a:r>
              <a:rPr lang="en-ZA" sz="2800" dirty="0" smtClean="0">
                <a:ea typeface="ＭＳ Ｐゴシック" pitchFamily="34" charset="-128"/>
              </a:rPr>
              <a:t> </a:t>
            </a:r>
            <a:r>
              <a:rPr lang="en-ZA" sz="2800" dirty="0" err="1" smtClean="0">
                <a:ea typeface="ＭＳ Ｐゴシック" pitchFamily="34" charset="-128"/>
              </a:rPr>
              <a:t>ons</a:t>
            </a:r>
            <a:r>
              <a:rPr lang="en-ZA" sz="2800" dirty="0" smtClean="0">
                <a:ea typeface="ＭＳ Ｐゴシック" pitchFamily="34" charset="-128"/>
              </a:rPr>
              <a:t> </a:t>
            </a:r>
            <a:r>
              <a:rPr lang="en-ZA" sz="2800" dirty="0" err="1" smtClean="0">
                <a:ea typeface="ＭＳ Ｐゴシック" pitchFamily="34" charset="-128"/>
              </a:rPr>
              <a:t>onbekend</a:t>
            </a:r>
            <a:r>
              <a:rPr lang="en-ZA" sz="2800" dirty="0" smtClean="0">
                <a:ea typeface="ＭＳ Ｐゴシック" pitchFamily="34" charset="-128"/>
              </a:rPr>
              <a:t> is, lees </a:t>
            </a:r>
            <a:r>
              <a:rPr lang="en-ZA" sz="2800" dirty="0" err="1" smtClean="0">
                <a:ea typeface="ＭＳ Ｐゴシック" pitchFamily="34" charset="-128"/>
              </a:rPr>
              <a:t>ons</a:t>
            </a:r>
            <a:r>
              <a:rPr lang="en-ZA" sz="2800" dirty="0" smtClean="0">
                <a:ea typeface="ＭＳ Ｐゴシック" pitchFamily="34" charset="-128"/>
              </a:rPr>
              <a:t> die </a:t>
            </a:r>
            <a:r>
              <a:rPr lang="en-ZA" sz="2800" dirty="0" err="1" smtClean="0">
                <a:ea typeface="ＭＳ Ｐゴシック" pitchFamily="34" charset="-128"/>
              </a:rPr>
              <a:t>woord</a:t>
            </a:r>
            <a:r>
              <a:rPr lang="en-ZA" sz="2800" dirty="0" smtClean="0">
                <a:ea typeface="ＭＳ Ｐゴシック" pitchFamily="34" charset="-128"/>
              </a:rPr>
              <a:t> in </a:t>
            </a:r>
            <a:r>
              <a:rPr lang="en-ZA" sz="2800" dirty="0" err="1" smtClean="0">
                <a:solidFill>
                  <a:srgbClr val="FF0000"/>
                </a:solidFill>
                <a:ea typeface="ＭＳ Ｐゴシック" pitchFamily="34" charset="-128"/>
              </a:rPr>
              <a:t>sinsverband</a:t>
            </a:r>
            <a:r>
              <a:rPr lang="en-ZA" sz="2800" dirty="0" smtClean="0">
                <a:ea typeface="ＭＳ Ｐゴシック" pitchFamily="34" charset="-128"/>
              </a:rPr>
              <a:t> </a:t>
            </a:r>
            <a:r>
              <a:rPr lang="en-ZA" sz="2800" dirty="0" err="1" smtClean="0">
                <a:ea typeface="ＭＳ Ｐゴシック" pitchFamily="34" charset="-128"/>
              </a:rPr>
              <a:t>om</a:t>
            </a:r>
            <a:r>
              <a:rPr lang="en-ZA" sz="2800" dirty="0" smtClean="0">
                <a:ea typeface="ＭＳ Ｐゴシック" pitchFamily="34" charset="-128"/>
              </a:rPr>
              <a:t> die </a:t>
            </a:r>
            <a:r>
              <a:rPr lang="en-ZA" sz="2800" dirty="0" err="1" smtClean="0">
                <a:ea typeface="ＭＳ Ｐゴシック" pitchFamily="34" charset="-128"/>
              </a:rPr>
              <a:t>betekenis</a:t>
            </a:r>
            <a:r>
              <a:rPr lang="en-ZA" sz="2800" dirty="0" smtClean="0">
                <a:ea typeface="ＭＳ Ｐゴシック" pitchFamily="34" charset="-128"/>
              </a:rPr>
              <a:t> van </a:t>
            </a:r>
            <a:r>
              <a:rPr lang="en-ZA" sz="2800" dirty="0" err="1" smtClean="0">
                <a:ea typeface="ＭＳ Ｐゴシック" pitchFamily="34" charset="-128"/>
              </a:rPr>
              <a:t>sodanige</a:t>
            </a:r>
            <a:r>
              <a:rPr lang="en-ZA" sz="2800" dirty="0" smtClean="0">
                <a:ea typeface="ＭＳ Ｐゴシック" pitchFamily="34" charset="-128"/>
              </a:rPr>
              <a:t> </a:t>
            </a:r>
            <a:r>
              <a:rPr lang="en-ZA" sz="2800" dirty="0" err="1" smtClean="0">
                <a:ea typeface="ＭＳ Ｐゴシック" pitchFamily="34" charset="-128"/>
              </a:rPr>
              <a:t>woord</a:t>
            </a:r>
            <a:r>
              <a:rPr lang="en-ZA" sz="2800" dirty="0" smtClean="0">
                <a:ea typeface="ＭＳ Ｐゴシック" pitchFamily="34" charset="-128"/>
              </a:rPr>
              <a:t> </a:t>
            </a:r>
            <a:r>
              <a:rPr lang="en-ZA" sz="2800" dirty="0" err="1" smtClean="0">
                <a:ea typeface="ＭＳ Ｐゴシック" pitchFamily="34" charset="-128"/>
              </a:rPr>
              <a:t>te</a:t>
            </a:r>
            <a:r>
              <a:rPr lang="en-ZA" sz="2800" dirty="0" smtClean="0">
                <a:ea typeface="ＭＳ Ｐゴシック" pitchFamily="34" charset="-128"/>
              </a:rPr>
              <a:t> </a:t>
            </a:r>
            <a:r>
              <a:rPr lang="en-ZA" sz="2800" dirty="0" err="1" smtClean="0">
                <a:ea typeface="ＭＳ Ｐゴシック" pitchFamily="34" charset="-128"/>
              </a:rPr>
              <a:t>bepaal</a:t>
            </a:r>
            <a:r>
              <a:rPr lang="en-ZA" sz="2800" dirty="0" smtClean="0">
                <a:ea typeface="ＭＳ Ｐゴシック" pitchFamily="34" charset="-128"/>
              </a:rPr>
              <a:t>. </a:t>
            </a:r>
          </a:p>
          <a:p>
            <a:pPr marL="268288" indent="-268288">
              <a:lnSpc>
                <a:spcPct val="110000"/>
              </a:lnSpc>
              <a:spcBef>
                <a:spcPts val="0"/>
              </a:spcBef>
              <a:defRPr/>
            </a:pPr>
            <a:r>
              <a:rPr lang="nl-NL" sz="2800" dirty="0" smtClean="0">
                <a:ea typeface="ＭＳ Ｐゴシック" pitchFamily="34" charset="-128"/>
              </a:rPr>
              <a:t>Dit is dus die vaardigheid om ŉ woord binne konteks en sintaksis te identifiseer. </a:t>
            </a:r>
            <a:r>
              <a:rPr lang="en-ZA" sz="2800" dirty="0" err="1" smtClean="0">
                <a:ea typeface="ＭＳ Ｐゴシック" pitchFamily="34" charset="-128"/>
              </a:rPr>
              <a:t>Hierdie</a:t>
            </a:r>
            <a:r>
              <a:rPr lang="en-ZA" sz="2800" dirty="0" smtClean="0">
                <a:ea typeface="ＭＳ Ｐゴシック" pitchFamily="34" charset="-128"/>
              </a:rPr>
              <a:t> </a:t>
            </a:r>
            <a:r>
              <a:rPr lang="en-ZA" sz="2800" dirty="0" err="1" smtClean="0">
                <a:ea typeface="ＭＳ Ｐゴシック" pitchFamily="34" charset="-128"/>
              </a:rPr>
              <a:t>leesstrategie</a:t>
            </a:r>
            <a:r>
              <a:rPr lang="en-ZA" sz="2800" dirty="0" smtClean="0">
                <a:ea typeface="ＭＳ Ｐゴシック" pitchFamily="34" charset="-128"/>
              </a:rPr>
              <a:t> </a:t>
            </a:r>
            <a:r>
              <a:rPr lang="en-ZA" sz="2800" dirty="0" err="1" smtClean="0">
                <a:ea typeface="ＭＳ Ｐゴシック" pitchFamily="34" charset="-128"/>
              </a:rPr>
              <a:t>kan</a:t>
            </a:r>
            <a:r>
              <a:rPr lang="en-ZA" sz="2800" dirty="0" smtClean="0">
                <a:ea typeface="ＭＳ Ｐゴシック" pitchFamily="34" charset="-128"/>
              </a:rPr>
              <a:t> in </a:t>
            </a:r>
            <a:r>
              <a:rPr lang="en-ZA" sz="2800" dirty="0" err="1" smtClean="0">
                <a:ea typeface="ＭＳ Ｐゴシック" pitchFamily="34" charset="-128"/>
              </a:rPr>
              <a:t>samehang</a:t>
            </a:r>
            <a:r>
              <a:rPr lang="en-ZA" sz="2800" dirty="0" smtClean="0">
                <a:ea typeface="ＭＳ Ｐゴシック" pitchFamily="34" charset="-128"/>
              </a:rPr>
              <a:t> met </a:t>
            </a:r>
            <a:r>
              <a:rPr lang="en-ZA" sz="2800" dirty="0" err="1" smtClean="0">
                <a:ea typeface="ＭＳ Ｐゴシック" pitchFamily="34" charset="-128"/>
              </a:rPr>
              <a:t>woordeskat</a:t>
            </a:r>
            <a:r>
              <a:rPr lang="en-ZA" sz="2800" dirty="0" smtClean="0">
                <a:ea typeface="ＭＳ Ｐゴシック" pitchFamily="34" charset="-128"/>
              </a:rPr>
              <a:t> </a:t>
            </a:r>
            <a:r>
              <a:rPr lang="en-ZA" sz="2800" dirty="0" err="1" smtClean="0">
                <a:ea typeface="ＭＳ Ｐゴシック" pitchFamily="34" charset="-128"/>
              </a:rPr>
              <a:t>onderrig</a:t>
            </a:r>
            <a:r>
              <a:rPr lang="en-ZA" sz="2800" dirty="0" smtClean="0">
                <a:ea typeface="ＭＳ Ｐゴシック" pitchFamily="34" charset="-128"/>
              </a:rPr>
              <a:t> word</a:t>
            </a:r>
            <a:r>
              <a:rPr lang="en-US" sz="2800" dirty="0" smtClean="0"/>
              <a:t>. 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ZA" sz="2800" dirty="0" err="1" smtClean="0">
                <a:ea typeface="ＭＳ Ｐゴシック" pitchFamily="34" charset="-128"/>
              </a:rPr>
              <a:t>Leerders</a:t>
            </a:r>
            <a:r>
              <a:rPr lang="en-ZA" sz="2800" dirty="0" smtClean="0">
                <a:ea typeface="ＭＳ Ｐゴシック" pitchFamily="34" charset="-128"/>
              </a:rPr>
              <a:t> </a:t>
            </a:r>
            <a:r>
              <a:rPr lang="en-ZA" sz="2800" dirty="0" err="1" smtClean="0">
                <a:ea typeface="ＭＳ Ｐゴシック" pitchFamily="34" charset="-128"/>
              </a:rPr>
              <a:t>moet</a:t>
            </a:r>
            <a:r>
              <a:rPr lang="en-ZA" sz="2800" dirty="0" smtClean="0">
                <a:ea typeface="ＭＳ Ｐゴシック" pitchFamily="34" charset="-128"/>
              </a:rPr>
              <a:t> </a:t>
            </a:r>
            <a:r>
              <a:rPr lang="en-ZA" sz="2800" dirty="0" err="1" smtClean="0">
                <a:ea typeface="ＭＳ Ｐゴシック" pitchFamily="34" charset="-128"/>
              </a:rPr>
              <a:t>aangemoedig</a:t>
            </a:r>
            <a:r>
              <a:rPr lang="en-ZA" sz="2800" dirty="0" smtClean="0">
                <a:ea typeface="ＭＳ Ｐゴシック" pitchFamily="34" charset="-128"/>
              </a:rPr>
              <a:t> word </a:t>
            </a:r>
            <a:r>
              <a:rPr lang="en-ZA" sz="2800" dirty="0" err="1" smtClean="0">
                <a:ea typeface="ＭＳ Ｐゴシック" pitchFamily="34" charset="-128"/>
              </a:rPr>
              <a:t>om</a:t>
            </a:r>
            <a:r>
              <a:rPr lang="en-ZA" sz="2800" dirty="0" smtClean="0">
                <a:ea typeface="ＭＳ Ｐゴシック" pitchFamily="34" charset="-128"/>
              </a:rPr>
              <a:t> </a:t>
            </a:r>
            <a:r>
              <a:rPr lang="en-ZA" sz="2800" dirty="0" err="1" smtClean="0">
                <a:ea typeface="ＭＳ Ｐゴシック" pitchFamily="34" charset="-128"/>
              </a:rPr>
              <a:t>kontekstuele</a:t>
            </a:r>
            <a:r>
              <a:rPr lang="en-ZA" sz="2800" dirty="0" smtClean="0">
                <a:ea typeface="ＭＳ Ｐゴシック" pitchFamily="34" charset="-128"/>
              </a:rPr>
              <a:t> </a:t>
            </a:r>
            <a:r>
              <a:rPr lang="en-ZA" sz="2800" dirty="0" err="1" smtClean="0">
                <a:ea typeface="ＭＳ Ｐゴシック" pitchFamily="34" charset="-128"/>
              </a:rPr>
              <a:t>leidrade</a:t>
            </a:r>
            <a:r>
              <a:rPr lang="en-ZA" sz="2800" dirty="0" smtClean="0">
                <a:ea typeface="ＭＳ Ｐゴシック" pitchFamily="34" charset="-128"/>
              </a:rPr>
              <a:t> </a:t>
            </a:r>
            <a:r>
              <a:rPr lang="en-ZA" sz="2800" dirty="0" err="1" smtClean="0">
                <a:ea typeface="ＭＳ Ｐゴシック" pitchFamily="34" charset="-128"/>
              </a:rPr>
              <a:t>te</a:t>
            </a:r>
            <a:r>
              <a:rPr lang="en-ZA" sz="2800" dirty="0" smtClean="0">
                <a:ea typeface="ＭＳ Ｐゴシック" pitchFamily="34" charset="-128"/>
              </a:rPr>
              <a:t> </a:t>
            </a:r>
            <a:r>
              <a:rPr lang="en-ZA" sz="2800" dirty="0" err="1" smtClean="0">
                <a:ea typeface="ＭＳ Ｐゴシック" pitchFamily="34" charset="-128"/>
              </a:rPr>
              <a:t>gebruik</a:t>
            </a:r>
            <a:r>
              <a:rPr lang="en-ZA" sz="2800" dirty="0" smtClean="0">
                <a:ea typeface="ＭＳ Ｐゴシック" pitchFamily="34" charset="-128"/>
              </a:rPr>
              <a:t> </a:t>
            </a:r>
            <a:r>
              <a:rPr lang="en-ZA" sz="2800" dirty="0" err="1" smtClean="0">
                <a:ea typeface="ＭＳ Ｐゴシック" pitchFamily="34" charset="-128"/>
              </a:rPr>
              <a:t>wanneer</a:t>
            </a:r>
            <a:r>
              <a:rPr lang="en-ZA" sz="2800" dirty="0" smtClean="0">
                <a:ea typeface="ＭＳ Ｐゴシック" pitchFamily="34" charset="-128"/>
              </a:rPr>
              <a:t> </a:t>
            </a:r>
            <a:r>
              <a:rPr lang="en-ZA" sz="2800" dirty="0" err="1" smtClean="0">
                <a:ea typeface="ＭＳ Ｐゴシック" pitchFamily="34" charset="-128"/>
              </a:rPr>
              <a:t>hulle</a:t>
            </a:r>
            <a:r>
              <a:rPr lang="en-ZA" sz="2800" dirty="0" smtClean="0">
                <a:ea typeface="ＭＳ Ｐゴシック" pitchFamily="34" charset="-128"/>
              </a:rPr>
              <a:t> lees </a:t>
            </a:r>
            <a:r>
              <a:rPr lang="en-ZA" sz="2800" dirty="0" err="1" smtClean="0">
                <a:ea typeface="ＭＳ Ｐゴシック" pitchFamily="34" charset="-128"/>
              </a:rPr>
              <a:t>voordat</a:t>
            </a:r>
            <a:r>
              <a:rPr lang="en-ZA" sz="2800" dirty="0" smtClean="0">
                <a:ea typeface="ＭＳ Ｐゴシック" pitchFamily="34" charset="-128"/>
              </a:rPr>
              <a:t> </a:t>
            </a:r>
            <a:r>
              <a:rPr lang="en-ZA" sz="2800" dirty="0" err="1" smtClean="0">
                <a:ea typeface="ＭＳ Ｐゴシック" pitchFamily="34" charset="-128"/>
              </a:rPr>
              <a:t>hulle</a:t>
            </a:r>
            <a:r>
              <a:rPr lang="en-ZA" sz="2800" dirty="0" smtClean="0">
                <a:ea typeface="ＭＳ Ｐゴシック" pitchFamily="34" charset="-128"/>
              </a:rPr>
              <a:t> die </a:t>
            </a:r>
            <a:r>
              <a:rPr lang="en-ZA" sz="2800" dirty="0" err="1" smtClean="0">
                <a:ea typeface="ＭＳ Ｐゴシック" pitchFamily="34" charset="-128"/>
              </a:rPr>
              <a:t>woordeboek</a:t>
            </a:r>
            <a:r>
              <a:rPr lang="en-ZA" sz="2800" dirty="0" smtClean="0">
                <a:ea typeface="ＭＳ Ｐゴシック" pitchFamily="34" charset="-128"/>
              </a:rPr>
              <a:t> </a:t>
            </a:r>
            <a:r>
              <a:rPr lang="en-ZA" sz="2800" dirty="0" err="1" smtClean="0">
                <a:ea typeface="ＭＳ Ｐゴシック" pitchFamily="34" charset="-128"/>
              </a:rPr>
              <a:t>raadpleeg</a:t>
            </a:r>
            <a:r>
              <a:rPr lang="en-ZA" sz="2800" dirty="0" smtClean="0">
                <a:ea typeface="ＭＳ Ｐゴシック" pitchFamily="34" charset="-128"/>
              </a:rPr>
              <a:t>.</a:t>
            </a:r>
          </a:p>
          <a:p>
            <a:pPr eaLnBrk="1" hangingPunct="1">
              <a:defRPr/>
            </a:pPr>
            <a:endParaRPr lang="en-ZA" dirty="0" smtClean="0"/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ZA" sz="2800" b="1" smtClean="0"/>
              <a:t>Strategieë</a:t>
            </a:r>
            <a:r>
              <a:rPr lang="en-ZA" sz="2800" b="1" smtClean="0">
                <a:cs typeface="Arial" charset="0"/>
              </a:rPr>
              <a:t> vir gebruik tydens die leesproses </a:t>
            </a:r>
            <a:r>
              <a:rPr lang="en-ZA" sz="2800" b="1" smtClean="0">
                <a:ea typeface="ＭＳ Ｐゴシック" pitchFamily="34" charset="-128"/>
              </a:rPr>
              <a:t>(vervolg)</a:t>
            </a:r>
            <a:br>
              <a:rPr lang="en-ZA" sz="2800" b="1" smtClean="0">
                <a:ea typeface="ＭＳ Ｐゴシック" pitchFamily="34" charset="-128"/>
              </a:rPr>
            </a:br>
            <a:endParaRPr lang="en-ZA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268760"/>
            <a:ext cx="8208912" cy="424847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231357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ZA" b="1" smtClean="0">
                <a:solidFill>
                  <a:schemeClr val="bg1"/>
                </a:solidFill>
                <a:ea typeface="ＭＳ Ｐゴシック" pitchFamily="34" charset="-128"/>
              </a:rPr>
              <a:t>Visualisering</a:t>
            </a:r>
            <a:endParaRPr lang="en-ZA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>
              <a:spcBef>
                <a:spcPct val="50000"/>
              </a:spcBef>
            </a:pPr>
            <a:r>
              <a:rPr lang="en-ZA" smtClean="0">
                <a:solidFill>
                  <a:schemeClr val="bg1"/>
                </a:solidFill>
                <a:ea typeface="ＭＳ Ｐゴシック" pitchFamily="34" charset="-128"/>
              </a:rPr>
              <a:t>Skep ŉ beeld/prent van dit wat die skrywer beskryf.</a:t>
            </a:r>
          </a:p>
          <a:p>
            <a:pPr>
              <a:spcBef>
                <a:spcPct val="50000"/>
              </a:spcBef>
            </a:pPr>
            <a:r>
              <a:rPr lang="en-ZA" smtClean="0">
                <a:solidFill>
                  <a:schemeClr val="bg1"/>
                </a:solidFill>
                <a:ea typeface="ＭＳ Ｐゴシック" pitchFamily="34" charset="-128"/>
              </a:rPr>
              <a:t>Skenk noukeurig aandag aan sensoriese besonderhede (die sintuiglike), byvoorbeeld:  Wat sou jy SIEN, HOOR, RUIK, PROE en VOEL, as jy daar was?</a:t>
            </a:r>
          </a:p>
          <a:p>
            <a:pPr eaLnBrk="1" hangingPunct="1"/>
            <a:endParaRPr lang="en-ZA" smtClean="0"/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68313" y="14288"/>
            <a:ext cx="8229600" cy="822325"/>
          </a:xfrm>
        </p:spPr>
        <p:txBody>
          <a:bodyPr/>
          <a:lstStyle/>
          <a:p>
            <a:pPr eaLnBrk="1" hangingPunct="1"/>
            <a:r>
              <a:rPr lang="en-ZA" sz="2800" b="1" smtClean="0"/>
              <a:t>Strategieë</a:t>
            </a:r>
            <a:r>
              <a:rPr lang="en-ZA" sz="2800" b="1" smtClean="0">
                <a:cs typeface="Arial" charset="0"/>
              </a:rPr>
              <a:t> vir gebruik tydens die leesproses </a:t>
            </a:r>
            <a:r>
              <a:rPr lang="en-ZA" sz="2800" b="1" smtClean="0">
                <a:ea typeface="ＭＳ Ｐゴシック" pitchFamily="34" charset="-128"/>
              </a:rPr>
              <a:t>(vervolg)</a:t>
            </a:r>
            <a:br>
              <a:rPr lang="en-ZA" sz="2800" b="1" smtClean="0">
                <a:ea typeface="ＭＳ Ｐゴシック" pitchFamily="34" charset="-128"/>
              </a:rPr>
            </a:br>
            <a:endParaRPr lang="en-ZA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772816"/>
            <a:ext cx="7488832" cy="352839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857250" y="1785938"/>
            <a:ext cx="7500938" cy="3500437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Font typeface="Arial" charset="0"/>
              <a:buNone/>
            </a:pPr>
            <a:r>
              <a:rPr lang="en-ZA" sz="2800" b="1" smtClean="0">
                <a:ea typeface="ＭＳ Ｐゴシック" pitchFamily="34" charset="-128"/>
              </a:rPr>
              <a:t>Sintetiseer</a:t>
            </a:r>
            <a:endParaRPr lang="en-ZA" sz="2800" smtClean="0">
              <a:ea typeface="ＭＳ Ｐゴシック" pitchFamily="34" charset="-128"/>
            </a:endParaRPr>
          </a:p>
          <a:p>
            <a:r>
              <a:rPr lang="en-ZA" sz="2800" smtClean="0">
                <a:ea typeface="ＭＳ Ｐゴシック" pitchFamily="34" charset="-128"/>
              </a:rPr>
              <a:t>Vat alles saam. </a:t>
            </a:r>
          </a:p>
          <a:p>
            <a:r>
              <a:rPr lang="en-ZA" sz="2800" smtClean="0">
                <a:ea typeface="ＭＳ Ｐゴシック" pitchFamily="34" charset="-128"/>
              </a:rPr>
              <a:t>Wat is die idee/bedoeling?</a:t>
            </a:r>
          </a:p>
          <a:p>
            <a:r>
              <a:rPr lang="en-ZA" sz="2800" smtClean="0">
                <a:ea typeface="ＭＳ Ｐゴシック" pitchFamily="34" charset="-128"/>
              </a:rPr>
              <a:t>Is daar steeds onbeantwoorde vrae?</a:t>
            </a:r>
          </a:p>
          <a:p>
            <a:r>
              <a:rPr lang="en-ZA" sz="2800" smtClean="0">
                <a:ea typeface="ＭＳ Ｐゴシック" pitchFamily="34" charset="-128"/>
              </a:rPr>
              <a:t>Wat is die les wat ek moet leer?</a:t>
            </a:r>
          </a:p>
          <a:p>
            <a:r>
              <a:rPr lang="en-ZA" sz="2800" smtClean="0">
                <a:ea typeface="ＭＳ Ｐゴシック" pitchFamily="34" charset="-128"/>
              </a:rPr>
              <a:t>Wat dink ek van die teks/boek?</a:t>
            </a:r>
            <a:endParaRPr lang="en-US" sz="2800" smtClean="0">
              <a:ea typeface="ＭＳ Ｐゴシック" pitchFamily="34" charset="-128"/>
            </a:endParaRPr>
          </a:p>
          <a:p>
            <a:pPr eaLnBrk="1" hangingPunct="1">
              <a:buFont typeface="Arial" charset="0"/>
              <a:buNone/>
            </a:pPr>
            <a:endParaRPr lang="en-ZA" b="1" smtClean="0"/>
          </a:p>
          <a:p>
            <a:pPr eaLnBrk="1" hangingPunct="1"/>
            <a:endParaRPr lang="en-ZA" smtClean="0"/>
          </a:p>
        </p:txBody>
      </p:sp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29688" cy="1000125"/>
          </a:xfrm>
        </p:spPr>
        <p:txBody>
          <a:bodyPr/>
          <a:lstStyle/>
          <a:p>
            <a:pPr eaLnBrk="1" hangingPunct="1"/>
            <a:r>
              <a:rPr lang="en-ZA" sz="3000" b="1" smtClean="0"/>
              <a:t>Strategieë</a:t>
            </a:r>
            <a:r>
              <a:rPr lang="en-ZA" sz="3000" b="1" smtClean="0">
                <a:cs typeface="Arial" charset="0"/>
              </a:rPr>
              <a:t> vir gebruik tydens die leesproses </a:t>
            </a:r>
            <a:r>
              <a:rPr lang="en-ZA" sz="3000" b="1" smtClean="0">
                <a:ea typeface="ＭＳ Ｐゴシック" pitchFamily="34" charset="-128"/>
              </a:rPr>
              <a:t>(vervolg)</a:t>
            </a:r>
            <a:br>
              <a:rPr lang="en-ZA" sz="3000" b="1" smtClean="0">
                <a:ea typeface="ＭＳ Ｐゴシック" pitchFamily="34" charset="-128"/>
              </a:rPr>
            </a:br>
            <a:endParaRPr lang="en-ZA" sz="3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indent="-273050">
              <a:defRPr/>
            </a:pPr>
            <a:r>
              <a:rPr lang="af-ZA" sz="2800" dirty="0" smtClean="0">
                <a:solidFill>
                  <a:srgbClr val="FF0000"/>
                </a:solidFill>
                <a:ea typeface="ＭＳ Ｐゴシック" pitchFamily="34" charset="-128"/>
              </a:rPr>
              <a:t>Beantwoord vrae </a:t>
            </a:r>
            <a:r>
              <a:rPr lang="af-ZA" sz="2800" dirty="0" smtClean="0">
                <a:ea typeface="ＭＳ Ｐゴシック" pitchFamily="34" charset="-128"/>
              </a:rPr>
              <a:t>oor die teks vanaf </a:t>
            </a:r>
            <a:r>
              <a:rPr lang="af-ZA" sz="2800" dirty="0" err="1" smtClean="0">
                <a:ea typeface="ＭＳ Ｐゴシック" pitchFamily="34" charset="-128"/>
              </a:rPr>
              <a:t>laer-orde</a:t>
            </a:r>
            <a:r>
              <a:rPr lang="af-ZA" sz="2800" dirty="0" smtClean="0">
                <a:ea typeface="ＭＳ Ｐゴシック" pitchFamily="34" charset="-128"/>
              </a:rPr>
              <a:t> tot </a:t>
            </a:r>
            <a:r>
              <a:rPr lang="af-ZA" sz="2800" dirty="0" err="1" smtClean="0">
                <a:ea typeface="ＭＳ Ｐゴシック" pitchFamily="34" charset="-128"/>
              </a:rPr>
              <a:t>hoër-orde</a:t>
            </a:r>
            <a:r>
              <a:rPr lang="af-ZA" sz="2800" dirty="0" smtClean="0">
                <a:ea typeface="ＭＳ Ｐゴシック" pitchFamily="34" charset="-128"/>
              </a:rPr>
              <a:t>.</a:t>
            </a:r>
            <a:endParaRPr lang="en-ZA" sz="2800" dirty="0" smtClean="0">
              <a:ea typeface="ＭＳ Ｐゴシック" pitchFamily="34" charset="-128"/>
            </a:endParaRPr>
          </a:p>
          <a:p>
            <a:pPr indent="-273050">
              <a:defRPr/>
            </a:pPr>
            <a:r>
              <a:rPr lang="af-ZA" sz="2800" dirty="0" smtClean="0">
                <a:ea typeface="ＭＳ Ｐゴシック" pitchFamily="34" charset="-128"/>
              </a:rPr>
              <a:t>Vergelyk en kontrasteer.</a:t>
            </a:r>
          </a:p>
          <a:p>
            <a:pPr indent="-273050">
              <a:defRPr/>
            </a:pPr>
            <a:r>
              <a:rPr lang="af-ZA" sz="2800" dirty="0" smtClean="0">
                <a:ea typeface="ＭＳ Ｐゴシック" pitchFamily="34" charset="-128"/>
              </a:rPr>
              <a:t>Sintetiseer</a:t>
            </a:r>
            <a:endParaRPr lang="en-ZA" sz="2800" dirty="0" smtClean="0">
              <a:ea typeface="ＭＳ Ｐゴシック" pitchFamily="34" charset="-128"/>
            </a:endParaRPr>
          </a:p>
          <a:p>
            <a:pPr indent="-273050">
              <a:defRPr/>
            </a:pPr>
            <a:r>
              <a:rPr lang="af-ZA" sz="2800" dirty="0" smtClean="0">
                <a:ea typeface="ＭＳ Ｐゴシック" pitchFamily="34" charset="-128"/>
              </a:rPr>
              <a:t>Evalueer, kom tot gevolgtrekkings en verwoord eie opinie.</a:t>
            </a:r>
            <a:endParaRPr lang="en-ZA" sz="2800" dirty="0" smtClean="0">
              <a:ea typeface="ＭＳ Ｐゴシック" pitchFamily="34" charset="-128"/>
            </a:endParaRPr>
          </a:p>
          <a:p>
            <a:pPr indent="-273050">
              <a:defRPr/>
            </a:pPr>
            <a:r>
              <a:rPr lang="af-ZA" sz="2800" dirty="0" smtClean="0">
                <a:ea typeface="ＭＳ Ｐゴシック" pitchFamily="34" charset="-128"/>
              </a:rPr>
              <a:t>Reproduseer die genre in ŉ eie skryfstuk (waar toepaslik).</a:t>
            </a:r>
          </a:p>
          <a:p>
            <a:pPr indent="-273050">
              <a:defRPr/>
            </a:pPr>
            <a:r>
              <a:rPr lang="af-ZA" sz="2800" dirty="0" smtClean="0">
                <a:ea typeface="ＭＳ Ｐゴシック" pitchFamily="34" charset="-128"/>
              </a:rPr>
              <a:t>Kritiese taalbewustheid</a:t>
            </a:r>
            <a:endParaRPr lang="en-ZA" sz="2800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endParaRPr lang="en-ZA" sz="3000" dirty="0" smtClean="0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836613"/>
          </a:xfrm>
        </p:spPr>
        <p:txBody>
          <a:bodyPr/>
          <a:lstStyle/>
          <a:p>
            <a:pPr eaLnBrk="1" hangingPunct="1"/>
            <a:r>
              <a:rPr lang="en-ZA" sz="2800" b="1" smtClean="0"/>
              <a:t>Strategieë</a:t>
            </a:r>
            <a:r>
              <a:rPr lang="en-ZA" sz="2800" b="1" smtClean="0">
                <a:cs typeface="Arial" charset="0"/>
              </a:rPr>
              <a:t> vir gebruik tydens die leesproses </a:t>
            </a:r>
            <a:r>
              <a:rPr lang="en-ZA" sz="2800" b="1" smtClean="0">
                <a:ea typeface="ＭＳ Ｐゴシック" pitchFamily="34" charset="-128"/>
              </a:rPr>
              <a:t>(vervolg)</a:t>
            </a:r>
            <a:endParaRPr lang="en-ZA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5145088"/>
          </a:xfrm>
        </p:spPr>
        <p:txBody>
          <a:bodyPr rtlCol="0">
            <a:normAutofit fontScale="85000" lnSpcReduction="20000"/>
          </a:bodyPr>
          <a:lstStyle/>
          <a:p>
            <a:pPr indent="-273050">
              <a:lnSpc>
                <a:spcPct val="110000"/>
              </a:lnSpc>
              <a:buFont typeface="Arial" charset="0"/>
              <a:buNone/>
              <a:defRPr/>
            </a:pPr>
            <a:r>
              <a:rPr lang="en-ZA" b="1" dirty="0" err="1" smtClean="0">
                <a:ea typeface="ＭＳ Ｐゴシック" pitchFamily="34" charset="-128"/>
              </a:rPr>
              <a:t>Kritiese</a:t>
            </a:r>
            <a:r>
              <a:rPr lang="en-ZA" b="1" dirty="0" smtClean="0">
                <a:ea typeface="ＭＳ Ｐゴシック" pitchFamily="34" charset="-128"/>
              </a:rPr>
              <a:t> </a:t>
            </a:r>
            <a:r>
              <a:rPr lang="en-ZA" b="1" dirty="0" err="1" smtClean="0">
                <a:ea typeface="ＭＳ Ｐゴシック" pitchFamily="34" charset="-128"/>
              </a:rPr>
              <a:t>taalbewustheid</a:t>
            </a:r>
            <a:endParaRPr lang="af-ZA" dirty="0" smtClean="0">
              <a:ea typeface="ＭＳ Ｐゴシック" pitchFamily="34" charset="-128"/>
            </a:endParaRPr>
          </a:p>
          <a:p>
            <a:pPr indent="-273050">
              <a:lnSpc>
                <a:spcPct val="110000"/>
              </a:lnSpc>
              <a:defRPr/>
            </a:pPr>
            <a:r>
              <a:rPr lang="af-ZA" dirty="0" smtClean="0">
                <a:ea typeface="ＭＳ Ｐゴシック" pitchFamily="34" charset="-128"/>
              </a:rPr>
              <a:t>feit en mening</a:t>
            </a:r>
            <a:endParaRPr lang="en-ZA" dirty="0" smtClean="0">
              <a:ea typeface="ＭＳ Ｐゴシック" pitchFamily="34" charset="-128"/>
            </a:endParaRPr>
          </a:p>
          <a:p>
            <a:pPr indent="-273050">
              <a:lnSpc>
                <a:spcPct val="110000"/>
              </a:lnSpc>
              <a:defRPr/>
            </a:pPr>
            <a:r>
              <a:rPr lang="af-ZA" dirty="0" smtClean="0">
                <a:ea typeface="ＭＳ Ｐゴシック" pitchFamily="34" charset="-128"/>
              </a:rPr>
              <a:t>direkte en geïmpliseerde betekenis </a:t>
            </a:r>
            <a:endParaRPr lang="en-ZA" dirty="0" smtClean="0">
              <a:ea typeface="ＭＳ Ｐゴシック" pitchFamily="34" charset="-128"/>
            </a:endParaRPr>
          </a:p>
          <a:p>
            <a:pPr indent="-273050">
              <a:lnSpc>
                <a:spcPct val="110000"/>
              </a:lnSpc>
              <a:defRPr/>
            </a:pPr>
            <a:r>
              <a:rPr lang="af-ZA" dirty="0" smtClean="0">
                <a:ea typeface="ＭＳ Ｐゴシック" pitchFamily="34" charset="-128"/>
              </a:rPr>
              <a:t>denotasie en konnotasie</a:t>
            </a:r>
            <a:endParaRPr lang="en-ZA" dirty="0" smtClean="0">
              <a:ea typeface="ＭＳ Ｐゴシック" pitchFamily="34" charset="-128"/>
            </a:endParaRPr>
          </a:p>
          <a:p>
            <a:pPr indent="-273050">
              <a:lnSpc>
                <a:spcPct val="110000"/>
              </a:lnSpc>
              <a:defRPr/>
            </a:pPr>
            <a:r>
              <a:rPr lang="af-ZA" dirty="0" smtClean="0">
                <a:ea typeface="ＭＳ Ｐゴシック" pitchFamily="34" charset="-128"/>
              </a:rPr>
              <a:t>sosio-politieke en kulturele agtergrond van tekste en outeur </a:t>
            </a:r>
            <a:endParaRPr lang="en-ZA" dirty="0" smtClean="0">
              <a:ea typeface="ＭＳ Ｐゴシック" pitchFamily="34" charset="-128"/>
            </a:endParaRPr>
          </a:p>
          <a:p>
            <a:pPr indent="-273050">
              <a:lnSpc>
                <a:spcPct val="110000"/>
              </a:lnSpc>
              <a:defRPr/>
            </a:pPr>
            <a:r>
              <a:rPr lang="af-ZA" dirty="0" smtClean="0">
                <a:ea typeface="ＭＳ Ｐゴシック" pitchFamily="34" charset="-128"/>
              </a:rPr>
              <a:t>die invloed wat </a:t>
            </a:r>
            <a:r>
              <a:rPr lang="af-ZA" dirty="0" smtClean="0">
                <a:solidFill>
                  <a:srgbClr val="FF0000"/>
                </a:solidFill>
                <a:ea typeface="ＭＳ Ｐゴシック" pitchFamily="34" charset="-128"/>
              </a:rPr>
              <a:t>seleksie</a:t>
            </a:r>
            <a:r>
              <a:rPr lang="af-ZA" dirty="0" smtClean="0">
                <a:ea typeface="ＭＳ Ｐゴシック" pitchFamily="34" charset="-128"/>
              </a:rPr>
              <a:t> en weglating op betekenis het </a:t>
            </a:r>
            <a:endParaRPr lang="en-ZA" dirty="0" smtClean="0">
              <a:ea typeface="ＭＳ Ｐゴシック" pitchFamily="34" charset="-128"/>
            </a:endParaRPr>
          </a:p>
          <a:p>
            <a:pPr indent="-273050">
              <a:lnSpc>
                <a:spcPct val="110000"/>
              </a:lnSpc>
              <a:defRPr/>
            </a:pPr>
            <a:r>
              <a:rPr lang="af-ZA" dirty="0" smtClean="0">
                <a:ea typeface="ＭＳ Ｐゴシック" pitchFamily="34" charset="-128"/>
              </a:rPr>
              <a:t>verhoudings tussen taal en mag </a:t>
            </a:r>
            <a:endParaRPr lang="en-ZA" dirty="0" smtClean="0">
              <a:ea typeface="ＭＳ Ｐゴシック" pitchFamily="34" charset="-128"/>
            </a:endParaRPr>
          </a:p>
          <a:p>
            <a:pPr indent="-273050">
              <a:lnSpc>
                <a:spcPct val="110000"/>
              </a:lnSpc>
              <a:defRPr/>
            </a:pPr>
            <a:r>
              <a:rPr lang="af-ZA" dirty="0" err="1" smtClean="0">
                <a:ea typeface="ＭＳ Ｐゴシック" pitchFamily="34" charset="-128"/>
              </a:rPr>
              <a:t>gevoels</a:t>
            </a:r>
            <a:r>
              <a:rPr lang="af-ZA" dirty="0" smtClean="0">
                <a:ea typeface="ＭＳ Ｐゴシック" pitchFamily="34" charset="-128"/>
              </a:rPr>
              <a:t>- en </a:t>
            </a:r>
            <a:r>
              <a:rPr lang="af-ZA" dirty="0" err="1" smtClean="0">
                <a:ea typeface="ＭＳ Ｐゴシック" pitchFamily="34" charset="-128"/>
              </a:rPr>
              <a:t>manipulerende</a:t>
            </a:r>
            <a:r>
              <a:rPr lang="af-ZA" dirty="0" smtClean="0">
                <a:ea typeface="ＭＳ Ｐゴシック" pitchFamily="34" charset="-128"/>
              </a:rPr>
              <a:t> taal, partydigheid, vooroordeel, diskriminasie, stereotipering, taalvariëteite, afleidings, aannames, argumente, doel met die insluiting of uitsluiting van inligting</a:t>
            </a:r>
            <a:endParaRPr lang="en-ZA" dirty="0" smtClean="0">
              <a:ea typeface="ＭＳ Ｐゴシック" pitchFamily="34" charset="-128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ZA" dirty="0"/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813"/>
          </a:xfrm>
        </p:spPr>
        <p:txBody>
          <a:bodyPr/>
          <a:lstStyle/>
          <a:p>
            <a:pPr eaLnBrk="1" hangingPunct="1"/>
            <a:r>
              <a:rPr lang="en-ZA" sz="2800" b="1" smtClean="0"/>
              <a:t>Strategieë</a:t>
            </a:r>
            <a:r>
              <a:rPr lang="en-ZA" sz="2800" b="1" smtClean="0">
                <a:cs typeface="Arial" charset="0"/>
              </a:rPr>
              <a:t> vir gebruik tydens die leesproses </a:t>
            </a:r>
            <a:r>
              <a:rPr lang="en-ZA" sz="2800" b="1" smtClean="0">
                <a:ea typeface="ＭＳ Ｐゴシック" pitchFamily="34" charset="-128"/>
              </a:rPr>
              <a:t>(vervolg)</a:t>
            </a:r>
            <a:endParaRPr lang="en-ZA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981075"/>
            <a:ext cx="8928100" cy="5145088"/>
          </a:xfrm>
        </p:spPr>
        <p:txBody>
          <a:bodyPr rtlCol="0">
            <a:normAutofit fontScale="25000" lnSpcReduction="20000"/>
          </a:bodyPr>
          <a:lstStyle/>
          <a:p>
            <a:pPr indent="-273050">
              <a:defRPr/>
            </a:pPr>
            <a:r>
              <a:rPr lang="af-ZA" sz="11200" b="1" smtClean="0">
                <a:ea typeface="ＭＳ Ｐゴシック" pitchFamily="34" charset="-128"/>
              </a:rPr>
              <a:t>Figuurlike</a:t>
            </a:r>
            <a:r>
              <a:rPr lang="af-ZA" sz="11200" smtClean="0">
                <a:ea typeface="ＭＳ Ｐゴシック" pitchFamily="34" charset="-128"/>
              </a:rPr>
              <a:t> taal en retoriese middels </a:t>
            </a:r>
            <a:endParaRPr lang="en-ZA" sz="11200" smtClean="0">
              <a:ea typeface="ＭＳ Ｐゴシック" pitchFamily="34" charset="-128"/>
            </a:endParaRPr>
          </a:p>
          <a:p>
            <a:pPr indent="-273050">
              <a:defRPr/>
            </a:pPr>
            <a:r>
              <a:rPr lang="af-ZA" sz="11200" smtClean="0">
                <a:ea typeface="ＭＳ Ｐゴシック" pitchFamily="34" charset="-128"/>
              </a:rPr>
              <a:t>Gebruik van </a:t>
            </a:r>
            <a:r>
              <a:rPr lang="af-ZA" sz="11200" b="1" smtClean="0">
                <a:ea typeface="ＭＳ Ｐゴシック" pitchFamily="34" charset="-128"/>
              </a:rPr>
              <a:t>woordeboeke</a:t>
            </a:r>
            <a:r>
              <a:rPr lang="af-ZA" sz="11200" smtClean="0">
                <a:ea typeface="ＭＳ Ｐゴシック" pitchFamily="34" charset="-128"/>
              </a:rPr>
              <a:t>, tesourusse en ander naslaanboeke om die betekenis, spelling, uitspraak, lettergreepverdeling en woordsoortlikheid van onbekende en komplekse woorde te bepaal</a:t>
            </a:r>
            <a:endParaRPr lang="en-ZA" sz="11200" smtClean="0">
              <a:ea typeface="ＭＳ Ｐゴシック" pitchFamily="34" charset="-128"/>
            </a:endParaRPr>
          </a:p>
          <a:p>
            <a:pPr indent="-273050">
              <a:defRPr/>
            </a:pPr>
            <a:r>
              <a:rPr lang="af-ZA" sz="11200" smtClean="0">
                <a:ea typeface="ＭＳ Ｐゴシック" pitchFamily="34" charset="-128"/>
              </a:rPr>
              <a:t>Identifiseer die betekenis van bekende </a:t>
            </a:r>
            <a:r>
              <a:rPr lang="af-ZA" sz="11200" b="1" smtClean="0">
                <a:ea typeface="ＭＳ Ｐゴシック" pitchFamily="34" charset="-128"/>
              </a:rPr>
              <a:t>voorvoegsels</a:t>
            </a:r>
            <a:r>
              <a:rPr lang="af-ZA" sz="11200" smtClean="0">
                <a:ea typeface="ＭＳ Ｐゴシック" pitchFamily="34" charset="-128"/>
              </a:rPr>
              <a:t> (bv. </a:t>
            </a:r>
            <a:r>
              <a:rPr lang="af-ZA" sz="11200" i="1" smtClean="0">
                <a:ea typeface="ＭＳ Ｐゴシック" pitchFamily="34" charset="-128"/>
              </a:rPr>
              <a:t>be</a:t>
            </a:r>
            <a:r>
              <a:rPr lang="af-ZA" sz="11200" smtClean="0">
                <a:ea typeface="ＭＳ Ｐゴシック" pitchFamily="34" charset="-128"/>
              </a:rPr>
              <a:t>-, </a:t>
            </a:r>
            <a:r>
              <a:rPr lang="af-ZA" sz="11200" i="1" smtClean="0">
                <a:ea typeface="ＭＳ Ｐゴシック" pitchFamily="34" charset="-128"/>
              </a:rPr>
              <a:t>ge-, er-,</a:t>
            </a:r>
            <a:r>
              <a:rPr lang="af-ZA" sz="11200" smtClean="0">
                <a:ea typeface="ＭＳ Ｐゴシック" pitchFamily="34" charset="-128"/>
              </a:rPr>
              <a:t> </a:t>
            </a:r>
            <a:r>
              <a:rPr lang="af-ZA" sz="11200" i="1" smtClean="0">
                <a:ea typeface="ＭＳ Ｐゴシック" pitchFamily="34" charset="-128"/>
              </a:rPr>
              <a:t>her</a:t>
            </a:r>
            <a:r>
              <a:rPr lang="af-ZA" sz="11200" smtClean="0">
                <a:ea typeface="ＭＳ Ｐゴシック" pitchFamily="34" charset="-128"/>
              </a:rPr>
              <a:t>-, </a:t>
            </a:r>
            <a:r>
              <a:rPr lang="af-ZA" sz="11200" i="1" smtClean="0">
                <a:ea typeface="ＭＳ Ｐゴシック" pitchFamily="34" charset="-128"/>
              </a:rPr>
              <a:t>ver-, ont-,</a:t>
            </a:r>
            <a:r>
              <a:rPr lang="af-ZA" sz="11200" smtClean="0">
                <a:ea typeface="ＭＳ Ｐゴシック" pitchFamily="34" charset="-128"/>
              </a:rPr>
              <a:t> </a:t>
            </a:r>
            <a:r>
              <a:rPr lang="af-ZA" sz="11200" i="1" smtClean="0">
                <a:ea typeface="ＭＳ Ｐゴシック" pitchFamily="34" charset="-128"/>
              </a:rPr>
              <a:t>on</a:t>
            </a:r>
            <a:r>
              <a:rPr lang="af-ZA" sz="11200" smtClean="0">
                <a:ea typeface="ＭＳ Ｐゴシック" pitchFamily="34" charset="-128"/>
              </a:rPr>
              <a:t>-) en bekende agtervoegsels (bv. </a:t>
            </a:r>
            <a:r>
              <a:rPr lang="af-ZA" sz="11200" i="1" smtClean="0">
                <a:ea typeface="ＭＳ Ｐゴシック" pitchFamily="34" charset="-128"/>
              </a:rPr>
              <a:t>–loos</a:t>
            </a:r>
            <a:r>
              <a:rPr lang="af-ZA" sz="11200" smtClean="0">
                <a:ea typeface="ＭＳ Ｐゴシック" pitchFamily="34" charset="-128"/>
              </a:rPr>
              <a:t>)</a:t>
            </a:r>
          </a:p>
          <a:p>
            <a:pPr indent="-273050">
              <a:defRPr/>
            </a:pPr>
            <a:r>
              <a:rPr lang="af-ZA" sz="11200" smtClean="0">
                <a:ea typeface="ＭＳ Ｐゴシック" pitchFamily="34" charset="-128"/>
              </a:rPr>
              <a:t>Bepaal die betekenis van woorde en </a:t>
            </a:r>
            <a:r>
              <a:rPr lang="af-ZA" sz="11200" smtClean="0">
                <a:solidFill>
                  <a:srgbClr val="FF0000"/>
                </a:solidFill>
                <a:ea typeface="ＭＳ Ｐゴシック" pitchFamily="34" charset="-128"/>
              </a:rPr>
              <a:t>woordfamilies</a:t>
            </a:r>
            <a:r>
              <a:rPr lang="af-ZA" sz="11200" smtClean="0">
                <a:ea typeface="ＭＳ Ｐゴシック" pitchFamily="34" charset="-128"/>
              </a:rPr>
              <a:t> deur na die stam/basis, suffikse en prefikse te kyk</a:t>
            </a:r>
          </a:p>
          <a:p>
            <a:pPr indent="-273050">
              <a:defRPr/>
            </a:pPr>
            <a:r>
              <a:rPr lang="af-ZA" sz="11200" smtClean="0">
                <a:ea typeface="ＭＳ Ｐゴシック" pitchFamily="34" charset="-128"/>
              </a:rPr>
              <a:t>Gebruik </a:t>
            </a:r>
            <a:r>
              <a:rPr lang="af-ZA" sz="11200" smtClean="0">
                <a:solidFill>
                  <a:srgbClr val="FF0000"/>
                </a:solidFill>
                <a:ea typeface="ＭＳ Ｐゴシック" pitchFamily="34" charset="-128"/>
              </a:rPr>
              <a:t>tekskenmerke</a:t>
            </a:r>
            <a:r>
              <a:rPr lang="af-ZA" sz="11200" smtClean="0">
                <a:ea typeface="ＭＳ Ｐゴシック" pitchFamily="34" charset="-128"/>
              </a:rPr>
              <a:t>, kontekstuele leidrade (soos kommas, aanhalings) en grafiese leidrade (soos lettertipe en -grootte, vetdruk) om die betekenis van onbekende woorde te bepaal </a:t>
            </a:r>
            <a:endParaRPr lang="en-ZA" sz="11200" smtClean="0">
              <a:ea typeface="ＭＳ Ｐゴシック" pitchFamily="34" charset="-128"/>
            </a:endParaRPr>
          </a:p>
          <a:p>
            <a:pPr marL="109728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ZA" sz="5100" dirty="0">
              <a:latin typeface="+mj-lt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ZA" dirty="0"/>
          </a:p>
        </p:txBody>
      </p:sp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xfrm>
            <a:off x="107950" y="0"/>
            <a:ext cx="9036050" cy="836613"/>
          </a:xfrm>
        </p:spPr>
        <p:txBody>
          <a:bodyPr lIns="0" rIns="0"/>
          <a:lstStyle/>
          <a:p>
            <a:pPr eaLnBrk="1" hangingPunct="1"/>
            <a:r>
              <a:rPr lang="en-ZA" sz="3200" smtClean="0">
                <a:ea typeface="ＭＳ Ｐゴシック" pitchFamily="34" charset="-128"/>
              </a:rPr>
              <a:t>Woordeskatontwikkeling  en taalgebruik tydens die lees</a:t>
            </a:r>
            <a:r>
              <a:rPr lang="en-ZA" sz="3200" smtClean="0"/>
              <a:t>proses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908050"/>
            <a:ext cx="9036050" cy="5329238"/>
          </a:xfrm>
        </p:spPr>
        <p:txBody>
          <a:bodyPr rtlCol="0">
            <a:noAutofit/>
          </a:bodyPr>
          <a:lstStyle/>
          <a:p>
            <a:pPr marL="365125" indent="-255588" eaLnBrk="1" hangingPunct="1">
              <a:lnSpc>
                <a:spcPct val="80000"/>
              </a:lnSpc>
              <a:defRPr/>
            </a:pPr>
            <a:r>
              <a:rPr lang="af-ZA" sz="2600" dirty="0" smtClean="0">
                <a:ea typeface="ＭＳ Ｐゴシック" pitchFamily="34" charset="-128"/>
              </a:rPr>
              <a:t>Woorde met meer as een onderliggende betekenis (poliseme)</a:t>
            </a:r>
            <a:endParaRPr lang="en-ZA" sz="2600" dirty="0" smtClean="0">
              <a:ea typeface="ＭＳ Ｐゴシック" pitchFamily="34" charset="-128"/>
            </a:endParaRPr>
          </a:p>
          <a:p>
            <a:pPr marL="365125" indent="-255588">
              <a:lnSpc>
                <a:spcPct val="80000"/>
              </a:lnSpc>
              <a:defRPr/>
            </a:pPr>
            <a:r>
              <a:rPr lang="af-ZA" sz="2600" dirty="0" smtClean="0">
                <a:ea typeface="ＭＳ Ｐゴシック" pitchFamily="34" charset="-128"/>
              </a:rPr>
              <a:t>Die impak wat </a:t>
            </a:r>
            <a:r>
              <a:rPr lang="af-ZA" sz="2600" dirty="0" smtClean="0">
                <a:solidFill>
                  <a:srgbClr val="FF0000"/>
                </a:solidFill>
                <a:ea typeface="ＭＳ Ｐゴシック" pitchFamily="34" charset="-128"/>
              </a:rPr>
              <a:t>woorde uit verskillende kulture </a:t>
            </a:r>
            <a:r>
              <a:rPr lang="af-ZA" sz="2600" dirty="0" smtClean="0">
                <a:ea typeface="ＭＳ Ｐゴシック" pitchFamily="34" charset="-128"/>
              </a:rPr>
              <a:t>op ŉ teks het (bv. dialekte, etniese uitdrukkings)</a:t>
            </a:r>
          </a:p>
          <a:p>
            <a:pPr marL="365125" indent="-255588">
              <a:lnSpc>
                <a:spcPct val="80000"/>
              </a:lnSpc>
              <a:defRPr/>
            </a:pPr>
            <a:r>
              <a:rPr lang="af-ZA" sz="2600" dirty="0" smtClean="0">
                <a:ea typeface="ＭＳ Ｐゴシック" pitchFamily="34" charset="-128"/>
              </a:rPr>
              <a:t>Algemene </a:t>
            </a:r>
            <a:r>
              <a:rPr lang="af-ZA" sz="2600" dirty="0" smtClean="0">
                <a:solidFill>
                  <a:srgbClr val="FF0000"/>
                </a:solidFill>
                <a:ea typeface="ＭＳ Ｐゴシック" pitchFamily="34" charset="-128"/>
              </a:rPr>
              <a:t>verwysings</a:t>
            </a:r>
            <a:r>
              <a:rPr lang="af-ZA" sz="2600" dirty="0" smtClean="0">
                <a:ea typeface="ＭＳ Ｐゴシック" pitchFamily="34" charset="-128"/>
              </a:rPr>
              <a:t>. Bv. wanneer daar na iemand verwys word as ŉ regte </a:t>
            </a:r>
            <a:r>
              <a:rPr lang="af-ZA" altLang="en-US" sz="2600" dirty="0" smtClean="0">
                <a:ea typeface="ＭＳ Ｐゴシック" pitchFamily="34" charset="-128"/>
              </a:rPr>
              <a:t>“</a:t>
            </a:r>
            <a:r>
              <a:rPr lang="af-ZA" sz="2600" dirty="0" err="1" smtClean="0">
                <a:ea typeface="ＭＳ Ｐゴシック" pitchFamily="34" charset="-128"/>
              </a:rPr>
              <a:t>Einstein</a:t>
            </a:r>
            <a:r>
              <a:rPr lang="af-ZA" altLang="en-US" sz="2600" dirty="0" smtClean="0">
                <a:ea typeface="ＭＳ Ｐゴシック" pitchFamily="34" charset="-128"/>
              </a:rPr>
              <a:t>”</a:t>
            </a:r>
            <a:r>
              <a:rPr lang="af-ZA" sz="2600" dirty="0" smtClean="0">
                <a:ea typeface="ＭＳ Ｐゴシック" pitchFamily="34" charset="-128"/>
              </a:rPr>
              <a:t> (antonomasia/ naamsverwisseling)</a:t>
            </a:r>
            <a:endParaRPr lang="en-ZA" sz="2600" dirty="0" smtClean="0">
              <a:ea typeface="ＭＳ Ｐゴシック" pitchFamily="34" charset="-128"/>
            </a:endParaRPr>
          </a:p>
          <a:p>
            <a:pPr marL="365125" indent="-255588">
              <a:lnSpc>
                <a:spcPct val="80000"/>
              </a:lnSpc>
              <a:defRPr/>
            </a:pPr>
            <a:r>
              <a:rPr lang="af-ZA" sz="2600" dirty="0" smtClean="0">
                <a:ea typeface="ＭＳ Ｐゴシック" pitchFamily="34" charset="-128"/>
              </a:rPr>
              <a:t>Toon begrip van </a:t>
            </a:r>
            <a:r>
              <a:rPr lang="af-ZA" sz="2600" dirty="0" smtClean="0">
                <a:solidFill>
                  <a:srgbClr val="FF0000"/>
                </a:solidFill>
                <a:ea typeface="ＭＳ Ｐゴシック" pitchFamily="34" charset="-128"/>
              </a:rPr>
              <a:t>algemene frases en spreekwoorde</a:t>
            </a:r>
            <a:r>
              <a:rPr lang="af-ZA" sz="2600" dirty="0" smtClean="0">
                <a:ea typeface="ＭＳ Ｐゴシック" pitchFamily="34" charset="-128"/>
              </a:rPr>
              <a:t>.</a:t>
            </a:r>
            <a:endParaRPr lang="en-ZA" sz="2600" dirty="0" smtClean="0">
              <a:ea typeface="ＭＳ Ｐゴシック" pitchFamily="34" charset="-128"/>
            </a:endParaRPr>
          </a:p>
          <a:p>
            <a:pPr marL="365125" indent="-255588">
              <a:lnSpc>
                <a:spcPct val="80000"/>
              </a:lnSpc>
              <a:defRPr/>
            </a:pPr>
            <a:r>
              <a:rPr lang="af-ZA" sz="2600" dirty="0" smtClean="0">
                <a:solidFill>
                  <a:srgbClr val="FF0000"/>
                </a:solidFill>
                <a:ea typeface="ＭＳ Ｐゴシック" pitchFamily="34" charset="-128"/>
              </a:rPr>
              <a:t>Woorde wat algemeen verwar word</a:t>
            </a:r>
            <a:r>
              <a:rPr lang="af-ZA" sz="2600" dirty="0" smtClean="0">
                <a:ea typeface="ＭＳ Ｐゴシック" pitchFamily="34" charset="-128"/>
              </a:rPr>
              <a:t>: homofone, homonieme, sinonieme (bv. </a:t>
            </a:r>
            <a:r>
              <a:rPr lang="af-ZA" sz="2600" i="1" dirty="0" smtClean="0">
                <a:ea typeface="ＭＳ Ｐゴシック" pitchFamily="34" charset="-128"/>
              </a:rPr>
              <a:t>erken/ herken, bedank/ afdank, verliefde/ geliefde</a:t>
            </a:r>
            <a:r>
              <a:rPr lang="af-ZA" sz="2600" dirty="0" smtClean="0">
                <a:ea typeface="ＭＳ Ｐゴシック" pitchFamily="34" charset="-128"/>
              </a:rPr>
              <a:t>)</a:t>
            </a:r>
            <a:endParaRPr lang="en-ZA" sz="2600" dirty="0" smtClean="0">
              <a:ea typeface="ＭＳ Ｐゴシック" pitchFamily="34" charset="-128"/>
            </a:endParaRPr>
          </a:p>
          <a:p>
            <a:pPr marL="365125" indent="-255588">
              <a:lnSpc>
                <a:spcPct val="80000"/>
              </a:lnSpc>
              <a:defRPr/>
            </a:pPr>
            <a:r>
              <a:rPr lang="af-ZA" sz="2600" dirty="0" smtClean="0">
                <a:ea typeface="ＭＳ Ｐゴシック" pitchFamily="34" charset="-128"/>
              </a:rPr>
              <a:t>Skep van lyste homonieme, sinonieme en antonieme.</a:t>
            </a:r>
            <a:endParaRPr lang="en-ZA" sz="2600" dirty="0" smtClean="0">
              <a:ea typeface="ＭＳ Ｐゴシック" pitchFamily="34" charset="-128"/>
            </a:endParaRPr>
          </a:p>
          <a:p>
            <a:pPr marL="365125" indent="-255588">
              <a:lnSpc>
                <a:spcPct val="80000"/>
              </a:lnSpc>
              <a:defRPr/>
            </a:pPr>
            <a:r>
              <a:rPr lang="af-ZA" sz="2600" dirty="0" smtClean="0">
                <a:ea typeface="ＭＳ Ｐゴシック" pitchFamily="34" charset="-128"/>
              </a:rPr>
              <a:t>Oorvertel van ŉ storie of gebruik van ŉ sin deur verskillende woorde te gebruik (sinonieme of antonieme).</a:t>
            </a:r>
            <a:endParaRPr lang="en-ZA" sz="2600" dirty="0" smtClean="0">
              <a:ea typeface="ＭＳ Ｐゴシック" pitchFamily="34" charset="-128"/>
            </a:endParaRPr>
          </a:p>
          <a:p>
            <a:pPr marL="365125" indent="-255588">
              <a:lnSpc>
                <a:spcPct val="80000"/>
              </a:lnSpc>
              <a:defRPr/>
            </a:pPr>
            <a:r>
              <a:rPr lang="af-ZA" sz="2600" dirty="0" smtClean="0">
                <a:ea typeface="ＭＳ Ｐゴシック" pitchFamily="34" charset="-128"/>
              </a:rPr>
              <a:t>Een woord vir ŉ omskrywing</a:t>
            </a:r>
            <a:endParaRPr lang="en-ZA" sz="2600" dirty="0" smtClean="0">
              <a:ea typeface="ＭＳ Ｐゴシック" pitchFamily="34" charset="-128"/>
            </a:endParaRPr>
          </a:p>
          <a:p>
            <a:pPr marL="365125" indent="-255588">
              <a:lnSpc>
                <a:spcPct val="80000"/>
              </a:lnSpc>
              <a:defRPr/>
            </a:pPr>
            <a:r>
              <a:rPr lang="af-ZA" sz="2600" dirty="0" err="1" smtClean="0">
                <a:ea typeface="ＭＳ Ｐゴシック" pitchFamily="34" charset="-128"/>
              </a:rPr>
              <a:t>Samevoegings</a:t>
            </a:r>
            <a:r>
              <a:rPr lang="af-ZA" sz="2600" dirty="0" smtClean="0">
                <a:ea typeface="ＭＳ Ｐゴシック" pitchFamily="34" charset="-128"/>
              </a:rPr>
              <a:t>, bv. botter en brood, hand en mond belowe</a:t>
            </a:r>
            <a:endParaRPr lang="en-ZA" sz="2600" dirty="0" smtClean="0">
              <a:ea typeface="ＭＳ Ｐゴシック" pitchFamily="34" charset="-128"/>
            </a:endParaRPr>
          </a:p>
          <a:p>
            <a:pPr marL="109728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ZA" sz="2400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ZA" sz="2400" b="1" dirty="0" smtClean="0"/>
              <a:t> </a:t>
            </a:r>
            <a:endParaRPr lang="en-US" sz="2400" b="1" dirty="0"/>
          </a:p>
        </p:txBody>
      </p:sp>
      <p:sp>
        <p:nvSpPr>
          <p:cNvPr id="2048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36050" cy="857250"/>
          </a:xfrm>
        </p:spPr>
        <p:txBody>
          <a:bodyPr anchor="t"/>
          <a:lstStyle/>
          <a:p>
            <a:pPr eaLnBrk="1" hangingPunct="1"/>
            <a:r>
              <a:rPr lang="en-ZA" sz="2800" smtClean="0">
                <a:ea typeface="ＭＳ Ｐゴシック" pitchFamily="34" charset="-128"/>
              </a:rPr>
              <a:t>Woordeskatontwikkeling  en taalgebruik tydens die leesproses </a:t>
            </a:r>
            <a:r>
              <a:rPr lang="en-ZA" sz="2800" smtClean="0"/>
              <a:t>(vervolg)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 rtlCol="0">
            <a:normAutofit fontScale="85000" lnSpcReduction="10000"/>
          </a:bodyPr>
          <a:lstStyle/>
          <a:p>
            <a:pPr indent="-273050">
              <a:defRPr/>
            </a:pPr>
            <a:r>
              <a:rPr lang="af-ZA" sz="3300" smtClean="0">
                <a:ea typeface="ＭＳ Ｐゴシック" pitchFamily="34" charset="-128"/>
              </a:rPr>
              <a:t>verbindingswoorde: eerstens …; enersyds …; omdat</a:t>
            </a:r>
            <a:endParaRPr lang="en-ZA" sz="3300" smtClean="0">
              <a:ea typeface="ＭＳ Ｐゴシック" pitchFamily="34" charset="-128"/>
            </a:endParaRPr>
          </a:p>
          <a:p>
            <a:pPr indent="-273050">
              <a:defRPr/>
            </a:pPr>
            <a:r>
              <a:rPr lang="af-ZA" sz="3300" smtClean="0">
                <a:ea typeface="ＭＳ Ｐゴシック" pitchFamily="34" charset="-128"/>
              </a:rPr>
              <a:t>afkortings en akronieme</a:t>
            </a:r>
            <a:endParaRPr lang="en-ZA" sz="3300" smtClean="0">
              <a:ea typeface="ＭＳ Ｐゴシック" pitchFamily="34" charset="-128"/>
            </a:endParaRPr>
          </a:p>
          <a:p>
            <a:pPr indent="-273050">
              <a:defRPr/>
            </a:pPr>
            <a:r>
              <a:rPr lang="af-ZA" sz="3300" smtClean="0">
                <a:ea typeface="ＭＳ Ｐゴシック" pitchFamily="34" charset="-128"/>
              </a:rPr>
              <a:t>werkwoorde om tyd, vorm en wyse akkuraat uit te druk </a:t>
            </a:r>
            <a:endParaRPr lang="en-ZA" sz="3300" smtClean="0">
              <a:ea typeface="ＭＳ Ｐゴシック" pitchFamily="34" charset="-128"/>
            </a:endParaRPr>
          </a:p>
          <a:p>
            <a:pPr indent="-273050">
              <a:defRPr/>
            </a:pPr>
            <a:r>
              <a:rPr lang="af-ZA" sz="3300" smtClean="0">
                <a:ea typeface="ＭＳ Ｐゴシック" pitchFamily="34" charset="-128"/>
              </a:rPr>
              <a:t>enkelvoudige, saamgestelde en veelvoudige sinne deur die gebruik van bepalings en bysinne</a:t>
            </a:r>
            <a:endParaRPr lang="en-ZA" sz="3300" smtClean="0">
              <a:ea typeface="ＭＳ Ｐゴシック" pitchFamily="34" charset="-128"/>
            </a:endParaRPr>
          </a:p>
          <a:p>
            <a:pPr indent="-273050">
              <a:defRPr/>
            </a:pPr>
            <a:r>
              <a:rPr lang="af-ZA" sz="3300" smtClean="0">
                <a:ea typeface="ＭＳ Ｐゴシック" pitchFamily="34" charset="-128"/>
              </a:rPr>
              <a:t>passief/lydende vorm en aktief/bedrywende vorm</a:t>
            </a:r>
            <a:endParaRPr lang="en-ZA" sz="3300" smtClean="0">
              <a:ea typeface="ＭＳ Ｐゴシック" pitchFamily="34" charset="-128"/>
            </a:endParaRPr>
          </a:p>
          <a:p>
            <a:pPr indent="-273050">
              <a:defRPr/>
            </a:pPr>
            <a:r>
              <a:rPr lang="af-ZA" sz="3300" smtClean="0">
                <a:ea typeface="ＭＳ Ｐゴシック" pitchFamily="34" charset="-128"/>
              </a:rPr>
              <a:t>direkte en indirekte rede</a:t>
            </a:r>
            <a:endParaRPr lang="en-ZA" sz="3300" smtClean="0">
              <a:ea typeface="ＭＳ Ｐゴシック" pitchFamily="34" charset="-128"/>
            </a:endParaRPr>
          </a:p>
          <a:p>
            <a:pPr indent="-273050">
              <a:defRPr/>
            </a:pPr>
            <a:r>
              <a:rPr lang="af-ZA" sz="3300" smtClean="0">
                <a:ea typeface="ＭＳ Ｐゴシック" pitchFamily="34" charset="-128"/>
              </a:rPr>
              <a:t>korrekte woordorde</a:t>
            </a:r>
            <a:endParaRPr lang="en-ZA" sz="3300" smtClean="0">
              <a:ea typeface="ＭＳ Ｐゴシック" pitchFamily="34" charset="-128"/>
            </a:endParaRPr>
          </a:p>
          <a:p>
            <a:pPr indent="-273050">
              <a:defRPr/>
            </a:pPr>
            <a:r>
              <a:rPr lang="af-ZA" sz="3300" smtClean="0">
                <a:ea typeface="ＭＳ Ｐゴシック" pitchFamily="34" charset="-128"/>
              </a:rPr>
              <a:t>lidwoorde, infinitief, voorsetsels</a:t>
            </a:r>
            <a:endParaRPr lang="en-ZA" sz="3300" smtClean="0">
              <a:ea typeface="ＭＳ Ｐゴシック" pitchFamily="34" charset="-128"/>
            </a:endParaRPr>
          </a:p>
          <a:p>
            <a:pPr indent="-273050">
              <a:defRPr/>
            </a:pPr>
            <a:r>
              <a:rPr lang="af-ZA" sz="3300" smtClean="0">
                <a:ea typeface="ＭＳ Ｐゴシック" pitchFamily="34" charset="-128"/>
              </a:rPr>
              <a:t>punktuasie/leestekens</a:t>
            </a:r>
            <a:endParaRPr lang="en-ZA" sz="3300" smtClean="0">
              <a:ea typeface="ＭＳ Ｐゴシック" pitchFamily="34" charset="-128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ZA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ZA" dirty="0"/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>
          <a:xfrm>
            <a:off x="-107950" y="0"/>
            <a:ext cx="9251950" cy="765175"/>
          </a:xfrm>
        </p:spPr>
        <p:txBody>
          <a:bodyPr/>
          <a:lstStyle/>
          <a:p>
            <a:pPr eaLnBrk="1" hangingPunct="1"/>
            <a:r>
              <a:rPr lang="en-ZA" sz="3200" smtClean="0">
                <a:ea typeface="ＭＳ Ｐゴシック" pitchFamily="34" charset="-128"/>
              </a:rPr>
              <a:t>Sinstrukture en teksorganisasie tydens die leesproses</a:t>
            </a:r>
            <a:endParaRPr lang="en-ZA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57188" y="989013"/>
          <a:ext cx="8572500" cy="4972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0466"/>
                <a:gridCol w="4822034"/>
              </a:tblGrid>
              <a:tr h="640017"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err="1" smtClean="0"/>
                        <a:t>Tekste</a:t>
                      </a:r>
                      <a:r>
                        <a:rPr lang="en-ZA" sz="1800" dirty="0" smtClean="0"/>
                        <a:t>/ </a:t>
                      </a:r>
                      <a:r>
                        <a:rPr lang="en-ZA" sz="1800" dirty="0" err="1" smtClean="0"/>
                        <a:t>paragrawe</a:t>
                      </a:r>
                      <a:r>
                        <a:rPr lang="en-ZA" sz="1800" dirty="0" smtClean="0"/>
                        <a:t> </a:t>
                      </a:r>
                      <a:r>
                        <a:rPr lang="en-ZA" sz="1800" dirty="0" err="1" smtClean="0"/>
                        <a:t>wat</a:t>
                      </a:r>
                      <a:r>
                        <a:rPr lang="en-ZA" sz="1800" dirty="0" smtClean="0"/>
                        <a:t> </a:t>
                      </a:r>
                      <a:r>
                        <a:rPr lang="en-ZA" sz="1800" dirty="0" err="1" smtClean="0"/>
                        <a:t>oor</a:t>
                      </a:r>
                      <a:r>
                        <a:rPr lang="en-ZA" sz="1800" dirty="0" smtClean="0"/>
                        <a:t> die </a:t>
                      </a:r>
                      <a:r>
                        <a:rPr lang="en-ZA" sz="1800" dirty="0" err="1" smtClean="0"/>
                        <a:t>kurrikulum</a:t>
                      </a:r>
                      <a:r>
                        <a:rPr lang="en-ZA" sz="1800" dirty="0" smtClean="0"/>
                        <a:t> </a:t>
                      </a:r>
                      <a:r>
                        <a:rPr lang="en-ZA" sz="1800" dirty="0" err="1" smtClean="0"/>
                        <a:t>heen</a:t>
                      </a:r>
                      <a:r>
                        <a:rPr lang="en-ZA" sz="1800" dirty="0" smtClean="0"/>
                        <a:t> </a:t>
                      </a:r>
                      <a:r>
                        <a:rPr lang="en-ZA" sz="1800" dirty="0" err="1" smtClean="0"/>
                        <a:t>gebruik</a:t>
                      </a:r>
                      <a:r>
                        <a:rPr lang="en-ZA" sz="1800" dirty="0" smtClean="0"/>
                        <a:t> word </a:t>
                      </a:r>
                      <a:endParaRPr lang="en-ZA" sz="1800" dirty="0"/>
                    </a:p>
                  </a:txBody>
                  <a:tcPr marL="91439" marR="91439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err="1" smtClean="0"/>
                        <a:t>Voorbeelde</a:t>
                      </a:r>
                      <a:r>
                        <a:rPr lang="en-ZA" sz="1800" dirty="0" smtClean="0"/>
                        <a:t> van </a:t>
                      </a:r>
                      <a:r>
                        <a:rPr lang="en-ZA" sz="1800" dirty="0" err="1" smtClean="0"/>
                        <a:t>verbindingswoorde</a:t>
                      </a:r>
                      <a:r>
                        <a:rPr lang="en-ZA" sz="1800" dirty="0" smtClean="0"/>
                        <a:t> en </a:t>
                      </a:r>
                      <a:r>
                        <a:rPr lang="en-ZA" sz="1800" dirty="0" err="1" smtClean="0"/>
                        <a:t>voegwoorde</a:t>
                      </a:r>
                      <a:endParaRPr lang="en-ZA" sz="1800" dirty="0"/>
                    </a:p>
                  </a:txBody>
                  <a:tcPr marL="91439" marR="91439" marT="45704" marB="45704"/>
                </a:tc>
              </a:tr>
              <a:tr h="703803">
                <a:tc>
                  <a:txBody>
                    <a:bodyPr/>
                    <a:lstStyle/>
                    <a:p>
                      <a:r>
                        <a:rPr lang="en-Z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Chronologiese</a:t>
                      </a:r>
                      <a:r>
                        <a:rPr lang="en-ZA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teks</a:t>
                      </a:r>
                      <a:endParaRPr lang="en-ZA" sz="1800" dirty="0"/>
                    </a:p>
                  </a:txBody>
                  <a:tcPr marL="91439" marR="91439" marT="45704" marB="45704"/>
                </a:tc>
                <a:tc>
                  <a:txBody>
                    <a:bodyPr/>
                    <a:lstStyle/>
                    <a:p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eerste, tweede, derde, voordat, nadat, wanneer, later, totdat, volgende, tans,vorige, agterna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en-ZA" sz="1800" dirty="0"/>
                    </a:p>
                  </a:txBody>
                  <a:tcPr marL="91439" marR="91439" marT="45704" marB="45704"/>
                </a:tc>
              </a:tr>
              <a:tr h="914322">
                <a:tc>
                  <a:txBody>
                    <a:bodyPr/>
                    <a:lstStyle/>
                    <a:p>
                      <a:r>
                        <a:rPr lang="en-Z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Verduidelikende</a:t>
                      </a:r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Z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oorsaak</a:t>
                      </a:r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 </a:t>
                      </a:r>
                      <a:r>
                        <a:rPr lang="en-Z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gevolg</a:t>
                      </a:r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Z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teks</a:t>
                      </a:r>
                      <a:endParaRPr lang="en-ZA" sz="1800" dirty="0"/>
                    </a:p>
                  </a:txBody>
                  <a:tcPr marL="91439" marR="91439" marT="45704" marB="45704"/>
                </a:tc>
                <a:tc>
                  <a:txBody>
                    <a:bodyPr/>
                    <a:lstStyle/>
                    <a:p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gevolglik, omdat, hieroor, sedert, as gevolg van, toe te skryf aan, daarom, dus, dit wil sê, daaruit volg dat, as … dan </a:t>
                      </a:r>
                      <a:endParaRPr lang="en-ZA" sz="1800" dirty="0"/>
                    </a:p>
                  </a:txBody>
                  <a:tcPr marL="91439" marR="91439" marT="45704" marB="45704"/>
                </a:tc>
              </a:tr>
              <a:tr h="365713">
                <a:tc>
                  <a:txBody>
                    <a:bodyPr/>
                    <a:lstStyle/>
                    <a:p>
                      <a:r>
                        <a:rPr lang="en-ZA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Prosedure</a:t>
                      </a:r>
                      <a:endParaRPr lang="en-ZA" sz="1800" dirty="0"/>
                    </a:p>
                  </a:txBody>
                  <a:tcPr marL="91439" marR="91439" marT="45704" marB="45704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eerste, tweede, derde </a:t>
                      </a:r>
                      <a:endParaRPr lang="en-ZA" sz="1800" dirty="0"/>
                    </a:p>
                  </a:txBody>
                  <a:tcPr marL="91439" marR="91439" marT="45704" marB="45704"/>
                </a:tc>
              </a:tr>
              <a:tr h="640017">
                <a:tc>
                  <a:txBody>
                    <a:bodyPr/>
                    <a:lstStyle/>
                    <a:p>
                      <a:r>
                        <a:rPr lang="en-Z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Vergelyk</a:t>
                      </a:r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Z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kontrasteer</a:t>
                      </a:r>
                      <a:endParaRPr lang="en-ZA" sz="1800" dirty="0"/>
                    </a:p>
                  </a:txBody>
                  <a:tcPr marL="91439" marR="91439" marT="45704" marB="45704"/>
                </a:tc>
                <a:tc>
                  <a:txBody>
                    <a:bodyPr/>
                    <a:lstStyle/>
                    <a:p>
                      <a:r>
                        <a:rPr lang="nl-NL" sz="1800" b="0" i="0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dergelik (ooreenkomstig), verskillende, kleiner as, groter as, alhoewel, maar</a:t>
                      </a:r>
                      <a:endParaRPr lang="en-ZA" sz="1800" dirty="0"/>
                    </a:p>
                  </a:txBody>
                  <a:tcPr marL="91439" marR="91439" marT="45704" marB="45704"/>
                </a:tc>
              </a:tr>
              <a:tr h="365713">
                <a:tc>
                  <a:txBody>
                    <a:bodyPr/>
                    <a:lstStyle/>
                    <a:p>
                      <a:r>
                        <a:rPr lang="en-ZA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Orde van belangrikheid</a:t>
                      </a:r>
                      <a:endParaRPr lang="en-ZA" sz="1800" dirty="0"/>
                    </a:p>
                  </a:txBody>
                  <a:tcPr marL="91439" marR="91439"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f-ZA" sz="1800" smtClean="0">
                          <a:ea typeface="ＭＳ Ｐゴシック" pitchFamily="34" charset="-128"/>
                        </a:rPr>
                        <a:t>volgende, toe, uiteindelik</a:t>
                      </a:r>
                      <a:endParaRPr lang="en-ZA" sz="1800" dirty="0"/>
                    </a:p>
                  </a:txBody>
                  <a:tcPr marL="91439" marR="91439" marT="45704" marB="45704"/>
                </a:tc>
              </a:tr>
              <a:tr h="428143">
                <a:tc>
                  <a:txBody>
                    <a:bodyPr/>
                    <a:lstStyle/>
                    <a:p>
                      <a:r>
                        <a:rPr lang="en-ZA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Ruimtelike</a:t>
                      </a:r>
                      <a:r>
                        <a:rPr lang="en-ZA" sz="1800" b="1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oriëntering</a:t>
                      </a:r>
                      <a:endParaRPr lang="en-ZA" sz="1800" dirty="0"/>
                    </a:p>
                  </a:txBody>
                  <a:tcPr marL="91439" marR="91439" marT="45704" marB="45704"/>
                </a:tc>
                <a:tc>
                  <a:txBody>
                    <a:bodyPr/>
                    <a:lstStyle/>
                    <a:p>
                      <a:r>
                        <a:rPr lang="en-ZA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bo, onder, links, regs</a:t>
                      </a:r>
                      <a:endParaRPr lang="en-ZA" sz="1800" dirty="0"/>
                    </a:p>
                  </a:txBody>
                  <a:tcPr marL="91439" marR="91439" marT="45704" marB="45704"/>
                </a:tc>
              </a:tr>
              <a:tr h="914322">
                <a:tc>
                  <a:txBody>
                    <a:bodyPr/>
                    <a:lstStyle/>
                    <a:p>
                      <a:r>
                        <a:rPr lang="en-ZA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Veralgemening/</a:t>
                      </a:r>
                      <a:r>
                        <a:rPr lang="en-ZA" sz="1800" b="1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Slotparagraaf</a:t>
                      </a:r>
                      <a:endParaRPr lang="en-ZA" sz="1800" dirty="0"/>
                    </a:p>
                  </a:txBody>
                  <a:tcPr marL="91439" marR="91439" marT="45704" marB="45704"/>
                </a:tc>
                <a:tc>
                  <a:txBody>
                    <a:bodyPr/>
                    <a:lstStyle/>
                    <a:p>
                      <a:r>
                        <a:rPr lang="nl-N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volgens my; na my mening / opvatting, ek dink dat, ek glo dat, dit lyk vir my, ek verkies, ter afsluiting </a:t>
                      </a:r>
                      <a:endParaRPr lang="en-ZA" sz="1800" dirty="0"/>
                    </a:p>
                  </a:txBody>
                  <a:tcPr marL="91439" marR="91439" marT="45704" marB="45704"/>
                </a:tc>
              </a:tr>
            </a:tbl>
          </a:graphicData>
        </a:graphic>
      </p:graphicFrame>
      <p:sp>
        <p:nvSpPr>
          <p:cNvPr id="2255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eaLnBrk="1" hangingPunct="1"/>
            <a:r>
              <a:rPr lang="en-ZA" sz="3200" smtClean="0"/>
              <a:t>Sinstruktuur en teksorganisasie tydens die leesproses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85813"/>
          </a:xfrm>
        </p:spPr>
        <p:txBody>
          <a:bodyPr/>
          <a:lstStyle/>
          <a:p>
            <a:r>
              <a:rPr lang="en-US" smtClean="0"/>
              <a:t>Aktiwiteit 6: Leesbegrip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71600" y="2500313"/>
            <a:ext cx="6400800" cy="17145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Verwys na die KABV </a:t>
            </a:r>
          </a:p>
          <a:p>
            <a:r>
              <a:rPr lang="en-US" smtClean="0">
                <a:solidFill>
                  <a:schemeClr val="tx1"/>
                </a:solidFill>
              </a:rPr>
              <a:t>Oriënteringshandleiding (p. 11)</a:t>
            </a:r>
          </a:p>
          <a:p>
            <a:r>
              <a:rPr lang="en-US" smtClean="0">
                <a:solidFill>
                  <a:schemeClr val="tx1"/>
                </a:solidFill>
              </a:rPr>
              <a:t>Voltooi aktiwiteit 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A0C10-792D-40DC-8855-6413F71F29DE}" type="slidenum">
              <a:rPr lang="en-ZA" smtClean="0"/>
              <a:pPr>
                <a:defRPr/>
              </a:pPr>
              <a:t>2</a:t>
            </a:fld>
            <a:endParaRPr lang="en-Z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107950" y="836613"/>
            <a:ext cx="8928100" cy="5400675"/>
          </a:xfrm>
        </p:spPr>
        <p:txBody>
          <a:bodyPr/>
          <a:lstStyle/>
          <a:p>
            <a:pPr marL="363538" indent="-295275">
              <a:tabLst>
                <a:tab pos="363538" algn="l"/>
              </a:tabLst>
            </a:pPr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Visuele tekste is o.a. advertensies, spotprente, webblaaie, prente en strokiesprente</a:t>
            </a:r>
          </a:p>
          <a:p>
            <a:pPr marL="363538" indent="-295275">
              <a:tabLst>
                <a:tab pos="363538" algn="l"/>
              </a:tabLst>
            </a:pPr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Leerders ontleed, interpreteer, evalueer en reageer op visuele geletterdheid</a:t>
            </a:r>
          </a:p>
          <a:p>
            <a:pPr marL="363538" indent="-295275">
              <a:tabLst>
                <a:tab pos="363538" algn="l"/>
              </a:tabLst>
            </a:pPr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Leerders ondersoek:</a:t>
            </a:r>
          </a:p>
          <a:p>
            <a:pPr marL="763588" lvl="1" indent="-295275">
              <a:buSzPct val="78000"/>
              <a:buFont typeface="Wingdings" pitchFamily="2" charset="2"/>
              <a:buChar char="§"/>
              <a:tabLst>
                <a:tab pos="363538" algn="l"/>
              </a:tabLst>
            </a:pPr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uitleg wat die sleutel tot ŉ</a:t>
            </a:r>
            <a:r>
              <a:rPr lang="en-US" altLang="ja-JP" sz="2000" smtClean="0">
                <a:latin typeface="Arial" charset="0"/>
                <a:cs typeface="Arial" charset="0"/>
              </a:rPr>
              <a:t> gewilde webblad / advertensies / spotprente / prente is</a:t>
            </a:r>
          </a:p>
          <a:p>
            <a:pPr marL="763588" lvl="1" indent="-295275">
              <a:buSzPct val="78000"/>
              <a:buFont typeface="Wingdings" pitchFamily="2" charset="2"/>
              <a:buChar char="§"/>
              <a:tabLst>
                <a:tab pos="363538" algn="l"/>
              </a:tabLst>
            </a:pPr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hoe die skrywer die leser se aandag gevange hou </a:t>
            </a:r>
          </a:p>
          <a:p>
            <a:pPr marL="763588" lvl="1" indent="-295275">
              <a:buSzPct val="78000"/>
              <a:buFont typeface="Wingdings" pitchFamily="2" charset="2"/>
              <a:buChar char="§"/>
              <a:tabLst>
                <a:tab pos="363538" algn="l"/>
              </a:tabLst>
            </a:pPr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die rol van beweging </a:t>
            </a:r>
          </a:p>
          <a:p>
            <a:pPr marL="763588" lvl="1" indent="-295275">
              <a:buSzPct val="78000"/>
              <a:buFont typeface="Wingdings" pitchFamily="2" charset="2"/>
              <a:buChar char="§"/>
              <a:tabLst>
                <a:tab pos="363538" algn="l"/>
              </a:tabLst>
            </a:pPr>
            <a:r>
              <a:rPr lang="en-US" sz="2000" smtClean="0">
                <a:latin typeface="Arial" charset="0"/>
                <a:ea typeface="ＭＳ Ｐゴシック" pitchFamily="34" charset="-128"/>
                <a:cs typeface="Arial" charset="0"/>
              </a:rPr>
              <a:t>die rol van kleur</a:t>
            </a:r>
          </a:p>
          <a:p>
            <a:pPr marL="763588" lvl="1" indent="-295275">
              <a:buSzPct val="78000"/>
              <a:buFont typeface="Wingdings" pitchFamily="2" charset="2"/>
              <a:buChar char="§"/>
              <a:tabLst>
                <a:tab pos="363538" algn="l"/>
              </a:tabLst>
            </a:pPr>
            <a:r>
              <a:rPr lang="en-ZA" sz="2000" smtClean="0">
                <a:latin typeface="Arial" charset="0"/>
                <a:ea typeface="ＭＳ Ｐゴシック" pitchFamily="34" charset="-128"/>
                <a:cs typeface="Arial" charset="0"/>
              </a:rPr>
              <a:t>oorredingstegnieke; emotiewe taal, partydigheid, manipulerende taal</a:t>
            </a:r>
          </a:p>
          <a:p>
            <a:pPr marL="763588" lvl="1" indent="-295275">
              <a:buSzPct val="78000"/>
              <a:buFont typeface="Wingdings" pitchFamily="2" charset="2"/>
              <a:buChar char="§"/>
              <a:tabLst>
                <a:tab pos="363538" algn="l"/>
              </a:tabLst>
            </a:pPr>
            <a:r>
              <a:rPr lang="en-ZA" sz="2000" smtClean="0">
                <a:latin typeface="Arial" charset="0"/>
                <a:ea typeface="ＭＳ Ｐゴシック" pitchFamily="34" charset="-128"/>
                <a:cs typeface="Arial" charset="0"/>
              </a:rPr>
              <a:t>hoe taal en beelde waardes en houdings (seksisme, rasisme en stereotipering) reflekteer</a:t>
            </a:r>
          </a:p>
          <a:p>
            <a:pPr marL="763588" lvl="1" indent="-295275">
              <a:buSzPct val="78000"/>
              <a:buFont typeface="Wingdings" pitchFamily="2" charset="2"/>
              <a:buChar char="§"/>
              <a:tabLst>
                <a:tab pos="363538" algn="l"/>
              </a:tabLst>
            </a:pPr>
            <a:r>
              <a:rPr lang="en-ZA" sz="2000" smtClean="0">
                <a:latin typeface="Arial" charset="0"/>
                <a:ea typeface="ＭＳ Ｐゴシック" pitchFamily="34" charset="-128"/>
                <a:cs typeface="Arial" charset="0"/>
              </a:rPr>
              <a:t>gebruik van lettertipes en -groottes</a:t>
            </a:r>
          </a:p>
          <a:p>
            <a:pPr marL="763588" lvl="1" indent="-295275">
              <a:buSzPct val="78000"/>
              <a:buFont typeface="Wingdings" pitchFamily="2" charset="2"/>
              <a:buChar char="§"/>
              <a:tabLst>
                <a:tab pos="363538" algn="l"/>
              </a:tabLst>
            </a:pPr>
            <a:r>
              <a:rPr lang="en-ZA" sz="2000" smtClean="0">
                <a:latin typeface="Arial" charset="0"/>
                <a:ea typeface="ＭＳ Ｐゴシック" pitchFamily="34" charset="-128"/>
                <a:cs typeface="Arial" charset="0"/>
              </a:rPr>
              <a:t>gebruik van hoofopskrifte/opskrifte </a:t>
            </a:r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813"/>
          </a:xfrm>
        </p:spPr>
        <p:txBody>
          <a:bodyPr/>
          <a:lstStyle/>
          <a:p>
            <a:pPr eaLnBrk="1" hangingPunct="1"/>
            <a:r>
              <a:rPr lang="en-ZA" smtClean="0">
                <a:ea typeface="ＭＳ Ｐゴシック" pitchFamily="34" charset="-128"/>
              </a:rPr>
              <a:t>Visuele geletterdheid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928688"/>
          </a:xfrm>
        </p:spPr>
        <p:txBody>
          <a:bodyPr/>
          <a:lstStyle/>
          <a:p>
            <a:r>
              <a:rPr lang="en-US" smtClean="0"/>
              <a:t>Aktiwiteit 7: Opsomming</a:t>
            </a:r>
          </a:p>
        </p:txBody>
      </p:sp>
      <p:sp>
        <p:nvSpPr>
          <p:cNvPr id="24579" name="Subtitle 2"/>
          <p:cNvSpPr>
            <a:spLocks noGrp="1"/>
          </p:cNvSpPr>
          <p:nvPr>
            <p:ph type="subTitle" idx="1"/>
          </p:nvPr>
        </p:nvSpPr>
        <p:spPr>
          <a:xfrm>
            <a:off x="1000125" y="2286000"/>
            <a:ext cx="6772275" cy="2071688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Verwys na die KABV</a:t>
            </a:r>
          </a:p>
          <a:p>
            <a:r>
              <a:rPr lang="en-US" smtClean="0">
                <a:solidFill>
                  <a:schemeClr val="tx1"/>
                </a:solidFill>
              </a:rPr>
              <a:t>Oriënteringshandleiding en voltooi aktiwiteit 7 (p. 12)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BE1F3-2369-4903-9828-651B2E041C35}" type="slidenum">
              <a:rPr lang="en-ZA" smtClean="0"/>
              <a:pPr>
                <a:defRPr/>
              </a:pPr>
              <a:t>21</a:t>
            </a:fld>
            <a:endParaRPr lang="en-Z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algn="l"/>
            <a:r>
              <a:rPr lang="en-ZA" sz="3400" b="1" smtClean="0"/>
              <a:t>WENKE VIR DIE ONDERRIG VAN DIE OPSOMMING</a:t>
            </a:r>
            <a:endParaRPr lang="en-ZA" sz="340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50825" y="836613"/>
            <a:ext cx="8893175" cy="5289550"/>
          </a:xfrm>
        </p:spPr>
        <p:txBody>
          <a:bodyPr/>
          <a:lstStyle/>
          <a:p>
            <a:pPr>
              <a:defRPr/>
            </a:pPr>
            <a:r>
              <a:rPr lang="en-ZA" sz="2600" smtClean="0"/>
              <a:t>Maak ‘n lys van die hoofgedagtes in frases. </a:t>
            </a:r>
          </a:p>
          <a:p>
            <a:pPr>
              <a:defRPr/>
            </a:pPr>
            <a:r>
              <a:rPr lang="en-ZA" sz="2600" smtClean="0"/>
              <a:t>Groepeer die hoofgedagtes in logiese kategorie</a:t>
            </a:r>
            <a:r>
              <a:rPr lang="en-ZA" sz="2600" smtClean="0">
                <a:cs typeface="Arial"/>
              </a:rPr>
              <a:t>ë</a:t>
            </a:r>
            <a:r>
              <a:rPr lang="en-ZA" sz="2600"/>
              <a:t> </a:t>
            </a:r>
            <a:r>
              <a:rPr lang="en-ZA" sz="2600" smtClean="0"/>
              <a:t>— die volgorde waarin ‘n mens die hoofgedagtes lees is nie altyd die beste volgorde vir ‘n opsomming nie.</a:t>
            </a:r>
          </a:p>
          <a:p>
            <a:pPr>
              <a:defRPr/>
            </a:pPr>
            <a:r>
              <a:rPr lang="en-ZA" sz="2600" smtClean="0"/>
              <a:t>Verander die hoofgedagtes in sinne en kombineer dit in ‘n paragraaf deur verbindingswoorde/ voegwoorde te gebruik.  Sluit ‘n onderwerpsin (Dit is </a:t>
            </a:r>
            <a:r>
              <a:rPr lang="en-ZA" sz="2600" b="1" smtClean="0"/>
              <a:t>gewoonlik</a:t>
            </a:r>
            <a:r>
              <a:rPr lang="en-ZA" sz="2600" smtClean="0"/>
              <a:t> die eerste sin van die paragraaf wat die leser ‘n aanduiding gee waaroor die paragraaf handel.)</a:t>
            </a:r>
          </a:p>
          <a:p>
            <a:pPr>
              <a:defRPr/>
            </a:pPr>
            <a:r>
              <a:rPr lang="en-ZA" sz="2600" b="1" smtClean="0"/>
              <a:t>Proeflees</a:t>
            </a:r>
            <a:r>
              <a:rPr lang="en-ZA" sz="2600" smtClean="0"/>
              <a:t> ‘n eerste weergawe vir punktuasie, spelling en samehang.</a:t>
            </a:r>
          </a:p>
          <a:p>
            <a:pPr>
              <a:defRPr/>
            </a:pPr>
            <a:r>
              <a:rPr lang="en-ZA" sz="2600" smtClean="0"/>
              <a:t>Skryf die finale weergawe.</a:t>
            </a:r>
          </a:p>
          <a:p>
            <a:pPr marL="0" indent="0">
              <a:buFont typeface="Arial" charset="0"/>
              <a:buNone/>
              <a:defRPr/>
            </a:pPr>
            <a:endParaRPr lang="en-ZA" sz="2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95288" y="28575"/>
            <a:ext cx="8229600" cy="808038"/>
          </a:xfrm>
        </p:spPr>
        <p:txBody>
          <a:bodyPr/>
          <a:lstStyle/>
          <a:p>
            <a:pPr eaLnBrk="1" hangingPunct="1"/>
            <a:r>
              <a:rPr lang="en-ZA" smtClean="0"/>
              <a:t>LEES EN KYK INHOUD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1357313"/>
            <a:ext cx="8229600" cy="4525962"/>
          </a:xfrm>
        </p:spPr>
        <p:txBody>
          <a:bodyPr rtlCol="0">
            <a:normAutofit fontScale="8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dirty="0" smtClean="0">
                <a:latin typeface="Arial" pitchFamily="34" charset="0"/>
                <a:ea typeface="Arial Narrow" pitchFamily="34" charset="0"/>
                <a:cs typeface="Arial" pitchFamily="34" charset="0"/>
              </a:rPr>
              <a:t>Die </a:t>
            </a:r>
            <a:r>
              <a:rPr lang="en-US" dirty="0" err="1" smtClean="0">
                <a:latin typeface="Arial" pitchFamily="34" charset="0"/>
                <a:ea typeface="Arial Narrow" pitchFamily="34" charset="0"/>
                <a:cs typeface="Arial" pitchFamily="34" charset="0"/>
              </a:rPr>
              <a:t>leesproses</a:t>
            </a:r>
            <a:r>
              <a:rPr lang="en-US" dirty="0" smtClean="0">
                <a:latin typeface="Arial" pitchFamily="34" charset="0"/>
                <a:ea typeface="Arial Narrow" pitchFamily="34" charset="0"/>
                <a:cs typeface="Arial" pitchFamily="34" charset="0"/>
              </a:rPr>
              <a:t> en </a:t>
            </a:r>
            <a:r>
              <a:rPr lang="en-US" dirty="0" err="1" smtClean="0">
                <a:latin typeface="Arial" pitchFamily="34" charset="0"/>
                <a:ea typeface="Arial Narrow" pitchFamily="34" charset="0"/>
                <a:cs typeface="Arial" pitchFamily="34" charset="0"/>
              </a:rPr>
              <a:t>strategieë</a:t>
            </a:r>
            <a:r>
              <a:rPr lang="en-US" dirty="0" smtClean="0">
                <a:latin typeface="Arial" pitchFamily="34" charset="0"/>
                <a:ea typeface="Arial Narrow" pitchFamily="34" charset="0"/>
                <a:cs typeface="Arial" pitchFamily="34" charset="0"/>
              </a:rPr>
              <a:t>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600" dirty="0" smtClean="0"/>
              <a:t>Pre-lees</a:t>
            </a:r>
            <a:endParaRPr lang="en-ZA" sz="2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ea typeface="Arial Narrow" pitchFamily="34" charset="0"/>
                <a:cs typeface="Arial" pitchFamily="34" charset="0"/>
              </a:rPr>
              <a:t>Lees</a:t>
            </a:r>
            <a:endParaRPr lang="en-ZA" sz="2600" dirty="0">
              <a:latin typeface="Arial" pitchFamily="34" charset="0"/>
              <a:cs typeface="Arial" pitchFamily="34" charset="0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ea typeface="Arial Narrow" pitchFamily="34" charset="0"/>
                <a:cs typeface="Arial" pitchFamily="34" charset="0"/>
              </a:rPr>
              <a:t>Post-lees</a:t>
            </a:r>
            <a:r>
              <a:rPr lang="en-US" sz="2600" dirty="0" smtClean="0"/>
              <a:t> (</a:t>
            </a:r>
            <a:r>
              <a:rPr lang="en-US" sz="2600" dirty="0" err="1" smtClean="0"/>
              <a:t>aktiewe</a:t>
            </a:r>
            <a:r>
              <a:rPr lang="en-US" sz="2600" dirty="0" smtClean="0"/>
              <a:t> </a:t>
            </a:r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ea typeface="Arial Narrow" pitchFamily="34" charset="0"/>
                <a:cs typeface="Arial" pitchFamily="34" charset="0"/>
              </a:rPr>
              <a:t>lees)</a:t>
            </a:r>
            <a:endParaRPr lang="en-US" sz="2600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600" dirty="0" err="1">
                <a:latin typeface="Arial" pitchFamily="34" charset="0"/>
                <a:cs typeface="Arial" pitchFamily="34" charset="0"/>
              </a:rPr>
              <a:t>Woordeskatontwikkeling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en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taalgebruik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latin typeface="Arial" pitchFamily="34" charset="0"/>
                <a:ea typeface="Arial Narrow" pitchFamily="34" charset="0"/>
                <a:cs typeface="Arial" pitchFamily="34" charset="0"/>
              </a:rPr>
              <a:t>(HT)/ </a:t>
            </a:r>
            <a:r>
              <a:rPr lang="en-US" sz="2600" dirty="0" err="1" smtClean="0">
                <a:latin typeface="Arial" pitchFamily="34" charset="0"/>
                <a:ea typeface="Arial Narrow" pitchFamily="34" charset="0"/>
                <a:cs typeface="Arial" pitchFamily="34" charset="0"/>
              </a:rPr>
              <a:t>aandagtige</a:t>
            </a:r>
            <a:r>
              <a:rPr lang="en-US" sz="2600" dirty="0" smtClean="0">
                <a:latin typeface="Arial" pitchFamily="34" charset="0"/>
                <a:ea typeface="Arial Narrow" pitchFamily="34" charset="0"/>
                <a:cs typeface="Arial" pitchFamily="34" charset="0"/>
              </a:rPr>
              <a:t> lees </a:t>
            </a:r>
            <a:r>
              <a:rPr lang="en-US" sz="2600" dirty="0" err="1" smtClean="0">
                <a:latin typeface="Arial" pitchFamily="34" charset="0"/>
                <a:ea typeface="Arial Narrow" pitchFamily="34" charset="0"/>
                <a:cs typeface="Arial" pitchFamily="34" charset="0"/>
              </a:rPr>
              <a:t>vir</a:t>
            </a:r>
            <a:r>
              <a:rPr lang="en-US" sz="2600" dirty="0" smtClean="0">
                <a:latin typeface="Arial" pitchFamily="34" charset="0"/>
                <a:ea typeface="Arial Narrow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ea typeface="Arial Narrow" pitchFamily="34" charset="0"/>
                <a:cs typeface="Arial" pitchFamily="34" charset="0"/>
              </a:rPr>
              <a:t>woordbegrip</a:t>
            </a:r>
            <a:r>
              <a:rPr lang="en-US" sz="2600" dirty="0" smtClean="0">
                <a:latin typeface="Arial" pitchFamily="34" charset="0"/>
                <a:ea typeface="Arial Narrow" pitchFamily="34" charset="0"/>
                <a:cs typeface="Arial" pitchFamily="34" charset="0"/>
              </a:rPr>
              <a:t> (EAT en TAT)</a:t>
            </a:r>
            <a:endParaRPr lang="en-ZA" sz="26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ZA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Sinstruktuur</a:t>
            </a:r>
            <a:r>
              <a:rPr lang="en-ZA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ZA" sz="2600" dirty="0" smtClean="0">
                <a:latin typeface="Arial" pitchFamily="34" charset="0"/>
                <a:cs typeface="Arial" pitchFamily="34" charset="0"/>
              </a:rPr>
              <a:t>en die </a:t>
            </a:r>
            <a:r>
              <a:rPr lang="en-ZA" sz="2600" dirty="0" err="1" smtClean="0">
                <a:latin typeface="Arial" pitchFamily="34" charset="0"/>
                <a:cs typeface="Arial" pitchFamily="34" charset="0"/>
              </a:rPr>
              <a:t>organisasie</a:t>
            </a:r>
            <a:r>
              <a:rPr lang="en-ZA" sz="2600" dirty="0" smtClean="0">
                <a:latin typeface="Arial" pitchFamily="34" charset="0"/>
                <a:cs typeface="Arial" pitchFamily="34" charset="0"/>
              </a:rPr>
              <a:t> van </a:t>
            </a:r>
            <a:r>
              <a:rPr lang="en-ZA" sz="2600" dirty="0" err="1" smtClean="0">
                <a:latin typeface="Arial" pitchFamily="34" charset="0"/>
                <a:cs typeface="Arial" pitchFamily="34" charset="0"/>
              </a:rPr>
              <a:t>tekste</a:t>
            </a:r>
            <a:r>
              <a:rPr lang="en-ZA" sz="2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600" dirty="0" smtClean="0">
                <a:latin typeface="Arial" pitchFamily="34" charset="0"/>
                <a:ea typeface="Arial Narrow" pitchFamily="34" charset="0"/>
                <a:cs typeface="Arial" pitchFamily="34" charset="0"/>
              </a:rPr>
              <a:t>HT) /</a:t>
            </a:r>
            <a:endParaRPr lang="en-US" sz="2800" dirty="0"/>
          </a:p>
          <a:p>
            <a:pPr>
              <a:defRPr/>
            </a:pPr>
            <a:r>
              <a:rPr lang="nl-NL" sz="2600" dirty="0">
                <a:latin typeface="Arial" pitchFamily="34" charset="0"/>
                <a:cs typeface="Arial" pitchFamily="34" charset="0"/>
              </a:rPr>
              <a:t>Aandagtige lees </a:t>
            </a:r>
            <a:r>
              <a:rPr lang="nl-NL" sz="2600" dirty="0" smtClean="0">
                <a:latin typeface="Arial" pitchFamily="34" charset="0"/>
                <a:cs typeface="Arial" pitchFamily="34" charset="0"/>
              </a:rPr>
              <a:t>vir sins-, paragraaf- en teksbegrip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 (EAT en TAT)</a:t>
            </a:r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ZA" sz="2600" dirty="0" err="1" smtClean="0">
                <a:latin typeface="Arial" pitchFamily="34" charset="0"/>
                <a:cs typeface="Arial" pitchFamily="34" charset="0"/>
              </a:rPr>
              <a:t>Interpretasie</a:t>
            </a:r>
            <a:r>
              <a:rPr lang="en-ZA" sz="2600" dirty="0" smtClean="0">
                <a:latin typeface="Arial" pitchFamily="34" charset="0"/>
                <a:cs typeface="Arial" pitchFamily="34" charset="0"/>
              </a:rPr>
              <a:t> van </a:t>
            </a:r>
            <a:r>
              <a:rPr lang="en-ZA" sz="2600" dirty="0" err="1" smtClean="0">
                <a:latin typeface="Arial" pitchFamily="34" charset="0"/>
                <a:cs typeface="Arial" pitchFamily="34" charset="0"/>
              </a:rPr>
              <a:t>visuele</a:t>
            </a:r>
            <a:r>
              <a:rPr lang="en-ZA" sz="2600" smtClean="0">
                <a:latin typeface="Arial" pitchFamily="34" charset="0"/>
                <a:cs typeface="Arial" pitchFamily="34" charset="0"/>
              </a:rPr>
              <a:t>/ multimedia </a:t>
            </a:r>
            <a:r>
              <a:rPr lang="en-ZA" sz="2600" dirty="0" err="1" smtClean="0">
                <a:latin typeface="Arial" pitchFamily="34" charset="0"/>
                <a:cs typeface="Arial" pitchFamily="34" charset="0"/>
              </a:rPr>
              <a:t>tekste</a:t>
            </a:r>
            <a:r>
              <a:rPr lang="en-ZA" sz="26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     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sz="2600" dirty="0" err="1" smtClean="0">
                <a:latin typeface="Arial" pitchFamily="34" charset="0"/>
                <a:ea typeface="Arial Narrow" pitchFamily="34" charset="0"/>
                <a:cs typeface="Arial" pitchFamily="34" charset="0"/>
              </a:rPr>
              <a:t>Letterkunde</a:t>
            </a:r>
            <a:r>
              <a:rPr lang="en-US" sz="2600" dirty="0" smtClean="0">
                <a:latin typeface="Arial" pitchFamily="34" charset="0"/>
                <a:ea typeface="Arial Narrow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poësie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(HT, EAT &amp; TAT), drama (HT &amp; EAT), roman (HT &amp; EAT),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kortverhale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(EAT &amp; TAT),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eenbedryf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 (TAT),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novelle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(TAT)</a:t>
            </a:r>
            <a:endParaRPr lang="en-ZA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4857750"/>
          </a:xfrm>
        </p:spPr>
        <p:txBody>
          <a:bodyPr rtlCol="0">
            <a:normAutofit fontScale="25000" lnSpcReduction="20000"/>
          </a:bodyPr>
          <a:lstStyle/>
          <a:p>
            <a:pPr marL="6858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af-ZA" sz="11200" b="1"/>
              <a:t>Pre-lees </a:t>
            </a:r>
          </a:p>
          <a:p>
            <a:pPr marL="925830" lvl="1" indent="-457200" fontAlgn="auto">
              <a:spcAft>
                <a:spcPts val="0"/>
              </a:spcAft>
              <a:buSzPct val="78000"/>
              <a:buFont typeface="Wingdings" charset="2"/>
              <a:buChar char="§"/>
              <a:defRPr/>
            </a:pPr>
            <a:r>
              <a:rPr lang="af-ZA" sz="11200"/>
              <a:t>Stel leerders aan die teks bekend.</a:t>
            </a:r>
          </a:p>
          <a:p>
            <a:pPr marL="925830" lvl="1" indent="-457200" fontAlgn="auto">
              <a:spcAft>
                <a:spcPts val="0"/>
              </a:spcAft>
              <a:buSzPct val="78000"/>
              <a:buFont typeface="Wingdings" charset="2"/>
              <a:buChar char="§"/>
              <a:defRPr/>
            </a:pPr>
            <a:r>
              <a:rPr lang="af-ZA" sz="11200"/>
              <a:t>Dit aktiveer assosiasies en vorige kennis.</a:t>
            </a:r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af-ZA" sz="11200" b="1"/>
          </a:p>
          <a:p>
            <a:pPr marL="6858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af-ZA" sz="11200" b="1"/>
              <a:t>Lees</a:t>
            </a:r>
          </a:p>
          <a:p>
            <a:pPr marL="925830" lvl="1" indent="-457200" fontAlgn="auto">
              <a:spcAft>
                <a:spcPts val="0"/>
              </a:spcAft>
              <a:buSzPct val="78000"/>
              <a:buFont typeface="Wingdings" charset="2"/>
              <a:buChar char="§"/>
              <a:defRPr/>
            </a:pPr>
            <a:r>
              <a:rPr lang="af-ZA" sz="11200"/>
              <a:t>Verwys na die</a:t>
            </a:r>
            <a:r>
              <a:rPr lang="af-ZA" sz="11200" b="1"/>
              <a:t> </a:t>
            </a:r>
            <a:r>
              <a:rPr lang="af-ZA" sz="11200"/>
              <a:t>verstaan van die teks en om nadere aandag te skenk aan die taalkenmerke daarvan.</a:t>
            </a:r>
          </a:p>
          <a:p>
            <a:pPr marL="68580" indent="0" fontAlgn="auto">
              <a:spcAft>
                <a:spcPts val="0"/>
              </a:spcAft>
              <a:buFont typeface="Arial" charset="0"/>
              <a:buNone/>
              <a:defRPr/>
            </a:pPr>
            <a:endParaRPr lang="af-ZA" sz="11200"/>
          </a:p>
          <a:p>
            <a:pPr marL="6858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af-ZA" sz="11200" b="1"/>
              <a:t>Post-lees </a:t>
            </a:r>
          </a:p>
          <a:p>
            <a:pPr marL="925830" lvl="1" indent="-457200" fontAlgn="auto">
              <a:spcAft>
                <a:spcPts val="0"/>
              </a:spcAft>
              <a:buSzPct val="78000"/>
              <a:buFont typeface="Wingdings" charset="2"/>
              <a:buChar char="§"/>
              <a:defRPr/>
            </a:pPr>
            <a:r>
              <a:rPr lang="af-ZA" sz="11200"/>
              <a:t>Stel leerders in staat om die teks as geheel te beskou en daarop te reageer.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ZA" sz="460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>
              <a:defRPr/>
            </a:pPr>
            <a:endParaRPr lang="en-ZA" b="1" dirty="0" smtClean="0"/>
          </a:p>
          <a:p>
            <a:pPr>
              <a:buFont typeface="Arial" charset="0"/>
              <a:buNone/>
              <a:defRPr/>
            </a:pPr>
            <a:endParaRPr lang="en-ZA" dirty="0" smtClean="0"/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468313" y="28575"/>
            <a:ext cx="8229600" cy="808038"/>
          </a:xfrm>
        </p:spPr>
        <p:txBody>
          <a:bodyPr/>
          <a:lstStyle/>
          <a:p>
            <a:pPr eaLnBrk="1" hangingPunct="1"/>
            <a:r>
              <a:rPr lang="en-ZA" b="1" smtClean="0"/>
              <a:t>Die leesproses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79388" y="0"/>
            <a:ext cx="8507412" cy="836613"/>
          </a:xfrm>
        </p:spPr>
        <p:txBody>
          <a:bodyPr/>
          <a:lstStyle/>
          <a:p>
            <a:pPr algn="l"/>
            <a:r>
              <a:rPr lang="en-ZA" b="1" smtClean="0"/>
              <a:t/>
            </a:r>
            <a:br>
              <a:rPr lang="en-ZA" b="1" smtClean="0"/>
            </a:br>
            <a:r>
              <a:rPr lang="en-ZA" smtClean="0"/>
              <a:t> </a:t>
            </a:r>
            <a:br>
              <a:rPr lang="en-ZA" smtClean="0"/>
            </a:br>
            <a:r>
              <a:rPr lang="en-ZA" sz="3200" smtClean="0"/>
              <a:t>Die hantering van diversiteit tydens die leesproses  </a:t>
            </a:r>
            <a:r>
              <a:rPr lang="en-ZA" smtClean="0"/>
              <a:t/>
            </a:r>
            <a:br>
              <a:rPr lang="en-ZA" smtClean="0"/>
            </a:br>
            <a:r>
              <a:rPr lang="en-ZA" smtClean="0"/>
              <a:t/>
            </a:r>
            <a:br>
              <a:rPr lang="en-ZA" smtClean="0"/>
            </a:br>
            <a:endParaRPr lang="en-ZA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23850" y="1268413"/>
            <a:ext cx="8424863" cy="4857750"/>
          </a:xfrm>
        </p:spPr>
        <p:txBody>
          <a:bodyPr/>
          <a:lstStyle/>
          <a:p>
            <a:pPr>
              <a:defRPr/>
            </a:pPr>
            <a:r>
              <a:rPr lang="en-ZA" sz="2400" dirty="0" err="1" smtClean="0"/>
              <a:t>Onderrig</a:t>
            </a:r>
            <a:r>
              <a:rPr lang="en-ZA" sz="2400" dirty="0" smtClean="0"/>
              <a:t> pre-</a:t>
            </a:r>
            <a:r>
              <a:rPr lang="en-ZA" sz="2400" dirty="0" err="1" smtClean="0"/>
              <a:t>leesstrategieë</a:t>
            </a:r>
            <a:r>
              <a:rPr lang="en-ZA" sz="2400" dirty="0" smtClean="0"/>
              <a:t> (</a:t>
            </a:r>
            <a:r>
              <a:rPr lang="en-ZA" sz="2400" dirty="0" err="1" smtClean="0"/>
              <a:t>aktiveer</a:t>
            </a:r>
            <a:r>
              <a:rPr lang="en-ZA" sz="2400" dirty="0" smtClean="0"/>
              <a:t> </a:t>
            </a:r>
            <a:r>
              <a:rPr lang="en-ZA" sz="2400" dirty="0" err="1" smtClean="0"/>
              <a:t>voorafkennis</a:t>
            </a:r>
            <a:r>
              <a:rPr lang="en-ZA" sz="2400" dirty="0" smtClean="0"/>
              <a:t>, </a:t>
            </a:r>
            <a:r>
              <a:rPr lang="en-ZA" sz="2400" dirty="0" err="1" smtClean="0"/>
              <a:t>herken</a:t>
            </a:r>
            <a:r>
              <a:rPr lang="en-ZA" sz="2400" dirty="0" smtClean="0"/>
              <a:t>/ </a:t>
            </a:r>
            <a:r>
              <a:rPr lang="en-ZA" sz="2400" dirty="0" err="1" smtClean="0"/>
              <a:t>identifiseer</a:t>
            </a:r>
            <a:r>
              <a:rPr lang="en-ZA" sz="2400" dirty="0" smtClean="0"/>
              <a:t> </a:t>
            </a:r>
            <a:r>
              <a:rPr lang="en-ZA" sz="2400" dirty="0" err="1" smtClean="0"/>
              <a:t>teksstruktuur</a:t>
            </a:r>
            <a:r>
              <a:rPr lang="en-ZA" sz="2400" dirty="0" smtClean="0"/>
              <a:t>, </a:t>
            </a:r>
            <a:r>
              <a:rPr lang="en-ZA" sz="2400" dirty="0" err="1" smtClean="0"/>
              <a:t>bepaal</a:t>
            </a:r>
            <a:r>
              <a:rPr lang="en-ZA" sz="2400" dirty="0" smtClean="0"/>
              <a:t> die </a:t>
            </a:r>
            <a:r>
              <a:rPr lang="en-ZA" sz="2400" b="1" dirty="0" err="1" smtClean="0"/>
              <a:t>leesdoelwit</a:t>
            </a:r>
            <a:r>
              <a:rPr lang="en-ZA" sz="2400" dirty="0" smtClean="0"/>
              <a:t>)</a:t>
            </a:r>
          </a:p>
          <a:p>
            <a:pPr>
              <a:defRPr/>
            </a:pPr>
            <a:r>
              <a:rPr lang="en-US" sz="2400" dirty="0" err="1" smtClean="0"/>
              <a:t>Hanteer</a:t>
            </a:r>
            <a:r>
              <a:rPr lang="en-US" sz="2400" dirty="0" smtClean="0"/>
              <a:t> </a:t>
            </a:r>
            <a:r>
              <a:rPr lang="en-US" sz="2400" b="1" dirty="0" err="1" smtClean="0"/>
              <a:t>woordeskat</a:t>
            </a:r>
            <a:r>
              <a:rPr lang="en-US" sz="2400" dirty="0" smtClean="0"/>
              <a:t> en </a:t>
            </a:r>
            <a:r>
              <a:rPr lang="en-US" sz="2400" b="1" dirty="0" err="1" smtClean="0"/>
              <a:t>konsepte</a:t>
            </a:r>
            <a:r>
              <a:rPr lang="en-US" sz="2400" dirty="0" smtClean="0"/>
              <a:t> </a:t>
            </a:r>
            <a:r>
              <a:rPr lang="nl-NL" sz="2400" dirty="0" smtClean="0"/>
              <a:t>wat </a:t>
            </a:r>
            <a:r>
              <a:rPr lang="nl-NL" sz="2400" dirty="0"/>
              <a:t>vir leerders onbekend mag wees </a:t>
            </a:r>
          </a:p>
          <a:p>
            <a:pPr>
              <a:defRPr/>
            </a:pPr>
            <a:r>
              <a:rPr lang="en-US" sz="2400" dirty="0" err="1" smtClean="0"/>
              <a:t>Onderrig</a:t>
            </a:r>
            <a:r>
              <a:rPr lang="en-US" sz="2400" dirty="0" smtClean="0"/>
              <a:t> </a:t>
            </a:r>
            <a:r>
              <a:rPr lang="en-US" sz="2400" dirty="0" err="1" smtClean="0"/>
              <a:t>woordeskatstrategieë</a:t>
            </a:r>
            <a:endParaRPr lang="en-US" sz="2400" dirty="0"/>
          </a:p>
          <a:p>
            <a:pPr>
              <a:defRPr/>
            </a:pPr>
            <a:r>
              <a:rPr lang="en-US" sz="2400" dirty="0" err="1" smtClean="0"/>
              <a:t>Onderrig</a:t>
            </a:r>
            <a:r>
              <a:rPr lang="en-US" sz="2400" dirty="0" smtClean="0"/>
              <a:t> hoe </a:t>
            </a:r>
            <a:r>
              <a:rPr lang="en-US" sz="2400" dirty="0" err="1" smtClean="0"/>
              <a:t>om</a:t>
            </a:r>
            <a:r>
              <a:rPr lang="en-US" sz="2400" dirty="0" smtClean="0"/>
              <a:t> die </a:t>
            </a:r>
            <a:r>
              <a:rPr lang="en-US" sz="2400" dirty="0" err="1" smtClean="0"/>
              <a:t>betekenis</a:t>
            </a:r>
            <a:r>
              <a:rPr lang="en-US" sz="2400" dirty="0" smtClean="0"/>
              <a:t> van </a:t>
            </a:r>
            <a:r>
              <a:rPr lang="en-US" sz="2400" dirty="0" err="1" smtClean="0"/>
              <a:t>onbekende</a:t>
            </a:r>
            <a:r>
              <a:rPr lang="en-US" sz="2400" dirty="0" smtClean="0"/>
              <a:t> </a:t>
            </a:r>
            <a:r>
              <a:rPr lang="en-US" sz="2400" dirty="0" err="1" smtClean="0"/>
              <a:t>woorde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bepaal</a:t>
            </a:r>
            <a:r>
              <a:rPr lang="en-US" sz="2400" dirty="0" smtClean="0"/>
              <a:t> </a:t>
            </a:r>
          </a:p>
          <a:p>
            <a:pPr>
              <a:defRPr/>
            </a:pPr>
            <a:r>
              <a:rPr lang="en-US" sz="2400" dirty="0" err="1" smtClean="0"/>
              <a:t>Onderrig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begripstrategieë</a:t>
            </a:r>
            <a:r>
              <a:rPr lang="en-US" sz="2400" dirty="0"/>
              <a:t> </a:t>
            </a:r>
            <a:r>
              <a:rPr lang="en-ZA" sz="2400" dirty="0" smtClean="0"/>
              <a:t>(</a:t>
            </a:r>
            <a:r>
              <a:rPr lang="en-ZA" sz="2400" dirty="0" err="1" smtClean="0"/>
              <a:t>bv</a:t>
            </a:r>
            <a:r>
              <a:rPr lang="en-ZA" sz="2400" dirty="0" smtClean="0"/>
              <a:t>. </a:t>
            </a:r>
            <a:r>
              <a:rPr lang="en-ZA" sz="2400" dirty="0" err="1" smtClean="0"/>
              <a:t>opsomming</a:t>
            </a:r>
            <a:r>
              <a:rPr lang="en-ZA" sz="2400" dirty="0" smtClean="0"/>
              <a:t>, </a:t>
            </a:r>
            <a:r>
              <a:rPr lang="en-ZA" sz="2400" dirty="0" err="1" smtClean="0"/>
              <a:t>voorspelling</a:t>
            </a:r>
            <a:r>
              <a:rPr lang="en-ZA" sz="2400" dirty="0" smtClean="0"/>
              <a:t>, </a:t>
            </a:r>
            <a:r>
              <a:rPr lang="en-ZA" sz="2400" dirty="0" err="1" smtClean="0"/>
              <a:t>verheldering</a:t>
            </a:r>
            <a:r>
              <a:rPr lang="en-ZA" sz="2400" dirty="0" smtClean="0"/>
              <a:t>, </a:t>
            </a:r>
            <a:r>
              <a:rPr lang="en-ZA" sz="2400" dirty="0" err="1" smtClean="0"/>
              <a:t>afleidings</a:t>
            </a:r>
            <a:r>
              <a:rPr lang="en-ZA" sz="2400" dirty="0" smtClean="0"/>
              <a:t>, </a:t>
            </a:r>
            <a:r>
              <a:rPr lang="en-ZA" sz="2400" dirty="0" err="1" smtClean="0"/>
              <a:t>vraagstelling</a:t>
            </a:r>
            <a:r>
              <a:rPr lang="en-ZA" sz="2400" dirty="0" smtClean="0"/>
              <a:t>/ </a:t>
            </a:r>
            <a:r>
              <a:rPr lang="en-ZA" sz="2400" dirty="0" err="1" smtClean="0"/>
              <a:t>bevraagtekening</a:t>
            </a:r>
            <a:r>
              <a:rPr lang="en-ZA" sz="2400" dirty="0" smtClean="0"/>
              <a:t>) </a:t>
            </a:r>
          </a:p>
          <a:p>
            <a:pPr>
              <a:defRPr/>
            </a:pPr>
            <a:r>
              <a:rPr lang="en-ZA" sz="2400" dirty="0" err="1" smtClean="0"/>
              <a:t>Integreer</a:t>
            </a:r>
            <a:r>
              <a:rPr lang="en-ZA" sz="2400" dirty="0" smtClean="0"/>
              <a:t> verskillende </a:t>
            </a:r>
            <a:r>
              <a:rPr lang="en-ZA" sz="2400" dirty="0" err="1" smtClean="0"/>
              <a:t>leerstyle</a:t>
            </a:r>
            <a:r>
              <a:rPr lang="en-ZA" sz="2400" dirty="0" smtClean="0"/>
              <a:t> in </a:t>
            </a:r>
            <a:r>
              <a:rPr lang="en-ZA" sz="2400" dirty="0" err="1" smtClean="0"/>
              <a:t>benaderings</a:t>
            </a:r>
            <a:r>
              <a:rPr lang="en-ZA" sz="2400" dirty="0" smtClean="0"/>
              <a:t> </a:t>
            </a:r>
            <a:r>
              <a:rPr lang="en-ZA" sz="2400" dirty="0" err="1" smtClean="0"/>
              <a:t>gevolg</a:t>
            </a:r>
            <a:endParaRPr lang="en-ZA" sz="2400" dirty="0" smtClean="0"/>
          </a:p>
          <a:p>
            <a:pPr marL="0" indent="0">
              <a:buFont typeface="Arial" charset="0"/>
              <a:buNone/>
              <a:defRPr/>
            </a:pPr>
            <a:r>
              <a:rPr lang="en-ZA" sz="2400" dirty="0" smtClean="0"/>
              <a:t>	</a:t>
            </a:r>
          </a:p>
          <a:p>
            <a:pPr>
              <a:defRPr/>
            </a:pPr>
            <a:endParaRPr lang="en-ZA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323850" y="1214438"/>
            <a:ext cx="8496300" cy="473551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ZA" b="1" smtClean="0">
                <a:ea typeface="ＭＳ Ｐゴシック" pitchFamily="34" charset="-128"/>
              </a:rPr>
              <a:t>Vluglees </a:t>
            </a:r>
            <a:r>
              <a:rPr lang="en-ZA" smtClean="0">
                <a:ea typeface="ＭＳ Ｐゴシック" pitchFamily="34" charset="-128"/>
              </a:rPr>
              <a:t>word gebruik om die hoofgedagtes</a:t>
            </a:r>
            <a:r>
              <a:rPr lang="en-ZA" b="1" smtClean="0">
                <a:ea typeface="ＭＳ Ｐゴシック" pitchFamily="34" charset="-128"/>
              </a:rPr>
              <a:t> </a:t>
            </a:r>
            <a:r>
              <a:rPr lang="en-ZA" smtClean="0">
                <a:ea typeface="ＭＳ Ｐゴシック" pitchFamily="34" charset="-128"/>
              </a:rPr>
              <a:t>van ŉ</a:t>
            </a:r>
            <a:r>
              <a:rPr lang="en-ZA" b="1" smtClean="0">
                <a:ea typeface="ＭＳ Ｐゴシック" pitchFamily="34" charset="-128"/>
              </a:rPr>
              <a:t> </a:t>
            </a:r>
            <a:r>
              <a:rPr lang="en-ZA" smtClean="0">
                <a:ea typeface="ＭＳ Ｐゴシック" pitchFamily="34" charset="-128"/>
              </a:rPr>
              <a:t>teks</a:t>
            </a:r>
            <a:r>
              <a:rPr lang="en-ZA" b="1" smtClean="0">
                <a:ea typeface="ＭＳ Ｐゴシック" pitchFamily="34" charset="-128"/>
              </a:rPr>
              <a:t> </a:t>
            </a:r>
            <a:r>
              <a:rPr lang="en-ZA" smtClean="0">
                <a:ea typeface="ＭＳ Ｐゴシック" pitchFamily="34" charset="-128"/>
              </a:rPr>
              <a:t>vinnig te identifiseer</a:t>
            </a:r>
            <a:r>
              <a:rPr lang="en-ZA" b="1" smtClean="0">
                <a:ea typeface="ＭＳ Ｐゴシック" pitchFamily="34" charset="-128"/>
              </a:rPr>
              <a:t>.  </a:t>
            </a:r>
            <a:r>
              <a:rPr lang="en-ZA" smtClean="0">
                <a:ea typeface="ＭＳ Ｐゴシック" pitchFamily="34" charset="-128"/>
              </a:rPr>
              <a:t>Wanneer  jy die </a:t>
            </a:r>
            <a:r>
              <a:rPr lang="en-ZA" u="sng" smtClean="0">
                <a:ea typeface="ＭＳ Ｐゴシック" pitchFamily="34" charset="-128"/>
              </a:rPr>
              <a:t>koerant</a:t>
            </a:r>
            <a:r>
              <a:rPr lang="en-ZA" smtClean="0">
                <a:ea typeface="ＭＳ Ｐゴシック" pitchFamily="34" charset="-128"/>
              </a:rPr>
              <a:t> lees, is jy nie besig om dit woord-vir-woord te lees nie, maar is jy besig met vluglees.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ZA" b="1" smtClean="0">
                <a:ea typeface="ＭＳ Ｐゴシック" pitchFamily="34" charset="-128"/>
              </a:rPr>
              <a:t>Soeklees </a:t>
            </a:r>
            <a:r>
              <a:rPr lang="en-ZA" smtClean="0">
                <a:ea typeface="ＭＳ Ｐゴシック" pitchFamily="34" charset="-128"/>
              </a:rPr>
              <a:t>word gebruik om verlangde/ spesifieke inligting op te spoor om ŉ taak te voltooi, soos om te besluit watter program jy op TV gaan kyk.</a:t>
            </a:r>
          </a:p>
          <a:p>
            <a:pPr>
              <a:buFont typeface="Arial" charset="0"/>
              <a:buNone/>
            </a:pPr>
            <a:endParaRPr lang="en-ZA" smtClean="0"/>
          </a:p>
        </p:txBody>
      </p:sp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785813"/>
          </a:xfrm>
        </p:spPr>
        <p:txBody>
          <a:bodyPr anchor="t"/>
          <a:lstStyle/>
          <a:p>
            <a:pPr eaLnBrk="1" hangingPunct="1"/>
            <a:r>
              <a:rPr lang="en-ZA" sz="3200" b="1" smtClean="0"/>
              <a:t>Strategieë</a:t>
            </a:r>
            <a:r>
              <a:rPr lang="en-ZA" sz="3200" b="1" smtClean="0">
                <a:cs typeface="Arial" charset="0"/>
              </a:rPr>
              <a:t> vir gebruik tydens die leesproses</a:t>
            </a:r>
            <a:endParaRPr lang="en-ZA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908050"/>
            <a:ext cx="8642350" cy="5218113"/>
          </a:xfrm>
        </p:spPr>
        <p:txBody>
          <a:bodyPr rtlCol="0">
            <a:normAutofit fontScale="40000" lnSpcReduction="20000"/>
          </a:bodyPr>
          <a:lstStyle/>
          <a:p>
            <a:pPr marL="465138" lvl="1" indent="-290513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af-ZA" sz="6000" dirty="0" err="1" smtClean="0">
                <a:ea typeface="ＭＳ Ｐゴシック" pitchFamily="34" charset="-128"/>
              </a:rPr>
              <a:t>Vluglees</a:t>
            </a:r>
            <a:r>
              <a:rPr lang="af-ZA" sz="6000" dirty="0" smtClean="0">
                <a:ea typeface="ＭＳ Ｐゴシック" pitchFamily="34" charset="-128"/>
              </a:rPr>
              <a:t> en </a:t>
            </a:r>
            <a:r>
              <a:rPr lang="af-ZA" sz="6000" dirty="0" err="1" smtClean="0">
                <a:ea typeface="ＭＳ Ｐゴシック" pitchFamily="34" charset="-128"/>
              </a:rPr>
              <a:t>soeklees</a:t>
            </a:r>
            <a:r>
              <a:rPr lang="af-ZA" sz="6000" dirty="0" smtClean="0">
                <a:ea typeface="ＭＳ Ｐゴシック" pitchFamily="34" charset="-128"/>
              </a:rPr>
              <a:t> </a:t>
            </a:r>
            <a:r>
              <a:rPr lang="af-ZA" sz="6000" b="1" dirty="0" smtClean="0">
                <a:ea typeface="ＭＳ Ｐゴシック" pitchFamily="34" charset="-128"/>
              </a:rPr>
              <a:t>tekskenmerke</a:t>
            </a:r>
            <a:r>
              <a:rPr lang="af-ZA" sz="6000" dirty="0" smtClean="0">
                <a:ea typeface="ＭＳ Ｐゴシック" pitchFamily="34" charset="-128"/>
              </a:rPr>
              <a:t>: titels, opskrifte, subopskrifte, onderskrifte, visuele elemente en grafiese inligting, byvoorbeeld, lettertipe en nommers, uitleg, ikone, illustrasies, grafieke, tabelle, kaarte, diagramme, tuimelkieslyste en </a:t>
            </a:r>
            <a:r>
              <a:rPr lang="af-ZA" sz="6000" dirty="0" err="1" smtClean="0">
                <a:ea typeface="ＭＳ Ｐゴシック" pitchFamily="34" charset="-128"/>
              </a:rPr>
              <a:t>sleutelwoordsoektogte</a:t>
            </a:r>
            <a:r>
              <a:rPr lang="af-ZA" sz="6000" dirty="0" smtClean="0">
                <a:ea typeface="ＭＳ Ｐゴシック" pitchFamily="34" charset="-128"/>
              </a:rPr>
              <a:t>. </a:t>
            </a:r>
            <a:endParaRPr lang="en-ZA" sz="6000" dirty="0" smtClean="0">
              <a:ea typeface="ＭＳ Ｐゴシック" pitchFamily="34" charset="-128"/>
            </a:endParaRPr>
          </a:p>
          <a:p>
            <a:pPr marL="465138" lvl="1" indent="-290513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af-ZA" sz="6000" dirty="0" err="1" smtClean="0">
                <a:ea typeface="ＭＳ Ｐゴシック" pitchFamily="34" charset="-128"/>
              </a:rPr>
              <a:t>Vluglees</a:t>
            </a:r>
            <a:r>
              <a:rPr lang="af-ZA" sz="6000" dirty="0" smtClean="0">
                <a:ea typeface="ＭＳ Ｐゴシック" pitchFamily="34" charset="-128"/>
              </a:rPr>
              <a:t> en </a:t>
            </a:r>
            <a:r>
              <a:rPr lang="af-ZA" sz="6000" dirty="0" err="1" smtClean="0">
                <a:ea typeface="ＭＳ Ｐゴシック" pitchFamily="34" charset="-128"/>
              </a:rPr>
              <a:t>soeklees</a:t>
            </a:r>
            <a:r>
              <a:rPr lang="af-ZA" sz="6000" dirty="0" smtClean="0">
                <a:ea typeface="ＭＳ Ｐゴシック" pitchFamily="34" charset="-128"/>
              </a:rPr>
              <a:t> </a:t>
            </a:r>
            <a:r>
              <a:rPr lang="af-ZA" sz="6000" b="1" dirty="0" smtClean="0">
                <a:ea typeface="ＭＳ Ｐゴシック" pitchFamily="34" charset="-128"/>
              </a:rPr>
              <a:t>dele van ŉ boek</a:t>
            </a:r>
            <a:r>
              <a:rPr lang="af-ZA" sz="6000" dirty="0" smtClean="0">
                <a:ea typeface="ＭＳ Ｐゴシック" pitchFamily="34" charset="-128"/>
              </a:rPr>
              <a:t>, byvoorbeeld, titelbladsy, inhoudsopgawe, hoofstukke, woordelys, indeks, byvoegsel en voetnotas.</a:t>
            </a:r>
            <a:endParaRPr lang="en-ZA" sz="6000" dirty="0" smtClean="0">
              <a:ea typeface="ＭＳ Ｐゴシック" pitchFamily="34" charset="-128"/>
            </a:endParaRPr>
          </a:p>
          <a:p>
            <a:pPr marL="465138" lvl="1" indent="-290513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af-ZA" sz="6000" dirty="0" smtClean="0">
                <a:ea typeface="ＭＳ Ｐゴシック" pitchFamily="34" charset="-128"/>
              </a:rPr>
              <a:t>Maak </a:t>
            </a:r>
            <a:r>
              <a:rPr lang="af-ZA" sz="6000" u="sng" dirty="0" smtClean="0">
                <a:ea typeface="ＭＳ Ｐゴシック" pitchFamily="34" charset="-128"/>
              </a:rPr>
              <a:t>voorspellings</a:t>
            </a:r>
            <a:r>
              <a:rPr lang="af-ZA" sz="6000" dirty="0" smtClean="0">
                <a:ea typeface="ＭＳ Ｐゴシック" pitchFamily="34" charset="-128"/>
              </a:rPr>
              <a:t> deur die inligting te gebruik wat uit </a:t>
            </a:r>
            <a:r>
              <a:rPr lang="af-ZA" sz="6000" dirty="0" err="1" smtClean="0">
                <a:ea typeface="ＭＳ Ｐゴシック" pitchFamily="34" charset="-128"/>
              </a:rPr>
              <a:t>vluglees</a:t>
            </a:r>
            <a:r>
              <a:rPr lang="af-ZA" sz="6000" dirty="0" smtClean="0">
                <a:ea typeface="ＭＳ Ｐゴシック" pitchFamily="34" charset="-128"/>
              </a:rPr>
              <a:t> en </a:t>
            </a:r>
            <a:r>
              <a:rPr lang="af-ZA" sz="6000" dirty="0" err="1" smtClean="0">
                <a:ea typeface="ＭＳ Ｐゴシック" pitchFamily="34" charset="-128"/>
              </a:rPr>
              <a:t>soeklees</a:t>
            </a:r>
            <a:r>
              <a:rPr lang="af-ZA" sz="6000" dirty="0" smtClean="0">
                <a:ea typeface="ＭＳ Ｐゴシック" pitchFamily="34" charset="-128"/>
              </a:rPr>
              <a:t> verkry is.</a:t>
            </a:r>
            <a:endParaRPr lang="en-ZA" sz="6000" dirty="0" smtClean="0">
              <a:ea typeface="ＭＳ Ｐゴシック" pitchFamily="34" charset="-128"/>
            </a:endParaRPr>
          </a:p>
          <a:p>
            <a:pPr marL="465138" lvl="1" indent="-290513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af-ZA" sz="6000" dirty="0" smtClean="0">
                <a:ea typeface="ＭＳ Ｐゴシック" pitchFamily="34" charset="-128"/>
              </a:rPr>
              <a:t>Hanteer belangrike </a:t>
            </a:r>
            <a:r>
              <a:rPr lang="af-ZA" sz="6000" u="sng" dirty="0" smtClean="0">
                <a:ea typeface="ＭＳ Ｐゴシック" pitchFamily="34" charset="-128"/>
              </a:rPr>
              <a:t>woordeskat</a:t>
            </a:r>
            <a:r>
              <a:rPr lang="af-ZA" sz="6000" dirty="0" smtClean="0">
                <a:ea typeface="ＭＳ Ｐゴシック" pitchFamily="34" charset="-128"/>
              </a:rPr>
              <a:t> wat vir leerders onbekend mag wees.</a:t>
            </a:r>
            <a:endParaRPr lang="en-ZA" sz="6000" dirty="0" smtClean="0">
              <a:ea typeface="ＭＳ Ｐゴシック" pitchFamily="34" charset="-128"/>
            </a:endParaRPr>
          </a:p>
          <a:p>
            <a:pPr marL="109728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ZA" sz="6000" dirty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ZA" dirty="0"/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eaLnBrk="1" hangingPunct="1"/>
            <a:r>
              <a:rPr lang="en-ZA" sz="3200" b="1" smtClean="0"/>
              <a:t>Strategieë</a:t>
            </a:r>
            <a:r>
              <a:rPr lang="en-ZA" sz="3200" b="1" smtClean="0">
                <a:cs typeface="Arial" charset="0"/>
              </a:rPr>
              <a:t> vir gebruik tydens die leesproses</a:t>
            </a:r>
            <a:endParaRPr lang="en-ZA" sz="3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250825" y="1052513"/>
            <a:ext cx="8569325" cy="5073650"/>
          </a:xfrm>
        </p:spPr>
        <p:txBody>
          <a:bodyPr/>
          <a:lstStyle/>
          <a:p>
            <a:pPr indent="-273050">
              <a:defRPr/>
            </a:pPr>
            <a:r>
              <a:rPr lang="af-ZA" sz="2800" dirty="0" smtClean="0">
                <a:ea typeface="ＭＳ Ｐゴシック" pitchFamily="34" charset="-128"/>
              </a:rPr>
              <a:t>Toon aktiewe begrip van die teks.</a:t>
            </a:r>
            <a:endParaRPr lang="en-ZA" sz="2800" dirty="0" smtClean="0">
              <a:ea typeface="ＭＳ Ｐゴシック" pitchFamily="34" charset="-128"/>
            </a:endParaRPr>
          </a:p>
          <a:p>
            <a:pPr indent="-273050">
              <a:defRPr/>
            </a:pPr>
            <a:r>
              <a:rPr lang="af-ZA" sz="2800" dirty="0" smtClean="0">
                <a:ea typeface="ＭＳ Ｐゴシック" pitchFamily="34" charset="-128"/>
              </a:rPr>
              <a:t>Bepaal die betekenis van onbekende woorde en beelde deur </a:t>
            </a:r>
            <a:r>
              <a:rPr lang="af-ZA" sz="2800" dirty="0" err="1" smtClean="0">
                <a:solidFill>
                  <a:srgbClr val="FF0000"/>
                </a:solidFill>
                <a:ea typeface="ＭＳ Ｐゴシック" pitchFamily="34" charset="-128"/>
              </a:rPr>
              <a:t>woordaanpakvaardighede</a:t>
            </a:r>
            <a:r>
              <a:rPr lang="af-ZA" sz="2800" dirty="0" smtClean="0">
                <a:ea typeface="ＭＳ Ｐゴシック" pitchFamily="34" charset="-128"/>
              </a:rPr>
              <a:t> en </a:t>
            </a:r>
            <a:r>
              <a:rPr lang="af-ZA" sz="2800" dirty="0" smtClean="0">
                <a:solidFill>
                  <a:srgbClr val="FF0000"/>
                </a:solidFill>
                <a:ea typeface="ＭＳ Ｐゴシック" pitchFamily="34" charset="-128"/>
              </a:rPr>
              <a:t>kontekstuele leidrade </a:t>
            </a:r>
            <a:r>
              <a:rPr lang="af-ZA" sz="2800" dirty="0" smtClean="0">
                <a:ea typeface="ＭＳ Ｐゴシック" pitchFamily="34" charset="-128"/>
              </a:rPr>
              <a:t>te gebruik.</a:t>
            </a:r>
            <a:endParaRPr lang="en-ZA" sz="2800" dirty="0" smtClean="0">
              <a:ea typeface="ＭＳ Ｐゴシック" pitchFamily="34" charset="-128"/>
            </a:endParaRPr>
          </a:p>
          <a:p>
            <a:pPr indent="-273050">
              <a:defRPr/>
            </a:pPr>
            <a:r>
              <a:rPr lang="af-ZA" sz="2800" dirty="0" smtClean="0">
                <a:ea typeface="ＭＳ Ｐゴシック" pitchFamily="34" charset="-128"/>
              </a:rPr>
              <a:t>Gebruik </a:t>
            </a:r>
            <a:r>
              <a:rPr lang="af-ZA" sz="2800" dirty="0" err="1" smtClean="0">
                <a:ea typeface="ＭＳ Ｐゴシック" pitchFamily="34" charset="-128"/>
              </a:rPr>
              <a:t>leesbegripstrategieë</a:t>
            </a:r>
            <a:r>
              <a:rPr lang="af-ZA" sz="2800" dirty="0" smtClean="0">
                <a:ea typeface="ＭＳ Ｐゴシック" pitchFamily="34" charset="-128"/>
              </a:rPr>
              <a:t>: </a:t>
            </a:r>
          </a:p>
          <a:p>
            <a:pPr marL="927100" lvl="1" indent="-457200">
              <a:buSzPct val="78000"/>
              <a:buFont typeface="Wingdings" pitchFamily="2" charset="2"/>
              <a:buChar char="§"/>
              <a:defRPr/>
            </a:pPr>
            <a:r>
              <a:rPr lang="af-ZA" dirty="0" smtClean="0">
                <a:ea typeface="ＭＳ Ｐゴシック" pitchFamily="34" charset="-128"/>
              </a:rPr>
              <a:t>skep verbintenisse</a:t>
            </a:r>
          </a:p>
          <a:p>
            <a:pPr marL="927100" lvl="1" indent="-457200">
              <a:buSzPct val="78000"/>
              <a:buFont typeface="Wingdings" pitchFamily="2" charset="2"/>
              <a:buChar char="§"/>
              <a:defRPr/>
            </a:pPr>
            <a:r>
              <a:rPr lang="af-ZA" dirty="0" smtClean="0">
                <a:ea typeface="ＭＳ Ｐゴシック" pitchFamily="34" charset="-128"/>
              </a:rPr>
              <a:t>moniteer begrip</a:t>
            </a:r>
          </a:p>
          <a:p>
            <a:pPr marL="927100" lvl="1" indent="-457200">
              <a:buSzPct val="78000"/>
              <a:buFont typeface="Wingdings" pitchFamily="2" charset="2"/>
              <a:buChar char="§"/>
              <a:defRPr/>
            </a:pPr>
            <a:r>
              <a:rPr lang="af-ZA" dirty="0" smtClean="0">
                <a:ea typeface="ＭＳ Ｐゴシック" pitchFamily="34" charset="-128"/>
              </a:rPr>
              <a:t>soek vooruit in die teks na inligting wat kan help, stel en beantwoord vrae (</a:t>
            </a:r>
            <a:r>
              <a:rPr lang="af-ZA" dirty="0" err="1" smtClean="0">
                <a:ea typeface="ＭＳ Ｐゴシック" pitchFamily="34" charset="-128"/>
              </a:rPr>
              <a:t>laer-orde</a:t>
            </a:r>
            <a:r>
              <a:rPr lang="af-ZA" dirty="0" smtClean="0">
                <a:ea typeface="ＭＳ Ｐゴシック" pitchFamily="34" charset="-128"/>
              </a:rPr>
              <a:t> tot </a:t>
            </a:r>
            <a:r>
              <a:rPr lang="af-ZA" dirty="0" err="1" smtClean="0">
                <a:ea typeface="ＭＳ Ｐゴシック" pitchFamily="34" charset="-128"/>
              </a:rPr>
              <a:t>hoër-orde</a:t>
            </a:r>
            <a:r>
              <a:rPr lang="af-ZA" dirty="0" smtClean="0">
                <a:ea typeface="ＭＳ Ｐゴシック" pitchFamily="34" charset="-128"/>
              </a:rPr>
              <a:t>)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ZA" dirty="0" smtClean="0"/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 anchor="t"/>
          <a:lstStyle/>
          <a:p>
            <a:pPr eaLnBrk="1" hangingPunct="1"/>
            <a:r>
              <a:rPr lang="en-ZA" sz="2800" b="1" smtClean="0"/>
              <a:t>Strategieë</a:t>
            </a:r>
            <a:r>
              <a:rPr lang="en-ZA" sz="2800" b="1" smtClean="0">
                <a:cs typeface="Arial" charset="0"/>
              </a:rPr>
              <a:t> vir gebruik tydens die leesproses</a:t>
            </a:r>
            <a:r>
              <a:rPr lang="en-ZA" sz="2800" b="1" smtClean="0">
                <a:ea typeface="ＭＳ Ｐゴシック" pitchFamily="34" charset="-128"/>
              </a:rPr>
              <a:t> (vervolg)</a:t>
            </a:r>
            <a:endParaRPr lang="en-ZA" sz="28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250825" y="1196975"/>
            <a:ext cx="8435975" cy="4929188"/>
          </a:xfrm>
        </p:spPr>
        <p:txBody>
          <a:bodyPr/>
          <a:lstStyle/>
          <a:p>
            <a:pPr marL="566738" lvl="1" indent="-392113">
              <a:buFont typeface="Arial" charset="0"/>
              <a:buChar char="•"/>
            </a:pPr>
            <a:r>
              <a:rPr lang="af-ZA" smtClean="0"/>
              <a:t>visualiseer</a:t>
            </a:r>
          </a:p>
          <a:p>
            <a:pPr marL="566738" lvl="1" indent="-392113">
              <a:buFont typeface="Arial" charset="0"/>
              <a:buChar char="•"/>
            </a:pPr>
            <a:r>
              <a:rPr lang="af-ZA" smtClean="0"/>
              <a:t>maak afleidings</a:t>
            </a:r>
          </a:p>
          <a:p>
            <a:pPr marL="566738" lvl="1" indent="-392113">
              <a:buFont typeface="Arial" charset="0"/>
              <a:buChar char="•"/>
            </a:pPr>
            <a:r>
              <a:rPr lang="af-ZA" smtClean="0"/>
              <a:t>voorspel</a:t>
            </a:r>
          </a:p>
          <a:p>
            <a:pPr marL="566738" lvl="1" indent="-392113">
              <a:buFont typeface="Arial" charset="0"/>
              <a:buChar char="•"/>
            </a:pPr>
            <a:r>
              <a:rPr lang="af-ZA" smtClean="0"/>
              <a:t>lees vir hoofgedagtes</a:t>
            </a:r>
          </a:p>
          <a:p>
            <a:pPr marL="566738" lvl="1" indent="-392113">
              <a:buFont typeface="Arial" charset="0"/>
              <a:buChar char="•"/>
            </a:pPr>
            <a:r>
              <a:rPr lang="af-ZA" smtClean="0"/>
              <a:t>let op woordkeuse en taalstrukture</a:t>
            </a:r>
          </a:p>
          <a:p>
            <a:pPr marL="566738" lvl="1" indent="-392113">
              <a:buFont typeface="Arial" charset="0"/>
              <a:buChar char="•"/>
            </a:pPr>
            <a:r>
              <a:rPr lang="af-ZA" smtClean="0"/>
              <a:t>herken die </a:t>
            </a:r>
            <a:r>
              <a:rPr lang="af-ZA" smtClean="0">
                <a:solidFill>
                  <a:srgbClr val="FF0000"/>
                </a:solidFill>
              </a:rPr>
              <a:t>tekssoort</a:t>
            </a:r>
            <a:r>
              <a:rPr lang="af-ZA" smtClean="0"/>
              <a:t> aan die struktuur en taalkenmerke</a:t>
            </a:r>
            <a:endParaRPr lang="en-ZA" smtClean="0"/>
          </a:p>
          <a:p>
            <a:pPr marL="566738" lvl="1" indent="-392113">
              <a:buFont typeface="Arial" charset="0"/>
              <a:buChar char="•"/>
            </a:pPr>
            <a:r>
              <a:rPr lang="af-ZA" smtClean="0"/>
              <a:t>maak aantekeninge of som die hoof- en ondersteunende gedagtes op</a:t>
            </a:r>
            <a:endParaRPr lang="en-ZA" smtClean="0"/>
          </a:p>
          <a:p>
            <a:pPr eaLnBrk="1" hangingPunct="1"/>
            <a:endParaRPr lang="en-US" sz="2900" smtClean="0"/>
          </a:p>
          <a:p>
            <a:pPr eaLnBrk="1" hangingPunct="1"/>
            <a:endParaRPr lang="en-ZA" smtClean="0"/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836613"/>
          </a:xfrm>
        </p:spPr>
        <p:txBody>
          <a:bodyPr/>
          <a:lstStyle/>
          <a:p>
            <a:pPr eaLnBrk="1" hangingPunct="1"/>
            <a:r>
              <a:rPr lang="en-ZA" sz="2800" b="1" smtClean="0"/>
              <a:t>Strategieë</a:t>
            </a:r>
            <a:r>
              <a:rPr lang="en-ZA" sz="2800" b="1" smtClean="0">
                <a:cs typeface="Arial" charset="0"/>
              </a:rPr>
              <a:t> vir gebruik tydens die leesproses </a:t>
            </a:r>
            <a:r>
              <a:rPr lang="en-ZA" sz="2800" b="1" smtClean="0">
                <a:ea typeface="ＭＳ Ｐゴシック" pitchFamily="34" charset="-128"/>
              </a:rPr>
              <a:t>(vervolg)</a:t>
            </a:r>
            <a:endParaRPr lang="en-ZA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1990</TotalTime>
  <Words>1538</Words>
  <Application>Microsoft Office PowerPoint</Application>
  <PresentationFormat>On-screen Show (4:3)</PresentationFormat>
  <Paragraphs>164</Paragraphs>
  <Slides>22</Slides>
  <Notes>0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Sessie 3.2  LEES EN KYK</vt:lpstr>
      <vt:lpstr>Aktiwiteit 6: Leesbegrip</vt:lpstr>
      <vt:lpstr>LEES EN KYK INHOUD </vt:lpstr>
      <vt:lpstr>Die leesproses</vt:lpstr>
      <vt:lpstr>   Die hantering van diversiteit tydens die leesproses    </vt:lpstr>
      <vt:lpstr>Strategieë vir gebruik tydens die leesproses</vt:lpstr>
      <vt:lpstr>Strategieë vir gebruik tydens die leesproses</vt:lpstr>
      <vt:lpstr>Strategieë vir gebruik tydens die leesproses (vervolg)</vt:lpstr>
      <vt:lpstr>Strategieë vir gebruik tydens die leesproses (vervolg)</vt:lpstr>
      <vt:lpstr>Strategieë vir gebruik tydens die leesproses (vervolg)</vt:lpstr>
      <vt:lpstr>Strategieë vir gebruik tydens die leesproses (vervolg) </vt:lpstr>
      <vt:lpstr>Strategieë vir gebruik tydens die leesproses (vervolg) </vt:lpstr>
      <vt:lpstr>Strategieë vir gebruik tydens die leesproses (vervolg) </vt:lpstr>
      <vt:lpstr>Strategieë vir gebruik tydens die leesproses (vervolg)</vt:lpstr>
      <vt:lpstr>Strategieë vir gebruik tydens die leesproses (vervolg)</vt:lpstr>
      <vt:lpstr>Woordeskatontwikkeling  en taalgebruik tydens die leesproses</vt:lpstr>
      <vt:lpstr>Woordeskatontwikkeling  en taalgebruik tydens die leesproses (vervolg)</vt:lpstr>
      <vt:lpstr>Sinstrukture en teksorganisasie tydens die leesproses</vt:lpstr>
      <vt:lpstr>Sinstruktuur en teksorganisasie tydens die leesproses</vt:lpstr>
      <vt:lpstr>Visuele geletterdheid</vt:lpstr>
      <vt:lpstr>Aktiwiteit 7: Opsomming</vt:lpstr>
      <vt:lpstr>WENKE VIR DIE ONDERRIG VAN DIE OPSOMMING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September.p</dc:creator>
  <cp:lastModifiedBy>DOE</cp:lastModifiedBy>
  <cp:revision>208</cp:revision>
  <dcterms:created xsi:type="dcterms:W3CDTF">2010-01-21T11:25:04Z</dcterms:created>
  <dcterms:modified xsi:type="dcterms:W3CDTF">2012-08-31T12:40:04Z</dcterms:modified>
</cp:coreProperties>
</file>