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74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94DD8-F4BE-4749-ADDD-CCF9D372750A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13863"/>
            <a:ext cx="2971800" cy="4587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13863"/>
            <a:ext cx="2971800" cy="4587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F6ABD-1F39-45EA-B378-4F55AB3879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69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66AA-6EF3-4077-A196-85059ADD612D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7D18-E7A2-439F-BD15-C7068C5AD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66AA-6EF3-4077-A196-85059ADD612D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7D18-E7A2-439F-BD15-C7068C5AD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66AA-6EF3-4077-A196-85059ADD612D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7D18-E7A2-439F-BD15-C7068C5AD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66AA-6EF3-4077-A196-85059ADD612D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7D18-E7A2-439F-BD15-C7068C5AD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66AA-6EF3-4077-A196-85059ADD612D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7D18-E7A2-439F-BD15-C7068C5AD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66AA-6EF3-4077-A196-85059ADD612D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7D18-E7A2-439F-BD15-C7068C5AD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66AA-6EF3-4077-A196-85059ADD612D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7D18-E7A2-439F-BD15-C7068C5AD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66AA-6EF3-4077-A196-85059ADD612D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7D18-E7A2-439F-BD15-C7068C5AD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66AA-6EF3-4077-A196-85059ADD612D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7D18-E7A2-439F-BD15-C7068C5AD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66AA-6EF3-4077-A196-85059ADD612D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7D18-E7A2-439F-BD15-C7068C5AD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66AA-6EF3-4077-A196-85059ADD612D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7D18-E7A2-439F-BD15-C7068C5AD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066AA-6EF3-4077-A196-85059ADD612D}" type="datetimeFigureOut">
              <a:rPr lang="en-US" smtClean="0"/>
              <a:pPr/>
              <a:t>21-Jun-13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07D18-E7A2-439F-BD15-C7068C5AD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af-ZA" b="1" dirty="0" smtClean="0"/>
              <a:t>Leesbegrip</a:t>
            </a:r>
            <a:endParaRPr lang="af-Z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lewe in  kaaskrul 6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62200"/>
            <a:ext cx="62484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Strokiesprente (Vervolg)</a:t>
            </a:r>
            <a:endParaRPr lang="af-ZA" dirty="0"/>
          </a:p>
        </p:txBody>
      </p:sp>
      <p:pic>
        <p:nvPicPr>
          <p:cNvPr id="8" name="Content Placeholder 7" descr="die lewe in 'n kaaskrul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905000"/>
            <a:ext cx="7010400" cy="33059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133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</a:t>
            </a:r>
            <a:r>
              <a:rPr lang="af-ZA" sz="6700" dirty="0" smtClean="0"/>
              <a:t>Dankie</a:t>
            </a:r>
            <a:endParaRPr lang="af-ZA" sz="6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326" y="408912"/>
            <a:ext cx="757428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944880" y="685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f-ZA" dirty="0" smtClean="0"/>
              <a:t>Luister</a:t>
            </a:r>
            <a:r>
              <a:rPr lang="en-US" dirty="0" smtClean="0"/>
              <a:t> </a:t>
            </a:r>
            <a:r>
              <a:rPr lang="af-ZA" dirty="0" smtClean="0"/>
              <a:t>na musiek</a:t>
            </a:r>
            <a:endParaRPr lang="af-ZA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168075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f-ZA" dirty="0" smtClean="0"/>
              <a:t>Kyk na films</a:t>
            </a:r>
            <a:endParaRPr lang="af-ZA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278238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f-ZA" dirty="0" smtClean="0"/>
              <a:t>Gesels met vriende</a:t>
            </a:r>
            <a:endParaRPr lang="af-ZA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" y="380564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f-ZA" dirty="0" smtClean="0"/>
              <a:t>Lees koerant</a:t>
            </a:r>
            <a:endParaRPr lang="af-ZA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482019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f-ZA" dirty="0" smtClean="0"/>
              <a:t>Maak musiek</a:t>
            </a:r>
            <a:endParaRPr lang="af-ZA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457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f-ZA" dirty="0" smtClean="0"/>
              <a:t>In die ou da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457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f-ZA" dirty="0" smtClean="0"/>
              <a:t>Nou</a:t>
            </a:r>
            <a:endParaRPr lang="af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af-ZA" b="1" dirty="0" smtClean="0"/>
              <a:t>Wat doen vaardige lesers?</a:t>
            </a:r>
            <a:endParaRPr lang="af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af-ZA" dirty="0" smtClean="0"/>
              <a:t>Hulle lees nie net nie, hulle gaan in interaksie met die teks</a:t>
            </a:r>
          </a:p>
          <a:p>
            <a:r>
              <a:rPr lang="af-ZA" dirty="0" smtClean="0"/>
              <a:t>Voorspel wat verder gaan gebeur deur na die leidrade in die teks te kyk</a:t>
            </a:r>
          </a:p>
          <a:p>
            <a:r>
              <a:rPr lang="af-ZA" dirty="0" smtClean="0"/>
              <a:t>Vra vrae oor die hoofgedagte, boodskap of intrige van die teks</a:t>
            </a:r>
          </a:p>
          <a:p>
            <a:r>
              <a:rPr lang="af-ZA" dirty="0" smtClean="0"/>
              <a:t>Monitor begrip van volgorde, konteks en karakters</a:t>
            </a:r>
          </a:p>
          <a:p>
            <a:r>
              <a:rPr lang="af-ZA" dirty="0" smtClean="0"/>
              <a:t>Soek duidelikheid oor gedeeltes wat hulle nie verstaan nie.</a:t>
            </a:r>
          </a:p>
          <a:p>
            <a:r>
              <a:rPr lang="af-ZA" dirty="0" smtClean="0"/>
              <a:t>Verbind gebeure in teks met eie kennis en ervaring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af-ZA" b="1" dirty="0" smtClean="0"/>
              <a:t>Strategieë  vir leesbegripvaardighede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  <a:ln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 </a:t>
            </a:r>
            <a:r>
              <a:rPr lang="af-ZA" dirty="0" smtClean="0"/>
              <a:t>Wanneer jy die teks benader, sal die vaardige leser reeds die </a:t>
            </a:r>
            <a:r>
              <a:rPr lang="af-ZA" b="1" dirty="0" smtClean="0"/>
              <a:t>titel </a:t>
            </a:r>
            <a:r>
              <a:rPr lang="af-ZA" dirty="0" smtClean="0"/>
              <a:t>lees en wonder waaroor die teks gaan</a:t>
            </a:r>
          </a:p>
          <a:p>
            <a:r>
              <a:rPr lang="af-ZA" dirty="0" smtClean="0"/>
              <a:t>Leer leerders om hulle </a:t>
            </a:r>
            <a:r>
              <a:rPr lang="af-ZA" b="1" dirty="0" smtClean="0"/>
              <a:t>agtergrondkennis</a:t>
            </a:r>
            <a:r>
              <a:rPr lang="af-ZA" dirty="0" smtClean="0"/>
              <a:t> en bestaande kennis oor die vakgebied te aktiveer  vir beter begrip</a:t>
            </a:r>
            <a:endParaRPr lang="af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b="1" dirty="0" smtClean="0"/>
              <a:t>Strategieë tydens lees (vervolg) </a:t>
            </a:r>
            <a:endParaRPr lang="af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3200400"/>
          </a:xfrm>
          <a:ln>
            <a:solidFill>
              <a:schemeClr val="accent6"/>
            </a:solidFill>
          </a:ln>
        </p:spPr>
        <p:txBody>
          <a:bodyPr/>
          <a:lstStyle/>
          <a:p>
            <a:r>
              <a:rPr lang="af-ZA" dirty="0" smtClean="0"/>
              <a:t>Identifiseer die </a:t>
            </a:r>
            <a:r>
              <a:rPr lang="af-ZA" b="1" dirty="0" smtClean="0"/>
              <a:t>hoofgedagte</a:t>
            </a:r>
          </a:p>
          <a:p>
            <a:r>
              <a:rPr lang="af-ZA" dirty="0" smtClean="0"/>
              <a:t>Onderskei die </a:t>
            </a:r>
            <a:r>
              <a:rPr lang="af-ZA" b="1" dirty="0" smtClean="0"/>
              <a:t>ondersteunende gedagtes </a:t>
            </a:r>
            <a:r>
              <a:rPr lang="af-ZA" dirty="0" smtClean="0"/>
              <a:t>en ander komponente</a:t>
            </a:r>
          </a:p>
          <a:p>
            <a:r>
              <a:rPr lang="af-ZA" dirty="0" smtClean="0"/>
              <a:t>Lesers bevestig, pas kennis aan of verfyn hulle idee van die hoofgedagte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b="1" dirty="0" smtClean="0"/>
              <a:t>Strategieë tydens lees (vervolg)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3276601"/>
          </a:xfrm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af-ZA" dirty="0" smtClean="0"/>
              <a:t>Woordbetekenis en terminologie kan begrip verbeter of verswak.</a:t>
            </a:r>
          </a:p>
          <a:p>
            <a:r>
              <a:rPr lang="af-ZA" dirty="0" smtClean="0"/>
              <a:t>Gee aandag aan verwarrende terminologie en maak afleidings oor die betekenis.</a:t>
            </a:r>
          </a:p>
          <a:p>
            <a:r>
              <a:rPr lang="af-ZA" dirty="0" smtClean="0"/>
              <a:t>Kyk of dit wat jy dink dit beteken, begrip verbeter of nog verder verwar.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b="1" dirty="0" smtClean="0"/>
              <a:t>Strategieë tydens lees (vervolg)</a:t>
            </a:r>
            <a:endParaRPr lang="af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3886201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af-ZA" dirty="0" smtClean="0"/>
              <a:t>Monitor begrip van die teks soos wat die leeswerk vorder</a:t>
            </a:r>
          </a:p>
          <a:p>
            <a:r>
              <a:rPr lang="af-ZA" dirty="0" smtClean="0"/>
              <a:t>Hersien vorige gedeelte en gaan terug na dele wat hulle nie verstaan het vir beter begrip</a:t>
            </a:r>
          </a:p>
          <a:p>
            <a:endParaRPr lang="af-ZA" dirty="0" smtClean="0"/>
          </a:p>
          <a:p>
            <a:r>
              <a:rPr lang="af-ZA" dirty="0" smtClean="0"/>
              <a:t>Bron: Internet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b="1" dirty="0" smtClean="0"/>
              <a:t>Visuele geletterdheid</a:t>
            </a:r>
            <a:endParaRPr lang="af-ZA" b="1" dirty="0"/>
          </a:p>
        </p:txBody>
      </p:sp>
      <p:pic>
        <p:nvPicPr>
          <p:cNvPr id="4" name="Content Placeholder 3" descr="lewe in kaaskrul 16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76400"/>
            <a:ext cx="61722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b="1" dirty="0" smtClean="0"/>
              <a:t>Strokiesprente</a:t>
            </a:r>
            <a:endParaRPr lang="af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  <a:ln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af-ZA" dirty="0" smtClean="0"/>
              <a:t>Leerders moet die volgende terminologie ken:</a:t>
            </a:r>
          </a:p>
          <a:p>
            <a:pPr lvl="0"/>
            <a:r>
              <a:rPr lang="af-ZA" dirty="0" smtClean="0"/>
              <a:t>Raampies</a:t>
            </a:r>
          </a:p>
          <a:p>
            <a:pPr lvl="0"/>
            <a:r>
              <a:rPr lang="af-ZA" dirty="0" smtClean="0"/>
              <a:t>Praat- en dinkborrels</a:t>
            </a:r>
          </a:p>
          <a:p>
            <a:pPr lvl="0"/>
            <a:r>
              <a:rPr lang="af-ZA" dirty="0" smtClean="0"/>
              <a:t>Lettergrootte en redes vir gebruik van hoofletters</a:t>
            </a:r>
          </a:p>
          <a:p>
            <a:pPr lvl="0"/>
            <a:r>
              <a:rPr lang="af-ZA" dirty="0" smtClean="0"/>
              <a:t>Ekstra inligting (gebruik om inligting te gee wat nie in die dialoog of beelde weergegee kan word nie).</a:t>
            </a:r>
          </a:p>
          <a:p>
            <a:pPr lvl="0"/>
            <a:r>
              <a:rPr lang="af-ZA" dirty="0" smtClean="0"/>
              <a:t>Spoedstrepe/bewegingstrepe</a:t>
            </a:r>
          </a:p>
          <a:p>
            <a:pPr lvl="0"/>
            <a:r>
              <a:rPr lang="af-ZA" dirty="0" smtClean="0"/>
              <a:t>Simboliek: gloeilampie bokant die karakter se kop wat beteken dat hy die lig gesien het en die idee gesnap het.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b="1" dirty="0" smtClean="0"/>
              <a:t>Strokiesprente (vervolg)</a:t>
            </a:r>
            <a:endParaRPr lang="af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/>
            </a:solidFill>
          </a:ln>
        </p:spPr>
        <p:txBody>
          <a:bodyPr>
            <a:normAutofit fontScale="77500" lnSpcReduction="20000"/>
          </a:bodyPr>
          <a:lstStyle/>
          <a:p>
            <a:pPr lvl="0"/>
            <a:r>
              <a:rPr lang="af-ZA" dirty="0" smtClean="0"/>
              <a:t>Dat iemand slaap wat weergegee word deur ŉ saag wat ŉ stomp saag of ŉ klomp </a:t>
            </a:r>
            <a:r>
              <a:rPr lang="af-ZA" dirty="0" err="1" smtClean="0"/>
              <a:t>zzzz</a:t>
            </a:r>
            <a:r>
              <a:rPr lang="af-ZA" dirty="0" smtClean="0"/>
              <a:t> in ŉ ry</a:t>
            </a:r>
          </a:p>
          <a:p>
            <a:pPr lvl="0"/>
            <a:r>
              <a:rPr lang="af-ZA" dirty="0" smtClean="0"/>
              <a:t>ŉ Klomp stippels in ŉ ry wat wys dat iemand in ŉ sekere rigting kyk, of (messe in ŉ ry wat ŉ bose kyk weergee).</a:t>
            </a:r>
          </a:p>
          <a:p>
            <a:pPr lvl="0"/>
            <a:r>
              <a:rPr lang="af-ZA" dirty="0" smtClean="0"/>
              <a:t>%@#! of iets soortgelyks wat beteken om te vloek</a:t>
            </a:r>
          </a:p>
          <a:p>
            <a:pPr lvl="0"/>
            <a:r>
              <a:rPr lang="af-ZA" dirty="0" smtClean="0"/>
              <a:t>ŉ Gekrap of sterre om harde musiek of vals musiek weer te gee</a:t>
            </a:r>
          </a:p>
          <a:p>
            <a:pPr lvl="0"/>
            <a:r>
              <a:rPr lang="af-ZA" dirty="0" smtClean="0"/>
              <a:t>Klankeffekte: onomatopee wat spesifieke klanke weergee (bv. </a:t>
            </a:r>
            <a:r>
              <a:rPr lang="af-ZA" dirty="0" err="1" smtClean="0"/>
              <a:t>tok-tok-tok</a:t>
            </a:r>
            <a:r>
              <a:rPr lang="af-ZA" dirty="0" smtClean="0"/>
              <a:t>)</a:t>
            </a:r>
          </a:p>
          <a:p>
            <a:pPr lvl="0"/>
            <a:r>
              <a:rPr lang="af-ZA" dirty="0" smtClean="0"/>
              <a:t>Tipiese gesigsuitdrukkings om sekere emosies weer te gee</a:t>
            </a:r>
          </a:p>
          <a:p>
            <a:pPr lvl="0"/>
            <a:r>
              <a:rPr lang="af-ZA" dirty="0" smtClean="0"/>
              <a:t>Leerders moet geleer word om letterlike en figuurlike betekenis van visuele stimuli te interpreteer.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415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Leesbegrip</vt:lpstr>
      <vt:lpstr>Wat doen vaardige lesers?</vt:lpstr>
      <vt:lpstr>Strategieë  vir leesbegripvaardighede </vt:lpstr>
      <vt:lpstr>Strategieë tydens lees (vervolg) </vt:lpstr>
      <vt:lpstr>Strategieë tydens lees (vervolg) </vt:lpstr>
      <vt:lpstr>Strategieë tydens lees (vervolg)</vt:lpstr>
      <vt:lpstr>Visuele geletterdheid</vt:lpstr>
      <vt:lpstr>Strokiesprente</vt:lpstr>
      <vt:lpstr>Strokiesprente (vervolg)</vt:lpstr>
      <vt:lpstr>Strokiesprente (Vervolg)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Leesbegrip</dc:title>
  <dc:creator>Pienaar</dc:creator>
  <cp:lastModifiedBy>Hubert</cp:lastModifiedBy>
  <cp:revision>12</cp:revision>
  <dcterms:created xsi:type="dcterms:W3CDTF">2013-02-15T09:24:10Z</dcterms:created>
  <dcterms:modified xsi:type="dcterms:W3CDTF">2013-06-21T07:03:46Z</dcterms:modified>
</cp:coreProperties>
</file>