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8" r:id="rId9"/>
    <p:sldId id="269" r:id="rId10"/>
    <p:sldId id="264" r:id="rId11"/>
    <p:sldId id="270" r:id="rId12"/>
    <p:sldId id="272" r:id="rId13"/>
    <p:sldId id="271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E77FE2"/>
    <a:srgbClr val="FF3300"/>
    <a:srgbClr val="FFCC99"/>
    <a:srgbClr val="FF7C80"/>
    <a:srgbClr val="FF9966"/>
    <a:srgbClr val="CC0066"/>
    <a:srgbClr val="993300"/>
    <a:srgbClr val="FFCC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af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46924E6-1A9B-4EAF-B0A1-CA4232F00E87}" type="datetimeFigureOut">
              <a:rPr lang="af-ZA"/>
              <a:pPr>
                <a:defRPr/>
              </a:pPr>
              <a:t>2014/08/22</a:t>
            </a:fld>
            <a:endParaRPr lang="af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af-Z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af-Z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9687BD-C156-45A0-84B9-0014755C73DE}" type="slidenum">
              <a:rPr lang="af-ZA"/>
              <a:pPr>
                <a:defRPr/>
              </a:pPr>
              <a:t>‹#›</a:t>
            </a:fld>
            <a:endParaRPr lang="af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95B44-A17B-4602-849C-52FF92381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FB65E-30BA-4840-B016-81296E082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2371C-6149-420C-AEA3-7873392B7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65A4-108C-4718-94E5-7C5227668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BA1DB-9696-422F-B1D0-A275911C3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AE30A-AD2E-4C13-9EBF-2EE58618D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A5703-71D5-47B3-8039-C306BECE5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5E77E-871D-4C70-9630-41D9062BB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D57A0-E668-471A-BEE9-4B63C951A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73251-6A4A-42E9-B9A4-52105F55C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6157-AF00-4F89-89EB-0E6F5FFD6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01B716E-3329-4979-93BE-A0D711660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BEDRYWENDE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</a:t>
            </a:r>
            <a:b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LYDENDE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</a:t>
            </a:r>
            <a:b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VORM</a:t>
            </a: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620000" cy="457200"/>
          </a:xfrm>
        </p:spPr>
        <p:txBody>
          <a:bodyPr/>
          <a:lstStyle/>
          <a:p>
            <a:pPr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LYDENDE  VORM</a:t>
            </a:r>
            <a:b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OEFENING</a:t>
            </a:r>
            <a:endParaRPr lang="en-US" sz="1800" b="1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38200"/>
            <a:ext cx="3886200" cy="4724400"/>
          </a:xfrm>
        </p:spPr>
        <p:txBody>
          <a:bodyPr/>
          <a:lstStyle/>
          <a:p>
            <a:r>
              <a:rPr lang="en-US" sz="1800" b="1" smtClean="0">
                <a:solidFill>
                  <a:schemeClr val="bg2"/>
                </a:solidFill>
                <a:latin typeface="Comic Sans MS" pitchFamily="66" charset="0"/>
              </a:rPr>
              <a:t>Die vrou spuit elke dag die tuin nat om die plante water te gee.</a:t>
            </a:r>
          </a:p>
          <a:p>
            <a:r>
              <a:rPr lang="en-US" sz="1800" b="1" smtClean="0">
                <a:solidFill>
                  <a:schemeClr val="bg2"/>
                </a:solidFill>
                <a:latin typeface="Comic Sans MS" pitchFamily="66" charset="0"/>
              </a:rPr>
              <a:t>Sy sal beslis aan die einde van die jaar goeie punte behaal.</a:t>
            </a:r>
          </a:p>
          <a:p>
            <a:r>
              <a:rPr lang="en-US" sz="1800" b="1" smtClean="0">
                <a:solidFill>
                  <a:schemeClr val="bg2"/>
                </a:solidFill>
                <a:latin typeface="Comic Sans MS" pitchFamily="66" charset="0"/>
              </a:rPr>
              <a:t>Hulle het die kelner van die restaurant na die tafel geroep.</a:t>
            </a:r>
          </a:p>
          <a:p>
            <a:r>
              <a:rPr lang="en-US" sz="1800" b="1" smtClean="0">
                <a:solidFill>
                  <a:schemeClr val="bg2"/>
                </a:solidFill>
                <a:latin typeface="Comic Sans MS" pitchFamily="66" charset="0"/>
              </a:rPr>
              <a:t>Die kinders het rustig geslaap.</a:t>
            </a:r>
          </a:p>
          <a:p>
            <a:r>
              <a:rPr lang="en-US" sz="1800" b="1" smtClean="0">
                <a:solidFill>
                  <a:schemeClr val="bg2"/>
                </a:solidFill>
                <a:latin typeface="Comic Sans MS" pitchFamily="66" charset="0"/>
              </a:rPr>
              <a:t>Sy het baie skryfwerkoefeninge in haar boek gedoen.</a:t>
            </a:r>
          </a:p>
          <a:p>
            <a:r>
              <a:rPr lang="en-US" sz="1800" b="1" smtClean="0">
                <a:solidFill>
                  <a:schemeClr val="bg2"/>
                </a:solidFill>
                <a:latin typeface="Comic Sans MS" pitchFamily="66" charset="0"/>
              </a:rPr>
              <a:t>Ek wonder baiekeer of engele regtig mense kan waarsku.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838200"/>
            <a:ext cx="3810000" cy="4724400"/>
          </a:xfrm>
        </p:spPr>
        <p:txBody>
          <a:bodyPr/>
          <a:lstStyle/>
          <a:p>
            <a:r>
              <a:rPr lang="en-US" sz="1800" b="1" smtClean="0">
                <a:solidFill>
                  <a:schemeClr val="bg1"/>
                </a:solidFill>
                <a:latin typeface="Comic Sans MS" pitchFamily="66" charset="0"/>
              </a:rPr>
              <a:t>Die tuin word elke dag deur die vrou natgespuit om die plante water te gee.</a:t>
            </a:r>
          </a:p>
          <a:p>
            <a:r>
              <a:rPr lang="en-US" sz="1800" b="1" smtClean="0">
                <a:solidFill>
                  <a:schemeClr val="bg1"/>
                </a:solidFill>
                <a:latin typeface="Comic Sans MS" pitchFamily="66" charset="0"/>
              </a:rPr>
              <a:t>Goeie punte sal beslis aan die einde van die jaar deur haar behaal word.</a:t>
            </a:r>
          </a:p>
          <a:p>
            <a:r>
              <a:rPr lang="en-US" sz="1800" b="1" smtClean="0">
                <a:solidFill>
                  <a:schemeClr val="bg1"/>
                </a:solidFill>
                <a:latin typeface="Comic Sans MS" pitchFamily="66" charset="0"/>
              </a:rPr>
              <a:t>Die kelner van die restaurant is (deur hulle) na die tafel geroep. </a:t>
            </a:r>
          </a:p>
          <a:p>
            <a:r>
              <a:rPr lang="en-US" sz="1800" b="1" smtClean="0">
                <a:solidFill>
                  <a:schemeClr val="bg1"/>
                </a:solidFill>
                <a:latin typeface="Comic Sans MS" pitchFamily="66" charset="0"/>
              </a:rPr>
              <a:t>Daar is rustig deur die kinders geslaap.</a:t>
            </a:r>
          </a:p>
          <a:p>
            <a:r>
              <a:rPr lang="en-US" sz="1800" b="1" smtClean="0">
                <a:solidFill>
                  <a:schemeClr val="bg1"/>
                </a:solidFill>
                <a:latin typeface="Comic Sans MS" pitchFamily="66" charset="0"/>
              </a:rPr>
              <a:t>Baie skryfwerkoefeninge is deur haar in haar boek gedoen.</a:t>
            </a:r>
          </a:p>
          <a:p>
            <a:r>
              <a:rPr lang="en-US" sz="1800" b="1" smtClean="0">
                <a:solidFill>
                  <a:schemeClr val="bg1"/>
                </a:solidFill>
                <a:latin typeface="Comic Sans MS" pitchFamily="66" charset="0"/>
              </a:rPr>
              <a:t>Daar word baiekeer deur my gewonder of mense regtig deur engele gewaarsku kan word.        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ernard MT Condensed" pitchFamily="18" charset="0"/>
              </a:rPr>
              <a:t>VAN </a:t>
            </a:r>
            <a:r>
              <a:rPr lang="en-US" sz="3600" b="1" dirty="0" err="1" smtClean="0">
                <a:latin typeface="Bernard MT Condensed" pitchFamily="18" charset="0"/>
              </a:rPr>
              <a:t>LYDENDE</a:t>
            </a:r>
            <a:r>
              <a:rPr lang="en-US" sz="3600" b="1" dirty="0" smtClean="0">
                <a:latin typeface="Bernard MT Condensed" pitchFamily="18" charset="0"/>
              </a:rPr>
              <a:t> NA </a:t>
            </a:r>
            <a:r>
              <a:rPr lang="en-US" sz="3600" b="1" dirty="0" err="1" smtClean="0">
                <a:latin typeface="Bernard MT Condensed" pitchFamily="18" charset="0"/>
              </a:rPr>
              <a:t>BEDRYWEND</a:t>
            </a:r>
            <a:endParaRPr lang="en-US" sz="3600" b="1" dirty="0">
              <a:latin typeface="Bernard MT Condense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1. </a:t>
            </a:r>
            <a:r>
              <a:rPr lang="en-US" b="1" dirty="0" err="1" smtClean="0">
                <a:latin typeface="Comic Sans MS" pitchFamily="66" charset="0"/>
              </a:rPr>
              <a:t>Bepaal</a:t>
            </a:r>
            <a:r>
              <a:rPr lang="en-US" b="1" dirty="0" smtClean="0">
                <a:latin typeface="Comic Sans MS" pitchFamily="66" charset="0"/>
              </a:rPr>
              <a:t> die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tyd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waarin</a:t>
            </a:r>
            <a:r>
              <a:rPr lang="en-US" b="1" dirty="0" smtClean="0">
                <a:latin typeface="Comic Sans MS" pitchFamily="66" charset="0"/>
              </a:rPr>
              <a:t> die sin is.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	</a:t>
            </a:r>
            <a:r>
              <a:rPr lang="en-US" b="1" dirty="0" err="1" smtClean="0">
                <a:latin typeface="Comic Sans MS" pitchFamily="66" charset="0"/>
              </a:rPr>
              <a:t>Teenwoordige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tyd</a:t>
            </a:r>
            <a:r>
              <a:rPr lang="en-US" b="1" dirty="0" smtClean="0">
                <a:latin typeface="Comic Sans MS" pitchFamily="66" charset="0"/>
              </a:rPr>
              <a:t>:  WORD			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	</a:t>
            </a:r>
            <a:r>
              <a:rPr lang="en-US" b="1" dirty="0" err="1" smtClean="0">
                <a:latin typeface="Comic Sans MS" pitchFamily="66" charset="0"/>
              </a:rPr>
              <a:t>Verlede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tyd</a:t>
            </a:r>
            <a:r>
              <a:rPr lang="en-US" b="1" dirty="0" smtClean="0">
                <a:latin typeface="Comic Sans MS" pitchFamily="66" charset="0"/>
              </a:rPr>
              <a:t>:	    IS				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 		</a:t>
            </a:r>
            <a:r>
              <a:rPr lang="en-US" b="1" dirty="0" err="1" smtClean="0">
                <a:latin typeface="Comic Sans MS" pitchFamily="66" charset="0"/>
              </a:rPr>
              <a:t>Toekomende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tyd</a:t>
            </a:r>
            <a:r>
              <a:rPr lang="en-US" b="1" dirty="0" smtClean="0">
                <a:latin typeface="Comic Sans MS" pitchFamily="66" charset="0"/>
              </a:rPr>
              <a:t>:    SAL</a:t>
            </a:r>
          </a:p>
          <a:p>
            <a:r>
              <a:rPr lang="en-US" b="1" dirty="0" smtClean="0">
                <a:latin typeface="Comic Sans MS" pitchFamily="66" charset="0"/>
              </a:rPr>
              <a:t>2. </a:t>
            </a:r>
            <a:r>
              <a:rPr lang="en-US" b="1" dirty="0" err="1" smtClean="0">
                <a:latin typeface="Comic Sans MS" pitchFamily="66" charset="0"/>
              </a:rPr>
              <a:t>Haal</a:t>
            </a:r>
            <a:r>
              <a:rPr lang="en-US" b="1" dirty="0" smtClean="0">
                <a:latin typeface="Comic Sans MS" pitchFamily="66" charset="0"/>
              </a:rPr>
              <a:t> WORD/IS/SAL WORD + </a:t>
            </a:r>
            <a:r>
              <a:rPr lang="en-US" b="1" dirty="0" err="1" smtClean="0">
                <a:latin typeface="Comic Sans MS" pitchFamily="66" charset="0"/>
              </a:rPr>
              <a:t>DEUR</a:t>
            </a:r>
            <a:r>
              <a:rPr lang="en-US" b="1" dirty="0" smtClean="0">
                <a:latin typeface="Comic Sans MS" pitchFamily="66" charset="0"/>
              </a:rPr>
              <a:t> + GE- </a:t>
            </a:r>
            <a:r>
              <a:rPr lang="en-US" b="1" dirty="0" err="1" smtClean="0">
                <a:latin typeface="Comic Sans MS" pitchFamily="66" charset="0"/>
              </a:rPr>
              <a:t>voor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gesegde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uit</a:t>
            </a:r>
            <a:r>
              <a:rPr lang="en-US" b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pPr marL="457200" indent="-457200"/>
            <a:r>
              <a:rPr lang="en-US" b="1" dirty="0" smtClean="0">
                <a:latin typeface="Comic Sans MS" pitchFamily="66" charset="0"/>
              </a:rPr>
              <a:t>3. </a:t>
            </a:r>
            <a:r>
              <a:rPr lang="en-US" b="1" dirty="0" err="1" smtClean="0">
                <a:latin typeface="Comic Sans MS" pitchFamily="66" charset="0"/>
              </a:rPr>
              <a:t>Ontleed</a:t>
            </a:r>
            <a:r>
              <a:rPr lang="en-US" b="1" dirty="0" smtClean="0">
                <a:latin typeface="Comic Sans MS" pitchFamily="66" charset="0"/>
              </a:rPr>
              <a:t> die sin</a:t>
            </a:r>
          </a:p>
          <a:p>
            <a:pPr marL="457200" indent="-457200">
              <a:buAutoNum type="arabicPeriod" startAt="2"/>
            </a:pP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4. </a:t>
            </a:r>
            <a:r>
              <a:rPr lang="en-US" b="1" dirty="0" err="1" smtClean="0">
                <a:latin typeface="Comic Sans MS" pitchFamily="66" charset="0"/>
              </a:rPr>
              <a:t>Ruil</a:t>
            </a:r>
            <a:r>
              <a:rPr lang="en-US" b="1" dirty="0" smtClean="0">
                <a:latin typeface="Comic Sans MS" pitchFamily="66" charset="0"/>
              </a:rPr>
              <a:t> die </a:t>
            </a:r>
            <a:r>
              <a:rPr lang="en-US" b="1" dirty="0" err="1" smtClean="0">
                <a:latin typeface="Comic Sans MS" pitchFamily="66" charset="0"/>
              </a:rPr>
              <a:t>onderwerp</a:t>
            </a:r>
            <a:r>
              <a:rPr lang="en-US" b="1" dirty="0" smtClean="0">
                <a:latin typeface="Comic Sans MS" pitchFamily="66" charset="0"/>
              </a:rPr>
              <a:t> en die </a:t>
            </a:r>
            <a:r>
              <a:rPr lang="en-US" b="1" dirty="0" err="1" smtClean="0">
                <a:latin typeface="Comic Sans MS" pitchFamily="66" charset="0"/>
              </a:rPr>
              <a:t>voorwerp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om</a:t>
            </a:r>
            <a:r>
              <a:rPr lang="en-US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af-ZA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1" indent="-342900">
              <a:buNone/>
            </a:pPr>
            <a:r>
              <a:rPr lang="af-ZA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5. Sorg dat gesegde aan einde van sin staan.</a:t>
            </a:r>
          </a:p>
          <a:p>
            <a:pPr>
              <a:buAutoNum type="arabicPeriod" startAt="4"/>
            </a:pP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                							</a:t>
            </a:r>
          </a:p>
          <a:p>
            <a:pPr>
              <a:buNone/>
            </a:pPr>
            <a:r>
              <a:rPr lang="en-US" b="1" dirty="0" smtClean="0">
                <a:solidFill>
                  <a:srgbClr val="CC0099"/>
                </a:solidFill>
                <a:latin typeface="Comic Sans MS" pitchFamily="66" charset="0"/>
              </a:rPr>
              <a:t>V*</a:t>
            </a:r>
            <a:r>
              <a:rPr lang="en-US" b="1" dirty="0" err="1" smtClean="0">
                <a:solidFill>
                  <a:srgbClr val="CC0099"/>
                </a:solidFill>
                <a:latin typeface="Comic Sans MS" pitchFamily="66" charset="0"/>
              </a:rPr>
              <a:t>TdeurOMP</a:t>
            </a:r>
            <a:r>
              <a:rPr lang="en-US" b="1" dirty="0" smtClean="0">
                <a:solidFill>
                  <a:srgbClr val="CC0099"/>
                </a:solidFill>
                <a:latin typeface="Comic Sans MS" pitchFamily="66" charset="0"/>
              </a:rPr>
              <a:t>*I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Comic Sans MS" pitchFamily="66" charset="0"/>
              </a:rPr>
              <a:t>VERANDER</a:t>
            </a:r>
            <a:r>
              <a:rPr lang="en-US" b="1" dirty="0" smtClean="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Comic Sans MS" pitchFamily="66" charset="0"/>
              </a:rPr>
              <a:t>DUS</a:t>
            </a:r>
            <a:r>
              <a:rPr lang="en-US" b="1" dirty="0" smtClean="0">
                <a:solidFill>
                  <a:srgbClr val="CC0099"/>
                </a:solidFill>
                <a:latin typeface="Comic Sans MS" pitchFamily="66" charset="0"/>
              </a:rPr>
              <a:t> NA O*</a:t>
            </a:r>
            <a:r>
              <a:rPr lang="en-US" b="1" dirty="0" err="1" smtClean="0">
                <a:solidFill>
                  <a:srgbClr val="CC0099"/>
                </a:solidFill>
                <a:latin typeface="Comic Sans MS" pitchFamily="66" charset="0"/>
              </a:rPr>
              <a:t>TVMP</a:t>
            </a:r>
            <a:r>
              <a:rPr lang="en-US" b="1" dirty="0" smtClean="0">
                <a:solidFill>
                  <a:srgbClr val="CC0099"/>
                </a:solidFill>
                <a:latin typeface="Comic Sans MS" pitchFamily="66" charset="0"/>
              </a:rPr>
              <a:t>*I   	</a:t>
            </a:r>
            <a:endParaRPr lang="en-US" b="1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f-ZA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koekies 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WORD </a:t>
            </a:r>
            <a:r>
              <a:rPr lang="af-ZA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VANDAG 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DEUR </a:t>
            </a:r>
            <a:r>
              <a:rPr lang="af-ZA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my </a:t>
            </a:r>
            <a:r>
              <a:rPr lang="af-ZA" sz="1800" b="1" dirty="0" smtClean="0">
                <a:solidFill>
                  <a:srgbClr val="E77F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vinnig </a:t>
            </a:r>
            <a:r>
              <a:rPr lang="af-Z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die kombuis 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ëet. </a:t>
            </a:r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        1.TEENWOORDIGE TYD : WORD</a:t>
            </a: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</a:t>
            </a:r>
            <a:r>
              <a:rPr lang="af-ZA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Die koekies 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WORD </a:t>
            </a:r>
            <a:r>
              <a:rPr lang="af-ZA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VANDAG 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DEUR </a:t>
            </a:r>
            <a:r>
              <a:rPr lang="af-ZA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my </a:t>
            </a:r>
            <a:r>
              <a:rPr lang="af-ZA" sz="1800" b="1" dirty="0" smtClean="0">
                <a:solidFill>
                  <a:srgbClr val="E77F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vinnig </a:t>
            </a:r>
            <a:r>
              <a:rPr lang="af-Z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die kombuis 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ëet.</a:t>
            </a:r>
          </a:p>
          <a:p>
            <a:endParaRPr lang="af-ZA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  <a:p>
            <a:endParaRPr lang="af-ZA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  <a:p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</a:t>
            </a:r>
            <a:r>
              <a:rPr lang="af-ZA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Die koekies 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WORD </a:t>
            </a:r>
            <a:r>
              <a:rPr lang="af-ZA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VANDAG 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DEUR </a:t>
            </a:r>
            <a:r>
              <a:rPr lang="af-ZA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my </a:t>
            </a:r>
            <a:r>
              <a:rPr lang="af-ZA" sz="1800" b="1" dirty="0" smtClean="0">
                <a:solidFill>
                  <a:srgbClr val="E77F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vinnig </a:t>
            </a:r>
            <a:r>
              <a:rPr lang="af-Z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die kombuis 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</a:t>
            </a:r>
            <a:r>
              <a:rPr lang="af-Z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ëet.</a:t>
            </a:r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r>
              <a:rPr lang="af-ZA" sz="20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</a:t>
            </a:r>
            <a:r>
              <a:rPr lang="af-Z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Voorwerp </a:t>
            </a:r>
            <a:r>
              <a:rPr lang="af-ZA" sz="20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                </a:t>
            </a:r>
            <a:r>
              <a:rPr lang="af-ZA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onderwerp</a:t>
            </a:r>
            <a:endParaRPr lang="af-ZA" sz="2000" b="1" dirty="0" smtClean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af-ZA" sz="2000" b="1" dirty="0" smtClean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af-ZA" sz="20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4.  </a:t>
            </a:r>
            <a:r>
              <a:rPr lang="af-ZA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Ek                                 </a:t>
            </a:r>
            <a:r>
              <a:rPr lang="af-Z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koekies</a:t>
            </a:r>
          </a:p>
          <a:p>
            <a:endParaRPr lang="af-ZA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af-ZA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4.</a:t>
            </a:r>
            <a:r>
              <a:rPr lang="af-Z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.</a:t>
            </a:r>
            <a:r>
              <a:rPr lang="af-Z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EK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EET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VANDAG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KOEKIES </a:t>
            </a:r>
            <a:r>
              <a:rPr lang="af-ZA" sz="2000" b="1" dirty="0" smtClean="0">
                <a:solidFill>
                  <a:srgbClr val="E77F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VINNIG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DIE KOMBUIS   </a:t>
            </a:r>
          </a:p>
          <a:p>
            <a:r>
              <a:rPr lang="af-Z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</a:t>
            </a:r>
            <a:r>
              <a:rPr lang="af-Z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</a:t>
            </a:r>
            <a:endParaRPr lang="af-ZA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  <a:p>
            <a:r>
              <a:rPr lang="af-ZA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af-ZA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  <a:p>
            <a:r>
              <a:rPr lang="af-Z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5.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O</a:t>
            </a:r>
            <a:r>
              <a:rPr lang="en-US" sz="28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CC0099"/>
                </a:solidFill>
                <a:latin typeface="Comic Sans MS" pitchFamily="66" charset="0"/>
              </a:rPr>
              <a:t>* </a:t>
            </a: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T </a:t>
            </a:r>
            <a:r>
              <a:rPr lang="en-US" sz="2800" b="1" dirty="0" smtClean="0">
                <a:solidFill>
                  <a:srgbClr val="FFC000"/>
                </a:solidFill>
                <a:latin typeface="Comic Sans MS" pitchFamily="66" charset="0"/>
              </a:rPr>
              <a:t>V</a:t>
            </a:r>
            <a:r>
              <a:rPr lang="en-US" sz="2800" b="1" dirty="0" smtClean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E77FE2"/>
                </a:solidFill>
                <a:latin typeface="Comic Sans MS" pitchFamily="66" charset="0"/>
              </a:rPr>
              <a:t>M 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P </a:t>
            </a:r>
            <a:r>
              <a:rPr lang="en-US" sz="2800" b="1" dirty="0" smtClean="0">
                <a:solidFill>
                  <a:srgbClr val="CC0099"/>
                </a:solidFill>
                <a:latin typeface="Comic Sans MS" pitchFamily="66" charset="0"/>
              </a:rPr>
              <a:t>* I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endParaRPr lang="af-ZA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rot="16200000" flipH="1">
            <a:off x="1447800" y="4572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 rot="10800000" flipV="1">
            <a:off x="5715000" y="381000"/>
            <a:ext cx="1600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1905000" y="137160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rot="10800000" flipV="1">
            <a:off x="1981200" y="13716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rot="16200000" flipH="1">
            <a:off x="3810000" y="13716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3886200" y="13716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rot="16200000" flipH="1">
            <a:off x="7315200" y="1447800"/>
            <a:ext cx="304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7315200" y="1524000"/>
            <a:ext cx="3810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2057400" y="22098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3810000" y="22098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rot="16200000" flipH="1">
            <a:off x="7353300" y="22479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rot="10800000">
            <a:off x="2133600" y="2362200"/>
            <a:ext cx="457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rot="10800000" flipV="1">
            <a:off x="3886200" y="2209800"/>
            <a:ext cx="381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7353300" y="22479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 rot="16200000" flipH="1">
            <a:off x="1028700" y="27051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 rot="16200000" flipH="1">
            <a:off x="4419600" y="2667000"/>
            <a:ext cx="533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1066800" y="3429000"/>
            <a:ext cx="34290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1447800" y="3429000"/>
            <a:ext cx="2971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1"/>
            <a:ext cx="838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HOE </a:t>
            </a:r>
            <a:r>
              <a:rPr lang="en-US" b="1" dirty="0" err="1" smtClean="0">
                <a:latin typeface="Comic Sans MS" pitchFamily="66" charset="0"/>
              </a:rPr>
              <a:t>NOU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GEMAAK</a:t>
            </a:r>
            <a:r>
              <a:rPr lang="en-US" b="1" dirty="0" smtClean="0">
                <a:latin typeface="Comic Sans MS" pitchFamily="66" charset="0"/>
              </a:rPr>
              <a:t>?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8200"/>
            <a:ext cx="8686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ernard MT Condensed" pitchFamily="18" charset="0"/>
              </a:rPr>
              <a:t>Die </a:t>
            </a:r>
            <a:r>
              <a:rPr lang="en-US" sz="3200" b="1" dirty="0" err="1" smtClean="0">
                <a:latin typeface="Bernard MT Condensed" pitchFamily="18" charset="0"/>
              </a:rPr>
              <a:t>koekies</a:t>
            </a:r>
            <a:r>
              <a:rPr lang="en-US" sz="3200" b="1" dirty="0" smtClean="0">
                <a:latin typeface="Bernard MT Condensed" pitchFamily="18" charset="0"/>
              </a:rPr>
              <a:t> is </a:t>
            </a:r>
            <a:r>
              <a:rPr lang="en-US" sz="3200" b="1" dirty="0" err="1" smtClean="0">
                <a:latin typeface="Bernard MT Condensed" pitchFamily="18" charset="0"/>
              </a:rPr>
              <a:t>gister</a:t>
            </a:r>
            <a:r>
              <a:rPr lang="en-US" sz="3200" b="1" dirty="0" smtClean="0">
                <a:latin typeface="Bernard MT Condensed" pitchFamily="18" charset="0"/>
              </a:rPr>
              <a:t> </a:t>
            </a:r>
            <a:r>
              <a:rPr lang="en-US" sz="3200" b="1" dirty="0" err="1" smtClean="0">
                <a:latin typeface="Bernard MT Condensed" pitchFamily="18" charset="0"/>
              </a:rPr>
              <a:t>vinnig</a:t>
            </a:r>
            <a:r>
              <a:rPr lang="en-US" sz="3200" b="1" dirty="0" smtClean="0">
                <a:latin typeface="Bernard MT Condensed" pitchFamily="18" charset="0"/>
              </a:rPr>
              <a:t> </a:t>
            </a:r>
            <a:r>
              <a:rPr lang="en-US" sz="3200" b="1" dirty="0" err="1" smtClean="0">
                <a:latin typeface="Bernard MT Condensed" pitchFamily="18" charset="0"/>
              </a:rPr>
              <a:t>gebak</a:t>
            </a:r>
            <a:endParaRPr lang="en-US" sz="3200" b="1" dirty="0" smtClean="0">
              <a:latin typeface="Bernard MT Condensed" pitchFamily="18" charset="0"/>
            </a:endParaRPr>
          </a:p>
          <a:p>
            <a:endParaRPr lang="en-US" sz="3200" b="1" dirty="0" smtClean="0">
              <a:latin typeface="Bernard MT Condensed" pitchFamily="18" charset="0"/>
            </a:endParaRPr>
          </a:p>
          <a:p>
            <a:pPr marL="457200" indent="-457200">
              <a:buAutoNum type="arabicPeriod"/>
            </a:pPr>
            <a:r>
              <a:rPr lang="en-US" sz="2000" b="1" dirty="0" err="1" smtClean="0">
                <a:latin typeface="Comic Sans MS" pitchFamily="66" charset="0"/>
              </a:rPr>
              <a:t>Tyd</a:t>
            </a:r>
            <a:r>
              <a:rPr lang="en-US" sz="2000" b="1" dirty="0" smtClean="0">
                <a:latin typeface="Comic Sans MS" pitchFamily="66" charset="0"/>
              </a:rPr>
              <a:t>?</a:t>
            </a:r>
          </a:p>
          <a:p>
            <a:pPr marL="457200" indent="-457200">
              <a:buAutoNum type="arabicPeriod"/>
            </a:pPr>
            <a:endParaRPr lang="en-US" sz="2000" b="1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sz="2000" b="1" dirty="0" err="1" smtClean="0">
                <a:latin typeface="Comic Sans MS" pitchFamily="66" charset="0"/>
              </a:rPr>
              <a:t>Haal</a:t>
            </a:r>
            <a:r>
              <a:rPr lang="en-US" sz="2000" b="1" dirty="0" smtClean="0">
                <a:latin typeface="Comic Sans MS" pitchFamily="66" charset="0"/>
              </a:rPr>
              <a:t> is/word/</a:t>
            </a:r>
            <a:r>
              <a:rPr lang="en-US" sz="2000" b="1" dirty="0" err="1" smtClean="0">
                <a:latin typeface="Comic Sans MS" pitchFamily="66" charset="0"/>
              </a:rPr>
              <a:t>sal</a:t>
            </a:r>
            <a:r>
              <a:rPr lang="en-US" sz="2000" b="1" dirty="0" smtClean="0">
                <a:latin typeface="Comic Sans MS" pitchFamily="66" charset="0"/>
              </a:rPr>
              <a:t> word &amp; </a:t>
            </a:r>
            <a:r>
              <a:rPr lang="en-US" sz="2000" b="1" dirty="0" err="1" smtClean="0">
                <a:latin typeface="Comic Sans MS" pitchFamily="66" charset="0"/>
              </a:rPr>
              <a:t>DEUR</a:t>
            </a:r>
            <a:r>
              <a:rPr lang="en-US" sz="2000" b="1" dirty="0" smtClean="0">
                <a:latin typeface="Comic Sans MS" pitchFamily="66" charset="0"/>
              </a:rPr>
              <a:t> &amp; GE </a:t>
            </a:r>
            <a:r>
              <a:rPr lang="en-US" sz="2000" b="1" dirty="0" err="1" smtClean="0">
                <a:latin typeface="Comic Sans MS" pitchFamily="66" charset="0"/>
              </a:rPr>
              <a:t>uit</a:t>
            </a:r>
            <a:endParaRPr lang="en-US" sz="2000" b="1" dirty="0" smtClean="0">
              <a:latin typeface="Comic Sans MS" pitchFamily="66" charset="0"/>
            </a:endParaRPr>
          </a:p>
          <a:p>
            <a:pPr marL="457200" indent="-457200"/>
            <a:endParaRPr lang="en-US" sz="2000" b="1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US" sz="2000" b="1" dirty="0" smtClean="0">
              <a:latin typeface="Comic Sans MS" pitchFamily="66" charset="0"/>
            </a:endParaRPr>
          </a:p>
          <a:p>
            <a:pPr marL="457200" indent="-457200"/>
            <a:endParaRPr lang="en-US" sz="2000" b="1" dirty="0" smtClean="0">
              <a:latin typeface="Comic Sans MS" pitchFamily="66" charset="0"/>
            </a:endParaRPr>
          </a:p>
          <a:p>
            <a:pPr marL="457200" indent="-457200"/>
            <a:r>
              <a:rPr lang="en-US" sz="2000" b="1" dirty="0" smtClean="0">
                <a:latin typeface="Comic Sans MS" pitchFamily="66" charset="0"/>
              </a:rPr>
              <a:t>3.  </a:t>
            </a:r>
            <a:r>
              <a:rPr lang="en-US" sz="2000" b="1" dirty="0" err="1" smtClean="0">
                <a:latin typeface="Comic Sans MS" pitchFamily="66" charset="0"/>
              </a:rPr>
              <a:t>Kry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onderwerp</a:t>
            </a:r>
            <a:r>
              <a:rPr lang="en-US" sz="2000" b="1" dirty="0" smtClean="0">
                <a:latin typeface="Comic Sans MS" pitchFamily="66" charset="0"/>
              </a:rPr>
              <a:t> en </a:t>
            </a:r>
            <a:r>
              <a:rPr lang="en-US" sz="2000" b="1" dirty="0" err="1" smtClean="0">
                <a:latin typeface="Comic Sans MS" pitchFamily="66" charset="0"/>
              </a:rPr>
              <a:t>voorwerp</a:t>
            </a:r>
            <a:endParaRPr lang="en-US" sz="2000" b="1" dirty="0" smtClean="0">
              <a:latin typeface="Comic Sans MS" pitchFamily="66" charset="0"/>
            </a:endParaRPr>
          </a:p>
          <a:p>
            <a:pPr marL="457200" indent="-457200"/>
            <a:endParaRPr lang="en-US" sz="2000" b="1" dirty="0" smtClean="0">
              <a:latin typeface="Comic Sans MS" pitchFamily="66" charset="0"/>
            </a:endParaRPr>
          </a:p>
          <a:p>
            <a:pPr marL="457200" indent="-457200"/>
            <a:r>
              <a:rPr lang="en-US" sz="2000" b="1" dirty="0" smtClean="0">
                <a:latin typeface="Comic Sans MS" pitchFamily="66" charset="0"/>
              </a:rPr>
              <a:t>4.  </a:t>
            </a:r>
            <a:r>
              <a:rPr lang="en-US" sz="2000" b="1" dirty="0" err="1" smtClean="0">
                <a:latin typeface="Comic Sans MS" pitchFamily="66" charset="0"/>
              </a:rPr>
              <a:t>Ruil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onderwerp</a:t>
            </a:r>
            <a:r>
              <a:rPr lang="en-US" sz="2000" b="1" dirty="0" smtClean="0">
                <a:latin typeface="Comic Sans MS" pitchFamily="66" charset="0"/>
              </a:rPr>
              <a:t> en </a:t>
            </a:r>
            <a:r>
              <a:rPr lang="en-US" sz="2000" b="1" dirty="0" err="1" smtClean="0">
                <a:latin typeface="Comic Sans MS" pitchFamily="66" charset="0"/>
              </a:rPr>
              <a:t>voorwerp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om</a:t>
            </a:r>
            <a:endParaRPr lang="en-US" sz="2000" b="1" dirty="0" smtClean="0">
              <a:latin typeface="Comic Sans MS" pitchFamily="66" charset="0"/>
            </a:endParaRPr>
          </a:p>
          <a:p>
            <a:pPr marL="457200" indent="-457200">
              <a:buFontTx/>
              <a:buAutoNum type="arabicPeriod"/>
            </a:pPr>
            <a:endParaRPr lang="en-US" sz="2000" b="1" dirty="0" smtClean="0">
              <a:latin typeface="Comic Sans MS" pitchFamily="66" charset="0"/>
            </a:endParaRPr>
          </a:p>
          <a:p>
            <a:pPr marL="457200" indent="-457200"/>
            <a:r>
              <a:rPr lang="en-US" sz="2000" b="1" dirty="0" smtClean="0">
                <a:latin typeface="Comic Sans MS" pitchFamily="66" charset="0"/>
              </a:rPr>
              <a:t>5.  As </a:t>
            </a:r>
            <a:r>
              <a:rPr lang="en-US" sz="2000" b="1" dirty="0" err="1" smtClean="0">
                <a:latin typeface="Comic Sans MS" pitchFamily="66" charset="0"/>
              </a:rPr>
              <a:t>daar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mic Sans MS" pitchFamily="66" charset="0"/>
              </a:rPr>
              <a:t>nie</a:t>
            </a:r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 ‘n  </a:t>
            </a:r>
            <a:r>
              <a:rPr lang="en-US" sz="2000" b="1" dirty="0" err="1" smtClean="0">
                <a:solidFill>
                  <a:schemeClr val="accent2"/>
                </a:solidFill>
                <a:latin typeface="Comic Sans MS" pitchFamily="66" charset="0"/>
              </a:rPr>
              <a:t>VOORWERP</a:t>
            </a:r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 is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nie</a:t>
            </a:r>
            <a:r>
              <a:rPr lang="en-US" sz="2000" b="1" dirty="0" smtClean="0">
                <a:latin typeface="Comic Sans MS" pitchFamily="66" charset="0"/>
              </a:rPr>
              <a:t>, sit </a:t>
            </a:r>
            <a:r>
              <a:rPr lang="en-US" sz="2000" b="1" dirty="0" err="1" smtClean="0">
                <a:latin typeface="Comic Sans MS" pitchFamily="66" charset="0"/>
              </a:rPr>
              <a:t>jy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een</a:t>
            </a:r>
            <a:r>
              <a:rPr lang="en-US" sz="2000" b="1" dirty="0" smtClean="0">
                <a:latin typeface="Comic Sans MS" pitchFamily="66" charset="0"/>
              </a:rPr>
              <a:t> in.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/>
            <a:endParaRPr lang="en-US" sz="2000" b="1" dirty="0" smtClean="0">
              <a:latin typeface="Comic Sans MS" pitchFamily="66" charset="0"/>
            </a:endParaRPr>
          </a:p>
          <a:p>
            <a:pPr marL="457200" indent="-457200"/>
            <a:r>
              <a:rPr lang="en-US" sz="2000" b="1" dirty="0" smtClean="0">
                <a:latin typeface="Comic Sans MS" pitchFamily="66" charset="0"/>
              </a:rPr>
              <a:t>  </a:t>
            </a:r>
          </a:p>
          <a:p>
            <a:pPr marL="457200" indent="-457200"/>
            <a:r>
              <a:rPr lang="en-US" sz="2000" b="1" dirty="0" smtClean="0">
                <a:latin typeface="Comic Sans MS" pitchFamily="66" charset="0"/>
              </a:rPr>
              <a:t>6. </a:t>
            </a:r>
            <a:r>
              <a:rPr lang="en-US" sz="2000" b="1" dirty="0" err="1" smtClean="0">
                <a:latin typeface="Comic Sans MS" pitchFamily="66" charset="0"/>
              </a:rPr>
              <a:t>Sorg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dat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gesegde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aan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einde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staan</a:t>
            </a:r>
            <a:endParaRPr lang="en-US" sz="2000" b="1" dirty="0" smtClean="0">
              <a:latin typeface="Comic Sans MS" pitchFamily="66" charset="0"/>
            </a:endParaRPr>
          </a:p>
          <a:p>
            <a:pPr marL="457200" indent="-457200"/>
            <a:endParaRPr lang="en-US" sz="2000" b="1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447800" y="1600200"/>
            <a:ext cx="2667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Verlede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: IS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81000" y="2819400"/>
            <a:ext cx="6248400" cy="533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Die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koekies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is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gister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vinnig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gebak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rot="16200000" flipH="1">
            <a:off x="2590800" y="30480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2514600" y="30480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rot="16200000" flipH="1">
            <a:off x="5143500" y="3162300"/>
            <a:ext cx="3810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5181600" y="3124200"/>
            <a:ext cx="3810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al 13"/>
          <p:cNvSpPr/>
          <p:nvPr/>
        </p:nvSpPr>
        <p:spPr bwMode="auto">
          <a:xfrm>
            <a:off x="4191000" y="3581400"/>
            <a:ext cx="49530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Wat</a:t>
            </a:r>
            <a:r>
              <a:rPr lang="en-US" dirty="0" smtClean="0"/>
              <a:t> : Die </a:t>
            </a:r>
            <a:r>
              <a:rPr lang="en-US" dirty="0" err="1" smtClean="0"/>
              <a:t>koekies</a:t>
            </a:r>
            <a:r>
              <a:rPr lang="en-US" dirty="0" smtClean="0"/>
              <a:t>  </a:t>
            </a:r>
            <a:r>
              <a:rPr lang="en-US" dirty="0" err="1" smtClean="0"/>
              <a:t>Wie</a:t>
            </a:r>
            <a:r>
              <a:rPr lang="en-US" dirty="0" smtClean="0"/>
              <a:t> : ??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419600" y="4267200"/>
            <a:ext cx="47244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?? Het die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koekies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gebak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886200" y="5257800"/>
            <a:ext cx="36576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kok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/Ma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Sannie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1000" y="6324600"/>
            <a:ext cx="815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kok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/Ma/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Sannie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het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gister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vinnig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die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koekies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gebak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5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  <a:solidFill>
            <a:srgbClr val="FFCC99"/>
          </a:solidFill>
        </p:spPr>
        <p:txBody>
          <a:bodyPr/>
          <a:lstStyle/>
          <a:p>
            <a:r>
              <a:rPr lang="af-ZA" sz="2400" b="1" dirty="0" smtClean="0">
                <a:latin typeface="Comic Sans MS" pitchFamily="66" charset="0"/>
              </a:rPr>
              <a:t>VOORBEELDE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953000"/>
          </a:xfrm>
          <a:solidFill>
            <a:srgbClr val="FF9966"/>
          </a:solidFill>
        </p:spPr>
        <p:txBody>
          <a:bodyPr/>
          <a:lstStyle/>
          <a:p>
            <a:pPr>
              <a:buFontTx/>
              <a:buAutoNum type="arabicPeriod"/>
            </a:pPr>
            <a:r>
              <a:rPr lang="af-ZA" sz="1800" smtClean="0">
                <a:latin typeface="Comic Sans MS" pitchFamily="66" charset="0"/>
              </a:rPr>
              <a:t>Julle moet kinders met ’n   lekkerny bederf.</a:t>
            </a:r>
          </a:p>
          <a:p>
            <a:pPr>
              <a:buFontTx/>
              <a:buAutoNum type="arabicPeriod" startAt="2"/>
            </a:pPr>
            <a:r>
              <a:rPr lang="af-ZA" sz="1800" smtClean="0">
                <a:latin typeface="Comic Sans MS" pitchFamily="66" charset="0"/>
              </a:rPr>
              <a:t>Babsie het die aandete verbrand.</a:t>
            </a:r>
          </a:p>
          <a:p>
            <a:pPr>
              <a:buFontTx/>
              <a:buAutoNum type="arabicPeriod" startAt="2"/>
            </a:pPr>
            <a:r>
              <a:rPr lang="af-ZA" sz="1800" smtClean="0">
                <a:latin typeface="Comic Sans MS" pitchFamily="66" charset="0"/>
              </a:rPr>
              <a:t>Hulle vee die strate van bo tot onder.</a:t>
            </a:r>
          </a:p>
          <a:p>
            <a:pPr>
              <a:buFontTx/>
              <a:buAutoNum type="arabicPeriod" startAt="2"/>
            </a:pPr>
            <a:r>
              <a:rPr lang="af-ZA" sz="1800" smtClean="0">
                <a:latin typeface="Comic Sans MS" pitchFamily="66" charset="0"/>
              </a:rPr>
              <a:t>Die leiers van die gemeenskap het hierdie aksie ondersteun.</a:t>
            </a:r>
          </a:p>
          <a:p>
            <a:pPr>
              <a:buFontTx/>
              <a:buAutoNum type="arabicPeriod" startAt="2"/>
            </a:pPr>
            <a:r>
              <a:rPr lang="af-ZA" sz="1800" smtClean="0">
                <a:latin typeface="Comic Sans MS" pitchFamily="66" charset="0"/>
              </a:rPr>
              <a:t>Selfbeeldprobleme veroorsaak alkoholmisbruik.</a:t>
            </a:r>
          </a:p>
          <a:p>
            <a:pPr>
              <a:buFontTx/>
              <a:buAutoNum type="arabicPeriod" startAt="2"/>
            </a:pPr>
            <a:r>
              <a:rPr lang="af-ZA" sz="1800" smtClean="0">
                <a:latin typeface="Comic Sans MS" pitchFamily="66" charset="0"/>
              </a:rPr>
              <a:t>Navorsing het die redes vir alkoholmisbruik uitgewys.</a:t>
            </a:r>
          </a:p>
          <a:p>
            <a:pPr>
              <a:buFontTx/>
              <a:buAutoNum type="arabicPeriod" startAt="2"/>
            </a:pPr>
            <a:r>
              <a:rPr lang="af-ZA" sz="1800" smtClean="0">
                <a:latin typeface="Comic Sans MS" pitchFamily="66" charset="0"/>
              </a:rPr>
              <a:t>Ou mense glo fabels.</a:t>
            </a:r>
          </a:p>
          <a:p>
            <a:pPr>
              <a:buFontTx/>
              <a:buAutoNum type="arabicPeriod" startAt="2"/>
            </a:pPr>
            <a:r>
              <a:rPr lang="af-ZA" sz="1800" smtClean="0">
                <a:latin typeface="Comic Sans MS" pitchFamily="66" charset="0"/>
              </a:rPr>
              <a:t>’n Fisioterapeut gee ’n goeie oefenprogram</a:t>
            </a:r>
          </a:p>
          <a:p>
            <a:pPr>
              <a:buFontTx/>
              <a:buAutoNum type="arabicPeriod" startAt="2"/>
            </a:pPr>
            <a:endParaRPr lang="af-ZA" sz="1800" smtClean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038600" cy="4953000"/>
          </a:xfrm>
          <a:solidFill>
            <a:srgbClr val="FF9966"/>
          </a:solidFill>
        </p:spPr>
        <p:txBody>
          <a:bodyPr/>
          <a:lstStyle/>
          <a:p>
            <a:pPr>
              <a:defRPr/>
            </a:pPr>
            <a:r>
              <a:rPr lang="af-ZA" sz="1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Kinders moet met ’n lekkerny  bederf word.</a:t>
            </a:r>
          </a:p>
          <a:p>
            <a:pPr>
              <a:defRPr/>
            </a:pPr>
            <a:r>
              <a:rPr lang="af-ZA" sz="1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Die aandete is deur Babsie verbrand.</a:t>
            </a:r>
          </a:p>
          <a:p>
            <a:pPr>
              <a:defRPr/>
            </a:pPr>
            <a:r>
              <a:rPr lang="af-ZA" sz="1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Die strate word van bo tot onders gevee.</a:t>
            </a:r>
          </a:p>
          <a:p>
            <a:pPr>
              <a:defRPr/>
            </a:pPr>
            <a:r>
              <a:rPr lang="af-ZA" sz="1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Hierdie aksie is deur die leiers van die gemeenskap ondersteun.</a:t>
            </a:r>
          </a:p>
          <a:p>
            <a:pPr>
              <a:defRPr/>
            </a:pPr>
            <a:r>
              <a:rPr lang="af-ZA" sz="1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Alkoholmisbruik word deur self-beeldprobleme veroorsaak.</a:t>
            </a:r>
          </a:p>
          <a:p>
            <a:pPr>
              <a:defRPr/>
            </a:pPr>
            <a:r>
              <a:rPr lang="af-ZA" sz="1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Die redes vir alkoholmisbruik is deur navorsing uitgewys.</a:t>
            </a:r>
          </a:p>
          <a:p>
            <a:pPr>
              <a:defRPr/>
            </a:pPr>
            <a:r>
              <a:rPr lang="af-ZA" sz="1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Fabels word deur ou mense geglo.</a:t>
            </a:r>
          </a:p>
          <a:p>
            <a:pPr>
              <a:defRPr/>
            </a:pPr>
            <a:r>
              <a:rPr lang="af-ZA" sz="1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’n Goeie oefenprogram word deur ’n fisioterapeut gegee.</a:t>
            </a:r>
            <a:endParaRPr lang="af-ZA" sz="18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962400" y="381000"/>
            <a:ext cx="2201863" cy="187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1800" b="1" kern="1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WEET  JY  WAT</a:t>
            </a:r>
          </a:p>
          <a:p>
            <a:pPr algn="ctr"/>
            <a:r>
              <a:rPr lang="nl-NL" sz="1800" b="1" kern="1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DIE  ONDERWERP,</a:t>
            </a:r>
          </a:p>
          <a:p>
            <a:pPr algn="ctr"/>
            <a:r>
              <a:rPr lang="nl-NL" sz="1800" b="1" kern="1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DIE  VOORWERP</a:t>
            </a:r>
          </a:p>
          <a:p>
            <a:pPr algn="ctr"/>
            <a:r>
              <a:rPr lang="nl-NL" sz="1800" b="1" kern="1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EN</a:t>
            </a:r>
          </a:p>
          <a:p>
            <a:pPr algn="ctr"/>
            <a:r>
              <a:rPr lang="nl-NL" sz="1800" b="1" kern="1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DIE  GESEGDE </a:t>
            </a:r>
          </a:p>
          <a:p>
            <a:pPr algn="ctr"/>
            <a:r>
              <a:rPr lang="nl-NL" sz="1800" b="1" kern="1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IS?</a:t>
            </a:r>
            <a:endParaRPr lang="en-US" sz="1800" b="1" kern="1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chemeClr val="accent2"/>
              </a:solidFill>
              <a:latin typeface="Comic Sans MS"/>
            </a:endParaRP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819400" y="2514600"/>
            <a:ext cx="4860925" cy="625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1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Comic Sans MS"/>
              </a:rPr>
              <a:t>**  Die  ONDERWERP  is die persoon/ding </a:t>
            </a:r>
          </a:p>
          <a:p>
            <a:pPr algn="ctr"/>
            <a:r>
              <a:rPr lang="nl-NL" sz="1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Comic Sans MS"/>
              </a:rPr>
              <a:t>wat die werkwoord  DOEN</a:t>
            </a:r>
            <a:endParaRPr lang="en-US" sz="1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5050"/>
              </a:solidFill>
              <a:latin typeface="Comic Sans MS"/>
            </a:endParaRP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819400" y="3810000"/>
            <a:ext cx="480853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Comic Sans MS"/>
              </a:rPr>
              <a:t>**  Die  VOORWERP  is die persoon/ding  </a:t>
            </a:r>
          </a:p>
          <a:p>
            <a:pPr algn="ctr"/>
            <a:r>
              <a:rPr lang="nl-NL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Comic Sans MS"/>
              </a:rPr>
              <a:t>AAN  WIE  die werkwoord  </a:t>
            </a:r>
          </a:p>
          <a:p>
            <a:pPr algn="ctr"/>
            <a:r>
              <a:rPr lang="nl-NL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Comic Sans MS"/>
              </a:rPr>
              <a:t>GEDOEN  WORD</a:t>
            </a:r>
            <a:endParaRPr lang="en-US" sz="2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5050"/>
              </a:solidFill>
              <a:latin typeface="Comic Sans MS"/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743200" y="5334000"/>
            <a:ext cx="5502275" cy="31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Comic Sans MS"/>
              </a:rPr>
              <a:t>**  Die  GESEGDE  is die WERKWOORD(e)  in die sin</a:t>
            </a:r>
          </a:p>
        </p:txBody>
      </p:sp>
      <p:pic>
        <p:nvPicPr>
          <p:cNvPr id="4103" name="Picture 7" descr="C:\Program Files\Microsoft Office\Clipart\Popular\AMCONFUS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1857375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0" grpId="0" animBg="1"/>
      <p:bldP spid="4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KORREKTE  WOORDVOLGORDE</a:t>
            </a:r>
            <a:b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BEDRYWENDE  VORM</a:t>
            </a:r>
            <a:b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O*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TVMP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*I</a:t>
            </a:r>
            <a:endParaRPr lang="en-US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4343400"/>
          </a:xfrm>
          <a:solidFill>
            <a:srgbClr val="FFCC66"/>
          </a:solidFill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	=	</a:t>
            </a:r>
            <a:r>
              <a:rPr lang="en-US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ONDERWERP</a:t>
            </a:r>
            <a:endParaRPr lang="en-US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*	= 	</a:t>
            </a:r>
            <a:r>
              <a:rPr lang="en-US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eerste</a:t>
            </a:r>
            <a:r>
              <a:rPr lang="en-US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n-US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GESEGDE</a:t>
            </a:r>
            <a:endParaRPr lang="en-US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	=	TYD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	=	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VOORWERP</a:t>
            </a:r>
            <a:endParaRPr lang="en-US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	=	MANIER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	=	PLEK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*	=	res van die  </a:t>
            </a:r>
            <a:r>
              <a:rPr lang="en-US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GESEGDE</a:t>
            </a:r>
            <a:endParaRPr lang="en-US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	=	INFINITIEF  (</a:t>
            </a:r>
            <a:r>
              <a:rPr lang="en-US" sz="2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om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te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+ </a:t>
            </a:r>
            <a:r>
              <a:rPr lang="en-US" sz="2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ww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.)</a:t>
            </a:r>
          </a:p>
          <a:p>
            <a:pPr>
              <a:defRPr/>
            </a:pPr>
            <a:r>
              <a:rPr lang="en-US" sz="20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VOORBEELD: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 JONG  SEUN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</a:t>
            </a:r>
            <a:r>
              <a:rPr lang="en-US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HET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</a:t>
            </a:r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NIE  LANK  GELEDE  NIE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 BAL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</a:t>
            </a:r>
            <a:r>
              <a:rPr lang="en-US" sz="2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HOOG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 DIE  KLAS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</a:t>
            </a:r>
            <a:r>
              <a:rPr lang="en-US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GESKOP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OM  DIE  ONDERWYSER  KWAAD  TE  MAAK.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6096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ernard MT Condensed" pitchFamily="18" charset="0"/>
              </a:rPr>
              <a:t>DIE  BEDRYWENDE  VORM: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924800" cy="5791200"/>
          </a:xfrm>
        </p:spPr>
        <p:txBody>
          <a:bodyPr/>
          <a:lstStyle/>
          <a:p>
            <a:pPr lvl="1">
              <a:defRPr/>
            </a:pP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Dit is sinne in O*TVMPI</a:t>
            </a:r>
          </a:p>
          <a:p>
            <a:pPr lvl="1">
              <a:buNone/>
              <a:defRPr/>
            </a:pPr>
            <a:endParaRPr lang="af-ZA" sz="2000" b="1" dirty="0" smtClean="0">
              <a:solidFill>
                <a:srgbClr val="00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lvl="1">
              <a:defRPr/>
            </a:pP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Hierdie sinne kan in die TEENWOORDIGE TYD WEES:</a:t>
            </a:r>
          </a:p>
          <a:p>
            <a:pPr lvl="1">
              <a:buNone/>
              <a:defRPr/>
            </a:pP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EK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EET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VANDAG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KOEKIES </a:t>
            </a:r>
            <a:r>
              <a:rPr lang="af-ZA" sz="2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VINNIG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DIE KOMBUIS </a:t>
            </a:r>
            <a:r>
              <a:rPr lang="af-ZA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 lvl="1">
              <a:buNone/>
              <a:defRPr/>
            </a:pP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Hierdie sinne kan in die VERLEDE TYD wees:</a:t>
            </a:r>
          </a:p>
          <a:p>
            <a:pPr lvl="1">
              <a:buNone/>
              <a:defRPr/>
            </a:pP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EK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HET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VANDAG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KOEKIES </a:t>
            </a:r>
            <a:r>
              <a:rPr lang="af-ZA" sz="2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VINNIG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DIE KOMBUIS </a:t>
            </a:r>
            <a:r>
              <a:rPr lang="af-ZA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OPGE</a:t>
            </a:r>
            <a:r>
              <a:rPr lang="af-ZA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Ë</a:t>
            </a:r>
            <a:r>
              <a:rPr lang="af-ZA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ET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af-ZA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lvl="1">
              <a:defRPr/>
            </a:pPr>
            <a:r>
              <a:rPr lang="af-ZA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die  VERLEDE  TYD  is daar die reël:ALLE  WERKWOORDE  WAT  </a:t>
            </a:r>
            <a:r>
              <a:rPr lang="af-ZA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BEGIN</a:t>
            </a:r>
            <a:r>
              <a:rPr lang="af-ZA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MET 	BE-  GE-  HER-  ER-  ONT-  EN  VER-	 KRY  GEEN  GE-  IN  DIE  VERLEDE  TYD  NIE</a:t>
            </a:r>
          </a:p>
          <a:p>
            <a:pPr lvl="1">
              <a:defRPr/>
            </a:pPr>
            <a:r>
              <a:rPr lang="af-ZA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Hierdie sinne kan in die TOEKOMENDE TYD wees:</a:t>
            </a:r>
          </a:p>
          <a:p>
            <a:pPr lvl="1">
              <a:buNone/>
              <a:defRPr/>
            </a:pPr>
            <a:r>
              <a:rPr lang="af-Z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EK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SAL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VANDAG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KOEKIES </a:t>
            </a:r>
            <a:r>
              <a:rPr lang="af-ZA" sz="2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VINNIG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DIE KOMBUIS </a:t>
            </a:r>
            <a:r>
              <a:rPr lang="af-ZA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OPEET</a:t>
            </a:r>
            <a:r>
              <a:rPr lang="af-ZA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 </a:t>
            </a:r>
            <a:r>
              <a:rPr lang="af-ZA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   	</a:t>
            </a:r>
            <a:endParaRPr lang="af-ZA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500"/>
                            </p:stCondLst>
                            <p:childTnLst>
                              <p:par>
                                <p:cTn id="20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620000" cy="914400"/>
          </a:xfrm>
        </p:spPr>
        <p:txBody>
          <a:bodyPr/>
          <a:lstStyle/>
          <a:p>
            <a:pPr>
              <a:defRPr/>
            </a:pPr>
            <a:r>
              <a:rPr lang="en-US" sz="3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ernard MT Condensed" pitchFamily="18" charset="0"/>
              </a:rPr>
              <a:t>BEDRYWENDE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ernard MT Condensed" pitchFamily="18" charset="0"/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ernard MT Condensed" pitchFamily="18" charset="0"/>
              </a:rPr>
              <a:t>VORM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ernard MT Condensed" pitchFamily="18" charset="0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ernard MT Condensed" pitchFamily="18" charset="0"/>
              </a:rPr>
            </a:br>
            <a:r>
              <a:rPr lang="en-US" sz="1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OEFENING</a:t>
            </a:r>
            <a:endParaRPr lang="en-US" sz="18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66800"/>
            <a:ext cx="3810000" cy="5029200"/>
          </a:xfrm>
        </p:spPr>
        <p:txBody>
          <a:bodyPr/>
          <a:lstStyle/>
          <a:p>
            <a:r>
              <a:rPr lang="en-US" sz="1600" b="1" smtClean="0">
                <a:latin typeface="Comic Sans MS" pitchFamily="66" charset="0"/>
              </a:rPr>
              <a:t>het, saans, om goeie punte te behaal, in die koshuiskamers, die studente, hulle leerwerk, aangepak, met mening</a:t>
            </a:r>
          </a:p>
          <a:p>
            <a:r>
              <a:rPr lang="en-US" sz="1600" b="1" smtClean="0">
                <a:latin typeface="Comic Sans MS" pitchFamily="66" charset="0"/>
              </a:rPr>
              <a:t>sal, onstuimig, die gevaarlike, see, blou, baiekeer, pragtige, begin, word, kan</a:t>
            </a:r>
          </a:p>
          <a:p>
            <a:r>
              <a:rPr lang="en-US" sz="1600" b="1" smtClean="0">
                <a:latin typeface="Comic Sans MS" pitchFamily="66" charset="0"/>
              </a:rPr>
              <a:t>drie maande gelede, in die omgewing, hy, was, om mense te soek, reeds.</a:t>
            </a:r>
          </a:p>
          <a:p>
            <a:r>
              <a:rPr lang="en-US" sz="1600" b="1" smtClean="0">
                <a:latin typeface="Comic Sans MS" pitchFamily="66" charset="0"/>
              </a:rPr>
              <a:t>eet, altyd, yskoue, die kinders, stout, roomys, in die klaskamers, om af te koel, warm</a:t>
            </a:r>
          </a:p>
          <a:p>
            <a:r>
              <a:rPr lang="en-US" sz="1600" b="1" smtClean="0">
                <a:latin typeface="Comic Sans MS" pitchFamily="66" charset="0"/>
              </a:rPr>
              <a:t>jong, wie se, meisie, die, hond, is, weg, baie, ontsteld, is</a:t>
            </a:r>
          </a:p>
          <a:p>
            <a:r>
              <a:rPr lang="en-US" sz="1600" b="1" smtClean="0">
                <a:latin typeface="Comic Sans MS" pitchFamily="66" charset="0"/>
              </a:rPr>
              <a:t>die tyd, toe, videospeletjies, ek, het, gespeel, van, het, vergeet, ek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066800"/>
            <a:ext cx="3886200" cy="5029200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studente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het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saans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met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mening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in die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koshuiskamers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hulle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leerwerk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aangepak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om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goeie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punte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behaal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>
              <a:defRPr/>
            </a:pP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gevaarlike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pragtige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blou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see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sal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baiekeer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onstuimig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kan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begin word.</a:t>
            </a:r>
          </a:p>
          <a:p>
            <a:pPr>
              <a:defRPr/>
            </a:pP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Hy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was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drie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maande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gelede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reeds in die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omgewing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om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mense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soek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>
              <a:defRPr/>
            </a:pP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stout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kinders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eet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altyd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yskoue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roomys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in die warm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klaskamers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om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af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koel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>
              <a:defRPr/>
            </a:pP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jong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meisie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wie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se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hond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weg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is, is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baie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ontsteld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>
              <a:defRPr/>
            </a:pP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Ek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het van die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tyd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vergeet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toe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ek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videospeletjies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gespeel</a:t>
            </a: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het.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620000" cy="6858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VAN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BEDRYWEND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NA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LYDEND</a:t>
            </a:r>
            <a:endParaRPr lang="en-US" sz="18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3657600" cy="4572000"/>
          </a:xfrm>
        </p:spPr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TEENWOORDIGE</a:t>
            </a:r>
            <a:r>
              <a:rPr lang="en-US" dirty="0" smtClean="0">
                <a:latin typeface="Comic Sans MS" pitchFamily="66" charset="0"/>
              </a:rPr>
              <a:t>    </a:t>
            </a:r>
            <a:r>
              <a:rPr lang="en-US" dirty="0" err="1" smtClean="0">
                <a:latin typeface="Comic Sans MS" pitchFamily="66" charset="0"/>
              </a:rPr>
              <a:t>TYD</a:t>
            </a:r>
            <a:r>
              <a:rPr lang="en-US" dirty="0" smtClean="0">
                <a:latin typeface="Comic Sans MS" pitchFamily="66" charset="0"/>
              </a:rPr>
              <a:t> 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VERLEDE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dirty="0" err="1" smtClean="0">
                <a:latin typeface="Comic Sans MS" pitchFamily="66" charset="0"/>
              </a:rPr>
              <a:t>TYD</a:t>
            </a:r>
            <a:r>
              <a:rPr lang="en-US" dirty="0" smtClean="0">
                <a:latin typeface="Comic Sans MS" pitchFamily="66" charset="0"/>
              </a:rPr>
              <a:t>     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TOEKOMENDE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dirty="0" err="1" smtClean="0">
                <a:latin typeface="Comic Sans MS" pitchFamily="66" charset="0"/>
              </a:rPr>
              <a:t>TYD</a:t>
            </a:r>
            <a:r>
              <a:rPr lang="en-US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05000"/>
            <a:ext cx="4038600" cy="4572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latin typeface="Comic Sans MS" pitchFamily="66" charset="0"/>
              </a:rPr>
              <a:t>WORD</a:t>
            </a:r>
            <a:endParaRPr lang="en-US" sz="1800" b="1" dirty="0" smtClean="0">
              <a:solidFill>
                <a:srgbClr val="CC0099"/>
              </a:solidFill>
              <a:latin typeface="Comic Sans MS" pitchFamily="66" charset="0"/>
            </a:endParaRPr>
          </a:p>
          <a:p>
            <a:endParaRPr lang="en-US" sz="1800" b="1" dirty="0" smtClean="0">
              <a:solidFill>
                <a:srgbClr val="CC0099"/>
              </a:solidFill>
              <a:latin typeface="Comic Sans MS" pitchFamily="66" charset="0"/>
            </a:endParaRPr>
          </a:p>
          <a:p>
            <a:endParaRPr lang="en-US" sz="1800" b="1" dirty="0" smtClean="0">
              <a:solidFill>
                <a:srgbClr val="CC0099"/>
              </a:solidFill>
              <a:latin typeface="Comic Sans MS" pitchFamily="66" charset="0"/>
            </a:endParaRPr>
          </a:p>
          <a:p>
            <a:endParaRPr lang="en-US" sz="1800" b="1" dirty="0" smtClean="0">
              <a:solidFill>
                <a:srgbClr val="CC0099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IS</a:t>
            </a:r>
          </a:p>
          <a:p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SAL WORD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381000"/>
          </a:xfrm>
        </p:spPr>
        <p:txBody>
          <a:bodyPr/>
          <a:lstStyle/>
          <a:p>
            <a:pPr>
              <a:defRPr/>
            </a:pPr>
            <a:r>
              <a:rPr lang="en-US" sz="1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STAPPE</a:t>
            </a:r>
            <a:r>
              <a:rPr lang="en-US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OM TE </a:t>
            </a:r>
            <a:r>
              <a:rPr lang="en-US" sz="1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ONTHOU</a:t>
            </a:r>
            <a:r>
              <a:rPr lang="en-US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696200" cy="49530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mic Sans MS" pitchFamily="66" charset="0"/>
              </a:rPr>
              <a:t>1. </a:t>
            </a:r>
            <a:r>
              <a:rPr lang="en-US" sz="1800" b="1" dirty="0" err="1" smtClean="0">
                <a:latin typeface="Comic Sans MS" pitchFamily="66" charset="0"/>
              </a:rPr>
              <a:t>Bepaal</a:t>
            </a:r>
            <a:r>
              <a:rPr lang="en-US" sz="1800" b="1" dirty="0" smtClean="0">
                <a:latin typeface="Comic Sans MS" pitchFamily="66" charset="0"/>
              </a:rPr>
              <a:t> die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tyd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waarin</a:t>
            </a:r>
            <a:r>
              <a:rPr lang="en-US" sz="1800" b="1" dirty="0" smtClean="0">
                <a:latin typeface="Comic Sans MS" pitchFamily="66" charset="0"/>
              </a:rPr>
              <a:t> die sin is.</a:t>
            </a:r>
          </a:p>
          <a:p>
            <a:pPr>
              <a:buNone/>
            </a:pPr>
            <a:r>
              <a:rPr lang="en-US" sz="1800" b="1" dirty="0" smtClean="0">
                <a:latin typeface="Comic Sans MS" pitchFamily="66" charset="0"/>
              </a:rPr>
              <a:t>		</a:t>
            </a:r>
            <a:r>
              <a:rPr lang="en-US" sz="1800" b="1" dirty="0" err="1" smtClean="0">
                <a:latin typeface="Comic Sans MS" pitchFamily="66" charset="0"/>
              </a:rPr>
              <a:t>Teenwoordige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tyd</a:t>
            </a:r>
            <a:r>
              <a:rPr lang="en-US" sz="1800" b="1" dirty="0" smtClean="0">
                <a:latin typeface="Comic Sans MS" pitchFamily="66" charset="0"/>
              </a:rPr>
              <a:t>:  WORD			</a:t>
            </a:r>
          </a:p>
          <a:p>
            <a:pPr>
              <a:buNone/>
            </a:pPr>
            <a:r>
              <a:rPr lang="en-US" sz="1800" b="1" dirty="0" smtClean="0">
                <a:latin typeface="Comic Sans MS" pitchFamily="66" charset="0"/>
              </a:rPr>
              <a:t>		</a:t>
            </a:r>
            <a:r>
              <a:rPr lang="en-US" sz="1800" b="1" dirty="0" err="1" smtClean="0">
                <a:latin typeface="Comic Sans MS" pitchFamily="66" charset="0"/>
              </a:rPr>
              <a:t>Verlede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tyd</a:t>
            </a:r>
            <a:r>
              <a:rPr lang="en-US" sz="1800" b="1" dirty="0" smtClean="0">
                <a:latin typeface="Comic Sans MS" pitchFamily="66" charset="0"/>
              </a:rPr>
              <a:t>:	    IS				</a:t>
            </a:r>
          </a:p>
          <a:p>
            <a:pPr>
              <a:buNone/>
            </a:pPr>
            <a:r>
              <a:rPr lang="en-US" sz="1800" b="1" dirty="0" smtClean="0">
                <a:latin typeface="Comic Sans MS" pitchFamily="66" charset="0"/>
              </a:rPr>
              <a:t> 		</a:t>
            </a:r>
            <a:r>
              <a:rPr lang="en-US" sz="1800" b="1" dirty="0" err="1" smtClean="0">
                <a:latin typeface="Comic Sans MS" pitchFamily="66" charset="0"/>
              </a:rPr>
              <a:t>Toekomende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tyd</a:t>
            </a:r>
            <a:r>
              <a:rPr lang="en-US" sz="1800" b="1" dirty="0" smtClean="0">
                <a:latin typeface="Comic Sans MS" pitchFamily="66" charset="0"/>
              </a:rPr>
              <a:t>:    SAL</a:t>
            </a:r>
          </a:p>
          <a:p>
            <a:pPr>
              <a:buNone/>
            </a:pPr>
            <a:r>
              <a:rPr lang="en-US" sz="1800" b="1" dirty="0" smtClean="0">
                <a:latin typeface="Comic Sans MS" pitchFamily="66" charset="0"/>
              </a:rPr>
              <a:t>2.	</a:t>
            </a:r>
            <a:r>
              <a:rPr lang="en-US" sz="1800" b="1" dirty="0" err="1" smtClean="0">
                <a:latin typeface="Comic Sans MS" pitchFamily="66" charset="0"/>
              </a:rPr>
              <a:t>Ontleed</a:t>
            </a:r>
            <a:r>
              <a:rPr lang="en-US" sz="1800" b="1" dirty="0" smtClean="0">
                <a:latin typeface="Comic Sans MS" pitchFamily="66" charset="0"/>
              </a:rPr>
              <a:t> die sin</a:t>
            </a:r>
          </a:p>
          <a:p>
            <a:pPr>
              <a:buNone/>
            </a:pPr>
            <a:r>
              <a:rPr lang="en-US" sz="1800" b="1" dirty="0" smtClean="0">
                <a:latin typeface="Comic Sans MS" pitchFamily="66" charset="0"/>
              </a:rPr>
              <a:t>3.	</a:t>
            </a:r>
            <a:r>
              <a:rPr lang="en-US" sz="1800" b="1" dirty="0" err="1" smtClean="0">
                <a:latin typeface="Comic Sans MS" pitchFamily="66" charset="0"/>
              </a:rPr>
              <a:t>Ruil</a:t>
            </a:r>
            <a:r>
              <a:rPr lang="en-US" sz="1800" b="1" dirty="0" smtClean="0">
                <a:latin typeface="Comic Sans MS" pitchFamily="66" charset="0"/>
              </a:rPr>
              <a:t> die </a:t>
            </a:r>
            <a:r>
              <a:rPr lang="en-US" sz="1800" b="1" dirty="0" err="1" smtClean="0">
                <a:latin typeface="Comic Sans MS" pitchFamily="66" charset="0"/>
              </a:rPr>
              <a:t>onderwerp</a:t>
            </a:r>
            <a:r>
              <a:rPr lang="en-US" sz="1800" b="1" dirty="0" smtClean="0">
                <a:latin typeface="Comic Sans MS" pitchFamily="66" charset="0"/>
              </a:rPr>
              <a:t> en die </a:t>
            </a:r>
            <a:r>
              <a:rPr lang="en-US" sz="1800" b="1" dirty="0" err="1" smtClean="0">
                <a:latin typeface="Comic Sans MS" pitchFamily="66" charset="0"/>
              </a:rPr>
              <a:t>voorwerp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om</a:t>
            </a:r>
            <a:r>
              <a:rPr lang="en-US" sz="1800" b="1" dirty="0" smtClean="0">
                <a:latin typeface="Comic Sans MS" pitchFamily="66" charset="0"/>
              </a:rPr>
              <a:t>.</a:t>
            </a:r>
          </a:p>
          <a:p>
            <a:pPr>
              <a:buAutoNum type="arabicPeriod" startAt="4"/>
            </a:pPr>
            <a:r>
              <a:rPr lang="en-US" sz="1800" b="1" dirty="0" smtClean="0">
                <a:latin typeface="Comic Sans MS" pitchFamily="66" charset="0"/>
              </a:rPr>
              <a:t>Sit WORD/IS/SAL WORD + </a:t>
            </a:r>
            <a:r>
              <a:rPr lang="en-US" sz="1800" b="1" dirty="0" err="1" smtClean="0">
                <a:latin typeface="Comic Sans MS" pitchFamily="66" charset="0"/>
              </a:rPr>
              <a:t>DEUR</a:t>
            </a:r>
            <a:r>
              <a:rPr lang="en-US" sz="1800" b="1" dirty="0" smtClean="0">
                <a:latin typeface="Comic Sans MS" pitchFamily="66" charset="0"/>
              </a:rPr>
              <a:t> + GE- </a:t>
            </a:r>
            <a:r>
              <a:rPr lang="en-US" sz="1800" b="1" dirty="0" err="1" smtClean="0">
                <a:latin typeface="Comic Sans MS" pitchFamily="66" charset="0"/>
              </a:rPr>
              <a:t>voor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gesegde</a:t>
            </a:r>
            <a:r>
              <a:rPr lang="en-US" sz="1800" b="1" dirty="0" smtClean="0">
                <a:latin typeface="Comic Sans MS" pitchFamily="66" charset="0"/>
              </a:rPr>
              <a:t> in </a:t>
            </a:r>
          </a:p>
          <a:p>
            <a:pPr marL="342900" lvl="1" indent="-342900">
              <a:buNone/>
            </a:pPr>
            <a:r>
              <a:rPr lang="en-US" sz="1800" b="1" dirty="0" smtClean="0">
                <a:latin typeface="Comic Sans MS" pitchFamily="66" charset="0"/>
              </a:rPr>
              <a:t>5. </a:t>
            </a:r>
            <a:r>
              <a:rPr lang="en-US" sz="1800" b="1" dirty="0" err="1" smtClean="0">
                <a:latin typeface="Comic Sans MS" pitchFamily="66" charset="0"/>
              </a:rPr>
              <a:t>ONTHOU</a:t>
            </a:r>
            <a:r>
              <a:rPr lang="en-US" sz="1800" b="1" dirty="0" smtClean="0">
                <a:latin typeface="Comic Sans MS" pitchFamily="66" charset="0"/>
              </a:rPr>
              <a:t> : </a:t>
            </a:r>
            <a:r>
              <a:rPr lang="af-ZA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WERKWOORDE  WAT  </a:t>
            </a:r>
            <a:r>
              <a:rPr lang="af-ZA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BEGIN</a:t>
            </a:r>
            <a:r>
              <a:rPr lang="af-ZA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MET 	BE-  GE-  HER-  ER-  ONT-  EN  VER- KRY  GEEN  GE-    NIE.</a:t>
            </a:r>
          </a:p>
          <a:p>
            <a:pPr marL="342900" lvl="1" indent="-342900">
              <a:buNone/>
            </a:pPr>
            <a:r>
              <a:rPr lang="af-ZA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6. </a:t>
            </a:r>
            <a:r>
              <a:rPr lang="af-ZA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Sorg dat gesegde aan einde van sin staan.</a:t>
            </a:r>
          </a:p>
          <a:p>
            <a:pPr>
              <a:buAutoNum type="arabicPeriod" startAt="4"/>
            </a:pPr>
            <a:endParaRPr lang="en-US" sz="1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1800" b="1" dirty="0" smtClean="0">
                <a:latin typeface="Comic Sans MS" pitchFamily="66" charset="0"/>
              </a:rPr>
              <a:t>                							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C0099"/>
                </a:solidFill>
                <a:latin typeface="Comic Sans MS" pitchFamily="66" charset="0"/>
              </a:rPr>
              <a:t>O*</a:t>
            </a:r>
            <a:r>
              <a:rPr lang="en-US" sz="1800" b="1" dirty="0" err="1" smtClean="0">
                <a:solidFill>
                  <a:srgbClr val="CC0099"/>
                </a:solidFill>
                <a:latin typeface="Comic Sans MS" pitchFamily="66" charset="0"/>
              </a:rPr>
              <a:t>TVMP</a:t>
            </a:r>
            <a:r>
              <a:rPr lang="en-US" sz="1800" b="1" dirty="0" smtClean="0">
                <a:solidFill>
                  <a:srgbClr val="CC0099"/>
                </a:solidFill>
                <a:latin typeface="Comic Sans MS" pitchFamily="66" charset="0"/>
              </a:rPr>
              <a:t>*I         </a:t>
            </a:r>
            <a:r>
              <a:rPr lang="en-US" sz="1800" b="1" dirty="0" err="1" smtClean="0">
                <a:solidFill>
                  <a:srgbClr val="CC0099"/>
                </a:solidFill>
                <a:latin typeface="Comic Sans MS" pitchFamily="66" charset="0"/>
              </a:rPr>
              <a:t>VERANDER</a:t>
            </a:r>
            <a:r>
              <a:rPr lang="en-US" sz="1800" b="1" dirty="0" smtClean="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en-US" sz="1800" b="1" dirty="0" err="1" smtClean="0">
                <a:solidFill>
                  <a:srgbClr val="CC0099"/>
                </a:solidFill>
                <a:latin typeface="Comic Sans MS" pitchFamily="66" charset="0"/>
              </a:rPr>
              <a:t>DUS</a:t>
            </a:r>
            <a:r>
              <a:rPr lang="en-US" sz="1800" b="1" dirty="0" smtClean="0">
                <a:solidFill>
                  <a:srgbClr val="CC0099"/>
                </a:solidFill>
                <a:latin typeface="Comic Sans MS" pitchFamily="66" charset="0"/>
              </a:rPr>
              <a:t> NA    	  V*</a:t>
            </a:r>
            <a:r>
              <a:rPr lang="en-US" sz="1800" b="1" dirty="0" err="1" smtClean="0">
                <a:solidFill>
                  <a:srgbClr val="CC0099"/>
                </a:solidFill>
                <a:latin typeface="Comic Sans MS" pitchFamily="66" charset="0"/>
              </a:rPr>
              <a:t>TdeurOMP</a:t>
            </a:r>
            <a:r>
              <a:rPr lang="en-US" sz="1800" b="1" dirty="0" smtClean="0">
                <a:solidFill>
                  <a:srgbClr val="CC0099"/>
                </a:solidFill>
                <a:latin typeface="Comic Sans MS" pitchFamily="66" charset="0"/>
              </a:rPr>
              <a:t>*I</a:t>
            </a:r>
            <a:r>
              <a:rPr lang="en-US" sz="1800" b="1" dirty="0" smtClean="0">
                <a:latin typeface="Comic Sans MS" pitchFamily="66" charset="0"/>
              </a:rPr>
              <a:t>      </a:t>
            </a:r>
          </a:p>
          <a:p>
            <a:endParaRPr lang="en-US" sz="1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5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0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5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572464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f-ZA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EK</a:t>
            </a:r>
            <a:r>
              <a:rPr lang="af-ZA" sz="1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EET</a:t>
            </a:r>
            <a:r>
              <a:rPr lang="af-ZA" sz="1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VANDAG</a:t>
            </a:r>
            <a:r>
              <a:rPr lang="af-ZA" sz="1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18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KOEKIES </a:t>
            </a:r>
            <a:r>
              <a:rPr lang="af-ZA" sz="1800" b="1" dirty="0" smtClean="0">
                <a:solidFill>
                  <a:srgbClr val="E77F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VINNIG</a:t>
            </a:r>
            <a:r>
              <a:rPr lang="af-ZA" sz="1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DIE KOMBUIS </a:t>
            </a:r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OP.</a:t>
            </a: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        1.TEENWOORDIGE TYD : WORD</a:t>
            </a: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</a:t>
            </a:r>
            <a:r>
              <a:rPr lang="af-ZA" sz="1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EK</a:t>
            </a:r>
            <a:r>
              <a:rPr lang="af-ZA" sz="1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EET</a:t>
            </a:r>
            <a:r>
              <a:rPr lang="af-ZA" sz="1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VANDAG</a:t>
            </a:r>
            <a:r>
              <a:rPr lang="af-ZA" sz="1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1800" b="1" u="sng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KOEKIES</a:t>
            </a:r>
            <a:r>
              <a:rPr lang="af-ZA" sz="18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18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VINNIG</a:t>
            </a:r>
            <a:r>
              <a:rPr lang="af-ZA" sz="1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af-Z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DIE KOMBUIS </a:t>
            </a:r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OP.</a:t>
            </a: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</a:t>
            </a:r>
          </a:p>
          <a:p>
            <a:r>
              <a:rPr lang="af-ZA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af-ZA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onderwerp         </a:t>
            </a:r>
            <a:r>
              <a:rPr lang="af-ZA" sz="20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voorwerp</a:t>
            </a:r>
          </a:p>
          <a:p>
            <a:endParaRPr lang="af-ZA" sz="2000" b="1" dirty="0" smtClean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af-ZA" sz="20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 Die koekies                               </a:t>
            </a:r>
            <a:r>
              <a:rPr lang="af-ZA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ek</a:t>
            </a:r>
          </a:p>
          <a:p>
            <a:endParaRPr lang="af-ZA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af-ZA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4. </a:t>
            </a:r>
            <a:r>
              <a:rPr lang="af-Z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Die koekies </a:t>
            </a:r>
            <a:r>
              <a:rPr lang="af-Z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WORD </a:t>
            </a:r>
            <a:r>
              <a:rPr lang="af-ZA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VANDAG </a:t>
            </a:r>
            <a:r>
              <a:rPr lang="af-Z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DEUR </a:t>
            </a:r>
            <a:r>
              <a:rPr lang="af-ZA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my </a:t>
            </a:r>
            <a:r>
              <a:rPr lang="af-ZA" sz="2000" b="1" dirty="0" smtClean="0">
                <a:solidFill>
                  <a:srgbClr val="E77F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vinnig </a:t>
            </a:r>
            <a:r>
              <a:rPr lang="af-Z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die kombuis </a:t>
            </a:r>
            <a:r>
              <a:rPr lang="af-Z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</a:t>
            </a:r>
            <a:r>
              <a:rPr lang="af-Z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ëet.</a:t>
            </a:r>
          </a:p>
          <a:p>
            <a:endParaRPr lang="af-ZA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  <a:p>
            <a:r>
              <a:rPr lang="af-Z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5. </a:t>
            </a:r>
            <a:r>
              <a:rPr lang="en-US" sz="2800" b="1" dirty="0" smtClean="0">
                <a:solidFill>
                  <a:srgbClr val="FFC000"/>
                </a:solidFill>
                <a:latin typeface="Comic Sans MS" pitchFamily="66" charset="0"/>
              </a:rPr>
              <a:t>V </a:t>
            </a:r>
            <a:r>
              <a:rPr lang="en-US" sz="2800" b="1" dirty="0" smtClean="0">
                <a:solidFill>
                  <a:srgbClr val="CC0099"/>
                </a:solidFill>
                <a:latin typeface="Comic Sans MS" pitchFamily="66" charset="0"/>
              </a:rPr>
              <a:t>* </a:t>
            </a: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T</a:t>
            </a:r>
            <a:r>
              <a:rPr lang="en-US" sz="2800" b="1" dirty="0" smtClean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Comic Sans MS" pitchFamily="66" charset="0"/>
              </a:rPr>
              <a:t>deur</a:t>
            </a:r>
            <a:r>
              <a:rPr lang="en-US" sz="2800" b="1" dirty="0" smtClean="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O </a:t>
            </a:r>
            <a:r>
              <a:rPr lang="en-US" sz="2800" b="1" dirty="0" smtClean="0">
                <a:solidFill>
                  <a:srgbClr val="E77FE2"/>
                </a:solidFill>
                <a:latin typeface="Comic Sans MS" pitchFamily="66" charset="0"/>
              </a:rPr>
              <a:t>M 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P </a:t>
            </a:r>
            <a:r>
              <a:rPr lang="en-US" sz="2800" b="1" dirty="0" smtClean="0">
                <a:solidFill>
                  <a:srgbClr val="CC0099"/>
                </a:solidFill>
                <a:latin typeface="Comic Sans MS" pitchFamily="66" charset="0"/>
              </a:rPr>
              <a:t>* I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endParaRPr lang="af-ZA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af-ZA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066800" y="533400"/>
            <a:ext cx="914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 rot="10800000" flipV="1">
            <a:off x="5867400" y="533400"/>
            <a:ext cx="15240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rot="5400000">
            <a:off x="496094" y="2019300"/>
            <a:ext cx="685006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3086894" y="2019300"/>
            <a:ext cx="685006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rot="10800000" flipV="1">
            <a:off x="1295400" y="2514600"/>
            <a:ext cx="2057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219200" y="2514600"/>
            <a:ext cx="426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685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HOE </a:t>
            </a:r>
            <a:r>
              <a:rPr lang="en-US" b="1" dirty="0" err="1" smtClean="0">
                <a:latin typeface="Comic Sans MS" pitchFamily="66" charset="0"/>
              </a:rPr>
              <a:t>NOU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GEMAAK</a:t>
            </a:r>
            <a:r>
              <a:rPr lang="en-US" b="1" dirty="0" smtClean="0">
                <a:latin typeface="Comic Sans MS" pitchFamily="66" charset="0"/>
              </a:rPr>
              <a:t>?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686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Die </a:t>
            </a:r>
            <a:r>
              <a:rPr lang="en-US" dirty="0" err="1" smtClean="0">
                <a:latin typeface="Comic Sans MS" pitchFamily="66" charset="0"/>
              </a:rPr>
              <a:t>kinders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slaap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rustig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b="1" dirty="0" err="1" smtClean="0">
                <a:latin typeface="Comic Sans MS" pitchFamily="66" charset="0"/>
              </a:rPr>
              <a:t>Tyd</a:t>
            </a:r>
            <a:r>
              <a:rPr lang="en-US" b="1" dirty="0" smtClean="0">
                <a:latin typeface="Comic Sans MS" pitchFamily="66" charset="0"/>
              </a:rPr>
              <a:t> ?</a:t>
            </a:r>
          </a:p>
          <a:p>
            <a:pPr marL="457200" indent="-457200">
              <a:buAutoNum type="arabicPeriod"/>
            </a:pPr>
            <a:endParaRPr lang="en-US" b="1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b="1" dirty="0" err="1" smtClean="0">
                <a:latin typeface="Comic Sans MS" pitchFamily="66" charset="0"/>
              </a:rPr>
              <a:t>Bepaal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onderwerp</a:t>
            </a:r>
            <a:r>
              <a:rPr lang="en-US" b="1" dirty="0" smtClean="0">
                <a:latin typeface="Comic Sans MS" pitchFamily="66" charset="0"/>
              </a:rPr>
              <a:t> en </a:t>
            </a:r>
            <a:r>
              <a:rPr lang="en-US" b="1" dirty="0" err="1" smtClean="0">
                <a:latin typeface="Comic Sans MS" pitchFamily="66" charset="0"/>
              </a:rPr>
              <a:t>voorwerp</a:t>
            </a:r>
            <a:r>
              <a:rPr lang="en-US" b="1" dirty="0" smtClean="0"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/>
            </a:pPr>
            <a:endParaRPr lang="en-US" b="1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US" b="1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b="1" dirty="0" err="1" smtClean="0">
                <a:latin typeface="Comic Sans MS" pitchFamily="66" charset="0"/>
              </a:rPr>
              <a:t>Ruil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onderwerp</a:t>
            </a:r>
            <a:r>
              <a:rPr lang="en-US" b="1" dirty="0" smtClean="0">
                <a:latin typeface="Comic Sans MS" pitchFamily="66" charset="0"/>
              </a:rPr>
              <a:t> en </a:t>
            </a:r>
            <a:r>
              <a:rPr lang="en-US" b="1" dirty="0" err="1" smtClean="0">
                <a:latin typeface="Comic Sans MS" pitchFamily="66" charset="0"/>
              </a:rPr>
              <a:t>voorwerp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om</a:t>
            </a:r>
            <a:r>
              <a:rPr lang="en-US" b="1" dirty="0" smtClean="0"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/>
            </a:pPr>
            <a:endParaRPr lang="en-US" b="1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b="1" dirty="0" smtClean="0">
                <a:latin typeface="Comic Sans MS" pitchFamily="66" charset="0"/>
              </a:rPr>
              <a:t>Sit in: word/is/</a:t>
            </a:r>
            <a:r>
              <a:rPr lang="en-US" b="1" dirty="0" err="1" smtClean="0">
                <a:latin typeface="Comic Sans MS" pitchFamily="66" charset="0"/>
              </a:rPr>
              <a:t>sal</a:t>
            </a:r>
            <a:r>
              <a:rPr lang="en-US" b="1" dirty="0" smtClean="0">
                <a:latin typeface="Comic Sans MS" pitchFamily="66" charset="0"/>
              </a:rPr>
              <a:t> word + </a:t>
            </a:r>
            <a:r>
              <a:rPr lang="en-US" b="1" dirty="0" err="1" smtClean="0">
                <a:latin typeface="Comic Sans MS" pitchFamily="66" charset="0"/>
              </a:rPr>
              <a:t>deur</a:t>
            </a:r>
            <a:r>
              <a:rPr lang="en-US" b="1" dirty="0" smtClean="0">
                <a:latin typeface="Comic Sans MS" pitchFamily="66" charset="0"/>
              </a:rPr>
              <a:t> + </a:t>
            </a:r>
            <a:r>
              <a:rPr lang="en-US" b="1" dirty="0" err="1" smtClean="0">
                <a:latin typeface="Comic Sans MS" pitchFamily="66" charset="0"/>
              </a:rPr>
              <a:t>ge</a:t>
            </a:r>
            <a:r>
              <a:rPr lang="en-US" b="1" dirty="0" smtClean="0">
                <a:latin typeface="Comic Sans MS" pitchFamily="66" charset="0"/>
              </a:rPr>
              <a:t>-</a:t>
            </a:r>
          </a:p>
          <a:p>
            <a:pPr marL="457200" indent="-457200">
              <a:buAutoNum type="arabicPeriod"/>
            </a:pPr>
            <a:endParaRPr lang="en-US" b="1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b="1" dirty="0" err="1" smtClean="0">
                <a:latin typeface="Comic Sans MS" pitchFamily="66" charset="0"/>
              </a:rPr>
              <a:t>Gesegde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aan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einde</a:t>
            </a:r>
            <a:r>
              <a:rPr lang="en-US" b="1" dirty="0" smtClean="0">
                <a:latin typeface="Comic Sans MS" pitchFamily="66" charset="0"/>
              </a:rPr>
              <a:t> van die sin.</a:t>
            </a:r>
          </a:p>
          <a:p>
            <a:pPr marL="457200" indent="-457200">
              <a:buAutoNum type="arabicPeriod"/>
            </a:pPr>
            <a:endParaRPr lang="en-US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b="1" dirty="0" smtClean="0">
                <a:latin typeface="Comic Sans MS" pitchFamily="66" charset="0"/>
              </a:rPr>
              <a:t>As </a:t>
            </a:r>
            <a:r>
              <a:rPr lang="en-US" b="1" dirty="0" err="1" smtClean="0">
                <a:latin typeface="Comic Sans MS" pitchFamily="66" charset="0"/>
              </a:rPr>
              <a:t>daar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mic Sans MS" pitchFamily="66" charset="0"/>
              </a:rPr>
              <a:t>nie</a:t>
            </a: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 ‘n  </a:t>
            </a:r>
            <a:r>
              <a:rPr lang="en-US" b="1" dirty="0" err="1" smtClean="0">
                <a:solidFill>
                  <a:schemeClr val="accent2"/>
                </a:solidFill>
                <a:latin typeface="Comic Sans MS" pitchFamily="66" charset="0"/>
              </a:rPr>
              <a:t>VOORWERP</a:t>
            </a: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 is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om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jou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lydende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vorm</a:t>
            </a:r>
            <a:r>
              <a:rPr lang="en-US" b="1" dirty="0" smtClean="0">
                <a:latin typeface="Comic Sans MS" pitchFamily="66" charset="0"/>
              </a:rPr>
              <a:t> sin </a:t>
            </a:r>
            <a:r>
              <a:rPr lang="en-US" b="1" dirty="0" err="1" smtClean="0">
                <a:latin typeface="Comic Sans MS" pitchFamily="66" charset="0"/>
              </a:rPr>
              <a:t>mee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te</a:t>
            </a:r>
            <a:r>
              <a:rPr lang="en-US" b="1" dirty="0" smtClean="0">
                <a:latin typeface="Comic Sans MS" pitchFamily="66" charset="0"/>
              </a:rPr>
              <a:t> begin </a:t>
            </a:r>
            <a:r>
              <a:rPr lang="en-US" b="1" dirty="0" err="1" smtClean="0">
                <a:latin typeface="Comic Sans MS" pitchFamily="66" charset="0"/>
              </a:rPr>
              <a:t>nie</a:t>
            </a:r>
            <a:r>
              <a:rPr lang="en-US" b="1" dirty="0" smtClean="0">
                <a:latin typeface="Comic Sans MS" pitchFamily="66" charset="0"/>
              </a:rPr>
              <a:t>, begin </a:t>
            </a:r>
            <a:r>
              <a:rPr lang="en-US" b="1" dirty="0" err="1" smtClean="0">
                <a:latin typeface="Comic Sans MS" pitchFamily="66" charset="0"/>
              </a:rPr>
              <a:t>jy</a:t>
            </a:r>
            <a:r>
              <a:rPr lang="en-US" b="1" dirty="0" smtClean="0">
                <a:latin typeface="Comic Sans MS" pitchFamily="66" charset="0"/>
              </a:rPr>
              <a:t> met  </a:t>
            </a:r>
            <a:r>
              <a:rPr lang="en-US" b="1" dirty="0" err="1" smtClean="0">
                <a:latin typeface="Comic Sans MS" pitchFamily="66" charset="0"/>
              </a:rPr>
              <a:t>DAAR</a:t>
            </a:r>
            <a:r>
              <a:rPr lang="en-US" b="1" dirty="0" smtClean="0">
                <a:latin typeface="Comic Sans MS" pitchFamily="66" charset="0"/>
              </a:rPr>
              <a:t>.</a:t>
            </a:r>
            <a:endParaRPr lang="en-US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US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828800" y="1828800"/>
            <a:ext cx="30480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Teenw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: WORD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257800" y="2209800"/>
            <a:ext cx="3429000" cy="990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kinders:O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/W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???????????: V/W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48400" y="3581400"/>
            <a:ext cx="2895600" cy="1828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??? WORD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kinders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rustig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GEslaap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913</Words>
  <Application>Microsoft Office PowerPoint</Application>
  <PresentationFormat>On-screen Show (4:3)</PresentationFormat>
  <Paragraphs>197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BEDRYWENDE EN LYDENDE   VORM</vt:lpstr>
      <vt:lpstr>Slide 2</vt:lpstr>
      <vt:lpstr>KORREKTE  WOORDVOLGORDE BEDRYWENDE  VORM O*TVMP*I</vt:lpstr>
      <vt:lpstr>DIE  BEDRYWENDE  VORM:</vt:lpstr>
      <vt:lpstr>BEDRYWENDE  VORM OEFENING</vt:lpstr>
      <vt:lpstr>VAN BEDRYWEND NA LYDEND</vt:lpstr>
      <vt:lpstr>STAPPE OM TE ONTHOU:</vt:lpstr>
      <vt:lpstr>Slide 8</vt:lpstr>
      <vt:lpstr>Slide 9</vt:lpstr>
      <vt:lpstr>LYDENDE  VORM OEFENING</vt:lpstr>
      <vt:lpstr>Slide 11</vt:lpstr>
      <vt:lpstr>Slide 12</vt:lpstr>
      <vt:lpstr>Slide 13</vt:lpstr>
      <vt:lpstr>VOORBEELDE</vt:lpstr>
    </vt:vector>
  </TitlesOfParts>
  <Company>UHS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BEDRYWENDE EN LYDENDE   VORMS</dc:title>
  <dc:creator>jvanzyl</dc:creator>
  <cp:lastModifiedBy>Personeel</cp:lastModifiedBy>
  <cp:revision>56</cp:revision>
  <dcterms:created xsi:type="dcterms:W3CDTF">2001-06-28T09:10:56Z</dcterms:created>
  <dcterms:modified xsi:type="dcterms:W3CDTF">2014-08-22T16:00:51Z</dcterms:modified>
</cp:coreProperties>
</file>