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63" r:id="rId3"/>
    <p:sldId id="319" r:id="rId4"/>
    <p:sldId id="264" r:id="rId5"/>
    <p:sldId id="258" r:id="rId6"/>
    <p:sldId id="260" r:id="rId7"/>
    <p:sldId id="291" r:id="rId8"/>
    <p:sldId id="333" r:id="rId9"/>
    <p:sldId id="334" r:id="rId10"/>
    <p:sldId id="331" r:id="rId11"/>
    <p:sldId id="267" r:id="rId12"/>
    <p:sldId id="320" r:id="rId13"/>
    <p:sldId id="321" r:id="rId14"/>
    <p:sldId id="324" r:id="rId15"/>
    <p:sldId id="275" r:id="rId16"/>
    <p:sldId id="276" r:id="rId17"/>
    <p:sldId id="268" r:id="rId18"/>
    <p:sldId id="269" r:id="rId19"/>
    <p:sldId id="325" r:id="rId20"/>
    <p:sldId id="326" r:id="rId21"/>
    <p:sldId id="306" r:id="rId22"/>
    <p:sldId id="327" r:id="rId23"/>
    <p:sldId id="328" r:id="rId24"/>
    <p:sldId id="329" r:id="rId25"/>
    <p:sldId id="330" r:id="rId26"/>
    <p:sldId id="33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25" autoAdjust="0"/>
  </p:normalViewPr>
  <p:slideViewPr>
    <p:cSldViewPr>
      <p:cViewPr varScale="1">
        <p:scale>
          <a:sx n="87" d="100"/>
          <a:sy n="87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6CDB61-E8E1-4369-852C-A0853A16DFEC}" type="datetimeFigureOut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B12D4C-E229-4B0A-9AEF-B5CEB10DAE9B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290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E3916D-BCBF-4FD2-9CCC-914776194DB4}" type="datetimeFigureOut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6B2726C-6334-430D-9749-712FB72517EE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0297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CC071-7AA2-4DE5-AD99-3E26AD5A546C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747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ntitled-1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65E8-CB3E-4E09-AD32-8C1159DDB046}" type="datetime1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2BB1C-4A45-4DBD-BA47-03EB3CD82E45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307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Untitled-1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basic-education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B1062-26BA-4C86-8A51-BEBCBDE9CAD6}" type="datetime1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E0A0946-BC14-4A02-BC15-F94A111CAFCD}" type="slidenum">
              <a:rPr lang="en-ZA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KURRIKULUM- EN ASSESSERINGSBELEIDSVERKLARING</a:t>
            </a:r>
            <a:endParaRPr 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25" y="1571625"/>
            <a:ext cx="7072313" cy="3786188"/>
          </a:xfrm>
        </p:spPr>
        <p:txBody>
          <a:bodyPr rtlCol="0"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11200" b="1" dirty="0" smtClean="0">
                <a:solidFill>
                  <a:srgbClr val="000000"/>
                </a:solidFill>
                <a:ea typeface="ＭＳ Ｐゴシック" pitchFamily="34" charset="-128"/>
              </a:rPr>
              <a:t>NASIONALE ORIËNTERINGSWERKSWINKEL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11200" b="1" dirty="0" smtClean="0">
                <a:solidFill>
                  <a:srgbClr val="000000"/>
                </a:solidFill>
                <a:ea typeface="ＭＳ Ｐゴシック" pitchFamily="34" charset="-128"/>
              </a:rPr>
              <a:t>TALE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11200" b="1" dirty="0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11200" b="1" dirty="0" smtClean="0">
                <a:solidFill>
                  <a:srgbClr val="000000"/>
                </a:solidFill>
                <a:ea typeface="ＭＳ Ｐゴシック" pitchFamily="34" charset="-128"/>
              </a:rPr>
              <a:t>Graad 12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af-ZA" sz="11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af-ZA" sz="11200" dirty="0" smtClean="0">
                <a:solidFill>
                  <a:schemeClr val="tx1"/>
                </a:solidFill>
              </a:rPr>
              <a:t>Inhoud, Metodologie en Assessering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af-ZA" sz="11200" dirty="0" smtClean="0">
                <a:solidFill>
                  <a:schemeClr val="tx1"/>
                </a:solidFill>
              </a:rPr>
              <a:t>Sessie 2.1: Luister en Praat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af-ZA" sz="112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af-ZA" sz="11200" b="1" dirty="0" smtClean="0">
                <a:solidFill>
                  <a:srgbClr val="000000"/>
                </a:solidFill>
                <a:ea typeface="ＭＳ Ｐゴシック" pitchFamily="34" charset="-128"/>
              </a:rPr>
              <a:t>2013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2800" dirty="0" smtClean="0">
              <a:solidFill>
                <a:schemeClr val="tx1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AFC23C-A824-4F0F-8D0E-46506F00E9B4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af-ZA" sz="3200" b="1" smtClean="0">
                <a:ea typeface="ＭＳ Ｐゴシック" panose="020B0600070205080204" pitchFamily="34" charset="-128"/>
              </a:rPr>
              <a:t>Die luisterproses: Tydens luister (vervolg)</a:t>
            </a:r>
            <a:endParaRPr lang="af-ZA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928688"/>
            <a:ext cx="8001000" cy="4429125"/>
          </a:xfrm>
        </p:spPr>
        <p:txBody>
          <a:bodyPr/>
          <a:lstStyle/>
          <a:p>
            <a:pPr algn="l">
              <a:buFont typeface="Arial" charset="0"/>
              <a:buNone/>
              <a:tabLst>
                <a:tab pos="57150" algn="l"/>
                <a:tab pos="400050" algn="l"/>
              </a:tabLst>
              <a:defRPr/>
            </a:pPr>
            <a:r>
              <a:rPr lang="af-ZA" sz="2400" b="1" dirty="0" smtClean="0">
                <a:solidFill>
                  <a:schemeClr val="tx1"/>
                </a:solidFill>
              </a:rPr>
              <a:t>Luister vir spesifieke inligting (EAT &amp; TAT)</a:t>
            </a:r>
          </a:p>
          <a:p>
            <a:pPr algn="l">
              <a:buFont typeface="Arial" panose="020B0604020202020204" pitchFamily="34" charset="0"/>
              <a:buChar char="•"/>
              <a:tabLst>
                <a:tab pos="57150" algn="l"/>
                <a:tab pos="400050" algn="l"/>
              </a:tabLst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Soek betekenis; identifiseer hoof- en ondersteunende idees.</a:t>
            </a:r>
          </a:p>
          <a:p>
            <a:pPr marL="171450" indent="-171450" algn="l">
              <a:buFont typeface="Arial" panose="020B0604020202020204" pitchFamily="34" charset="0"/>
              <a:buChar char="•"/>
              <a:tabLst>
                <a:tab pos="57150" algn="l"/>
                <a:tab pos="400050" algn="l"/>
              </a:tabLst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Bepaal leerders se begrip van ’n boodskap deur die volgende: soek verbande, maak en bevestig voorspellings, maak afleidings, evalueer en reflekteer.</a:t>
            </a:r>
          </a:p>
          <a:p>
            <a:pPr marL="171450" indent="-171450" algn="l">
              <a:buFont typeface="Arial" panose="020B0604020202020204" pitchFamily="34" charset="0"/>
              <a:buChar char="•"/>
              <a:tabLst>
                <a:tab pos="57150" algn="l"/>
                <a:tab pos="400050" algn="l"/>
              </a:tabLst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Maak sinvolle aantekeninge; skryf in breë trekke, kategoriseer, som op, parafraseer, vertel oor, verduidelik wat gesê is.</a:t>
            </a:r>
          </a:p>
          <a:p>
            <a:pPr marL="171450" indent="-171450" algn="l">
              <a:buFont typeface="Arial" panose="020B0604020202020204" pitchFamily="34" charset="0"/>
              <a:buChar char="•"/>
              <a:tabLst>
                <a:tab pos="57150" algn="l"/>
                <a:tab pos="400050" algn="l"/>
              </a:tabLst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Wees bewus van die spreker / aanbieder se liggaamstaal en ander gebare.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63B682-EF5F-474B-A3CC-70CE458851AE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af-ZA" b="1" smtClean="0">
                <a:ea typeface="ＭＳ Ｐゴシック" panose="020B0600070205080204" pitchFamily="34" charset="-128"/>
              </a:rPr>
              <a:t>Die luisterproses: Post-luister</a:t>
            </a:r>
            <a:endParaRPr lang="af-ZA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981075"/>
            <a:ext cx="8435975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af-ZA" sz="2400" smtClean="0">
                <a:ea typeface="ＭＳ Ｐゴシック" panose="020B0600070205080204" pitchFamily="34" charset="-128"/>
              </a:rPr>
              <a:t>Leerders 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ZA" sz="160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beantwoord vrae.</a:t>
            </a: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hersien aantekeninge en maak opsommings.</a:t>
            </a:r>
            <a:endParaRPr lang="en-US" sz="240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dra inligting oor vanaf mondelinge na geskrewe vorm, bv. gebruik inligting om ŉ diagram van byskrifte te voorsien.</a:t>
            </a: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sintetiseer nuwe inligting met vorige kennis.</a:t>
            </a: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bespreek die standpunt van die spreker.</a:t>
            </a:r>
            <a:endParaRPr lang="en-US" sz="240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ontleed en evalueer dit wat gehoor is. </a:t>
            </a:r>
          </a:p>
          <a:p>
            <a:pPr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maak gevolgtrekkings; evalueer; gee eie mening; reageer krities en redeneer; rangskik feite en voorbeelde logies.</a:t>
            </a:r>
            <a:endParaRPr lang="en-GB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voer gepaste bewyse by argumente aan, bv. statistiek, getuienis of spesifieke gevalle.</a:t>
            </a:r>
          </a:p>
          <a:p>
            <a:pPr eaLnBrk="1" hangingPunct="1">
              <a:lnSpc>
                <a:spcPct val="80000"/>
              </a:lnSpc>
            </a:pPr>
            <a:r>
              <a:rPr lang="af-ZA" sz="2400" smtClean="0">
                <a:ea typeface="ＭＳ Ｐゴシック" panose="020B0600070205080204" pitchFamily="34" charset="-128"/>
              </a:rPr>
              <a:t>gebruik klank en visuele hulpmiddels om aanbieding te verbeter. </a:t>
            </a:r>
            <a:endParaRPr lang="af-Z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af-ZA" b="1" smtClean="0"/>
              <a:t>Aktiwiteit 2: Luister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1500188"/>
            <a:ext cx="8001000" cy="4071937"/>
          </a:xfrm>
        </p:spPr>
        <p:txBody>
          <a:bodyPr/>
          <a:lstStyle/>
          <a:p>
            <a:pPr algn="l">
              <a:buFont typeface="Arial" charset="0"/>
              <a:buNone/>
              <a:tabLst>
                <a:tab pos="284163" algn="l"/>
                <a:tab pos="346075" algn="l"/>
              </a:tabLst>
              <a:defRPr/>
            </a:pPr>
            <a:endParaRPr lang="en-ZA" sz="2800" dirty="0" smtClean="0">
              <a:solidFill>
                <a:schemeClr val="tx1"/>
              </a:solidFill>
            </a:endParaRPr>
          </a:p>
          <a:p>
            <a:pPr lvl="1" indent="-3937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Hoe struktureer u die luisteraktiwiteite om alle leerders in te sluit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ZA" dirty="0" smtClean="0">
              <a:solidFill>
                <a:schemeClr val="tx1"/>
              </a:solidFill>
            </a:endParaRPr>
          </a:p>
          <a:p>
            <a:pPr lvl="1" indent="-3937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Gebruik die klankgreep (onderhoud / kort lesing / liedjie, ens.) (Bylaag C – BRONMATERIAAL) en demonstreer hoe u dit in die klas sal onderrig.</a:t>
            </a:r>
          </a:p>
          <a:p>
            <a:pPr lvl="1" indent="-3937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Stel vrae op om al die kognitiewe vlakke aan te spreek.</a:t>
            </a:r>
          </a:p>
          <a:p>
            <a:pPr lvl="1" algn="l">
              <a:buFont typeface="Courier New" pitchFamily="49" charset="0"/>
              <a:buChar char="o"/>
              <a:defRPr/>
            </a:pPr>
            <a:endParaRPr lang="en-ZA" dirty="0" smtClean="0"/>
          </a:p>
          <a:p>
            <a:pPr algn="l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37DBB0-2003-49DC-AA47-0A6EC651BAE8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en-US" b="1" smtClean="0"/>
              <a:t>Bespreking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67BCD6-3832-40EB-A506-F48B7553BA7F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7188" y="857250"/>
            <a:ext cx="87868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af-ZA" sz="2000" b="1" dirty="0">
                <a:latin typeface="Arial" charset="0"/>
                <a:cs typeface="Arial" charset="0"/>
              </a:rPr>
              <a:t>Pre-luister</a:t>
            </a:r>
            <a:r>
              <a:rPr lang="af-ZA" sz="2000" dirty="0">
                <a:latin typeface="Arial" charset="0"/>
                <a:cs typeface="Arial" charset="0"/>
              </a:rPr>
              <a:t>: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Bespreek die agtergrond van die klankgreep.</a:t>
            </a:r>
            <a:endParaRPr lang="af-ZA" sz="20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Verduidelik enige moeilike en onbekende woorde en frases.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Wys op watter inligting leerders moet fokus, waarop hulle moet</a:t>
            </a:r>
          </a:p>
          <a:p>
            <a:pPr indent="114300">
              <a:defRPr/>
            </a:pPr>
            <a:r>
              <a:rPr lang="af-ZA" sz="2000" dirty="0">
                <a:latin typeface="Arial" charset="0"/>
                <a:cs typeface="Arial" charset="0"/>
              </a:rPr>
              <a:t> reageer en wat hulle krities moet analiseer en evalueer.</a:t>
            </a:r>
          </a:p>
          <a:p>
            <a:pPr indent="114300">
              <a:defRPr/>
            </a:pPr>
            <a:endParaRPr lang="af-ZA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af-ZA" sz="2000" b="1" dirty="0">
                <a:latin typeface="Arial" charset="0"/>
                <a:cs typeface="Arial" charset="0"/>
              </a:rPr>
              <a:t>Tydens luister: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Speel die klankgreep ten minste twee keer.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Na die eerste lees van die teks, moet leerders notas neem volgens die</a:t>
            </a:r>
          </a:p>
          <a:p>
            <a:pPr>
              <a:defRPr/>
            </a:pPr>
            <a:r>
              <a:rPr lang="af-ZA" sz="2000" dirty="0">
                <a:latin typeface="Arial" charset="0"/>
                <a:cs typeface="Arial" charset="0"/>
              </a:rPr>
              <a:t>  doel van die luisteroefening.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Moenie die geskrewe teks aan die leerders beskikbaar stel nie.</a:t>
            </a:r>
          </a:p>
          <a:p>
            <a:pPr>
              <a:buFont typeface="Arial" charset="0"/>
              <a:buChar char="•"/>
              <a:defRPr/>
            </a:pPr>
            <a:endParaRPr lang="af-ZA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af-ZA" sz="2000" b="1" dirty="0">
                <a:latin typeface="Arial" charset="0"/>
                <a:cs typeface="Arial" charset="0"/>
              </a:rPr>
              <a:t>Post-luister:  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Deel geskrewe vrae uit.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Luister weer na die luisteroefening.</a:t>
            </a:r>
          </a:p>
          <a:p>
            <a:pPr>
              <a:buFont typeface="Arial" charset="0"/>
              <a:buChar char="•"/>
              <a:defRPr/>
            </a:pPr>
            <a:r>
              <a:rPr lang="af-ZA" sz="2000" dirty="0">
                <a:latin typeface="Arial" charset="0"/>
                <a:cs typeface="Arial" charset="0"/>
              </a:rPr>
              <a:t> Laat genoeg tyd vir antwoorde toe (ongeveer twee minute per antwoord).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af-ZA" sz="2800" smtClean="0"/>
              <a:t>Probleme tydens die beantwoording van ŉ luisterbegripstoets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A67298-0245-44B8-88B0-63B503EF86AA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63" y="1071563"/>
          <a:ext cx="8143875" cy="4954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/>
                <a:gridCol w="2857500"/>
                <a:gridCol w="2714625"/>
              </a:tblGrid>
              <a:tr h="1126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f-ZA" sz="2000" b="1" dirty="0" smtClean="0">
                          <a:solidFill>
                            <a:schemeClr val="tx1"/>
                          </a:solidFill>
                        </a:rPr>
                        <a:t>Probleme</a:t>
                      </a:r>
                      <a:r>
                        <a:rPr lang="af-ZA" sz="2000" b="1" baseline="0" dirty="0" smtClean="0">
                          <a:solidFill>
                            <a:schemeClr val="tx1"/>
                          </a:solidFill>
                        </a:rPr>
                        <a:t> vir die luisteraars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af-ZA" sz="2000" b="1" noProof="0" dirty="0" smtClean="0">
                          <a:solidFill>
                            <a:schemeClr val="tx1"/>
                          </a:solidFill>
                        </a:rPr>
                        <a:t>Probleme met die luistermateriaal</a:t>
                      </a:r>
                      <a:endParaRPr lang="af-ZA" sz="2000" noProof="0" dirty="0"/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r>
                        <a:rPr lang="af-ZA" sz="2000" b="1" noProof="0" dirty="0" smtClean="0">
                          <a:solidFill>
                            <a:schemeClr val="tx1"/>
                          </a:solidFill>
                        </a:rPr>
                        <a:t>Probleme</a:t>
                      </a:r>
                      <a:r>
                        <a:rPr lang="af-ZA" sz="2000" b="1" baseline="0" noProof="0" dirty="0" smtClean="0">
                          <a:solidFill>
                            <a:schemeClr val="tx1"/>
                          </a:solidFill>
                        </a:rPr>
                        <a:t>  a.g.v. die omgewing</a:t>
                      </a:r>
                      <a:endParaRPr lang="af-ZA" sz="2000" noProof="0" dirty="0"/>
                    </a:p>
                  </a:txBody>
                  <a:tcPr marL="91439" marR="91439" marT="45721" marB="45721"/>
                </a:tc>
              </a:tr>
              <a:tr h="382782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Onvermoë om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voorspellings</a:t>
                      </a:r>
                      <a:r>
                        <a:rPr lang="af-ZA" sz="2000" baseline="0" noProof="0" dirty="0" smtClean="0">
                          <a:solidFill>
                            <a:schemeClr val="tx1"/>
                          </a:solidFill>
                        </a:rPr>
                        <a:t> te maak</a:t>
                      </a:r>
                      <a:endParaRPr lang="af-ZA" sz="20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betekenis uit</a:t>
                      </a:r>
                    </a:p>
                    <a:p>
                      <a:pPr marL="57150" indent="0" algn="l">
                        <a:buFont typeface="Arial" pitchFamily="34" charset="0"/>
                        <a:buNone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teksleidrade af te lei bv. om betekenis</a:t>
                      </a:r>
                      <a:r>
                        <a:rPr lang="af-ZA" sz="2000" baseline="0" noProof="0" dirty="0" smtClean="0">
                          <a:solidFill>
                            <a:schemeClr val="tx1"/>
                          </a:solidFill>
                        </a:rPr>
                        <a:t> van woorde te raai</a:t>
                      </a:r>
                      <a:endParaRPr lang="af-ZA" sz="20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hoofpunte</a:t>
                      </a:r>
                      <a:r>
                        <a:rPr lang="af-ZA" sz="2000" baseline="0" noProof="0" dirty="0" smtClean="0">
                          <a:solidFill>
                            <a:schemeClr val="tx1"/>
                          </a:solidFill>
                        </a:rPr>
                        <a:t> te herken</a:t>
                      </a:r>
                      <a:endParaRPr lang="af-ZA" sz="20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Onbekende onderwerpe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Verskillende uitsprake en</a:t>
                      </a:r>
                    </a:p>
                    <a:p>
                      <a:pPr marL="0" indent="57150" algn="l">
                        <a:buFont typeface="Arial" pitchFamily="34" charset="0"/>
                        <a:buNone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aksente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Oorspronklike materiaal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Streekstaal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Leesspoed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Woordherkenning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Ongrammatikale sinne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Huiwering</a:t>
                      </a:r>
                    </a:p>
                    <a:p>
                      <a:pPr algn="l">
                        <a:buFont typeface="Arial" pitchFamily="34" charset="0"/>
                        <a:buChar char="•"/>
                        <a:defRPr/>
                      </a:pPr>
                      <a:r>
                        <a:rPr lang="af-ZA" sz="2000" noProof="0" dirty="0" smtClean="0">
                          <a:solidFill>
                            <a:schemeClr val="tx1"/>
                          </a:solidFill>
                        </a:rPr>
                        <a:t>Lang luisterteks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l" fontAlgn="t">
                        <a:defRPr/>
                      </a:pPr>
                      <a:r>
                        <a:rPr lang="af-ZA" sz="2000" b="0" i="0" noProof="0" dirty="0" smtClean="0">
                          <a:solidFill>
                            <a:schemeClr val="tx1"/>
                          </a:solidFill>
                        </a:rPr>
                        <a:t>Die omgewing kan ook struikelblokke veroorsaak, bv. onsuiwer klank op die band, geraas in die omgewing, swak  apparaat, ens.</a:t>
                      </a:r>
                      <a:endParaRPr lang="af-ZA" sz="2000" i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af-ZA" sz="3200" b="1" smtClean="0">
                <a:ea typeface="ＭＳ Ｐゴシック" panose="020B0600070205080204" pitchFamily="34" charset="-128"/>
              </a:rPr>
              <a:t>Formele praatproses en -strategie</a:t>
            </a:r>
            <a:r>
              <a:rPr lang="af-ZA" sz="3200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ë</a:t>
            </a:r>
            <a:endParaRPr lang="af-ZA" sz="320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3500437"/>
          </a:xfrm>
        </p:spPr>
        <p:txBody>
          <a:bodyPr/>
          <a:lstStyle/>
          <a:p>
            <a:pPr marL="92075" indent="-92075" eaLnBrk="1" hangingPunct="1">
              <a:buFont typeface="Arial" charset="0"/>
              <a:buNone/>
              <a:defRPr/>
            </a:pPr>
            <a:r>
              <a:rPr lang="af-ZA" dirty="0" smtClean="0"/>
              <a:t>Die praatproses bestaan uit die volgende stappe:</a:t>
            </a:r>
          </a:p>
          <a:p>
            <a:pPr eaLnBrk="1" hangingPunct="1">
              <a:buFont typeface="Arial" charset="0"/>
              <a:buNone/>
              <a:defRPr/>
            </a:pPr>
            <a:endParaRPr lang="en-ZA" sz="2800" dirty="0"/>
          </a:p>
          <a:p>
            <a:pPr eaLnBrk="1" hangingPunct="1">
              <a:buFont typeface="Arial"/>
              <a:buChar char="•"/>
              <a:defRPr/>
            </a:pPr>
            <a:r>
              <a:rPr lang="af-ZA" dirty="0" smtClean="0"/>
              <a:t>beplanning, navorsing en organisering</a:t>
            </a:r>
            <a:endParaRPr lang="en-ZA" dirty="0"/>
          </a:p>
          <a:p>
            <a:pPr eaLnBrk="1" hangingPunct="1">
              <a:buFont typeface="Arial"/>
              <a:buChar char="•"/>
              <a:defRPr/>
            </a:pPr>
            <a:r>
              <a:rPr lang="af-ZA" dirty="0" smtClean="0"/>
              <a:t>voorbereiding en aanbieding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af-ZA" sz="3200" b="1" smtClean="0">
                <a:ea typeface="ＭＳ Ｐゴシック" panose="020B0600070205080204" pitchFamily="34" charset="-128"/>
              </a:rPr>
              <a:t>Formele praatproses en -strategie</a:t>
            </a:r>
            <a:r>
              <a:rPr lang="af-ZA" sz="3200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ë </a:t>
            </a:r>
            <a:r>
              <a:rPr lang="af-ZA" sz="3200" b="1" smtClean="0">
                <a:ea typeface="ＭＳ Ｐゴシック" panose="020B0600070205080204" pitchFamily="34" charset="-128"/>
              </a:rPr>
              <a:t>(vervolg)</a:t>
            </a:r>
            <a:endParaRPr lang="af-ZA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786313"/>
          </a:xfrm>
        </p:spPr>
        <p:txBody>
          <a:bodyPr rtlCol="0"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3600" b="1" dirty="0" smtClean="0">
                <a:ea typeface="ＭＳ Ｐゴシック" pitchFamily="34" charset="-128"/>
              </a:rPr>
              <a:t>Beplanning, navorsing en organisering</a:t>
            </a:r>
            <a:endParaRPr lang="en-ZA" sz="3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3600" dirty="0" smtClean="0">
                <a:ea typeface="ＭＳ Ｐゴシック" pitchFamily="34" charset="-128"/>
              </a:rPr>
              <a:t>Die leerders demonstreer die vaardighede van beplanning, navorsing en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3600" dirty="0" smtClean="0">
                <a:ea typeface="ＭＳ Ｐゴシック" pitchFamily="34" charset="-128"/>
              </a:rPr>
              <a:t>organisering vir mondelinge aanbiedings deur ...</a:t>
            </a:r>
            <a:endParaRPr lang="en-US" sz="3600" dirty="0" smtClean="0">
              <a:ea typeface="ＭＳ Ｐゴシック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en-ZA" sz="3600" dirty="0" smtClean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78000"/>
              <a:buFont typeface="Arial" panose="020B0604020202020204" pitchFamily="34" charset="0"/>
              <a:buChar char="•"/>
              <a:defRPr/>
            </a:pPr>
            <a:r>
              <a:rPr lang="af-ZA" sz="3600" dirty="0" smtClean="0">
                <a:ea typeface="ＭＳ Ｐゴシック" pitchFamily="34" charset="-128"/>
              </a:rPr>
              <a:t>gepaste </a:t>
            </a:r>
            <a:r>
              <a:rPr lang="af-ZA" sz="3600" b="1" dirty="0" smtClean="0">
                <a:ea typeface="ＭＳ Ｐゴシック" pitchFamily="34" charset="-128"/>
              </a:rPr>
              <a:t>register, styl en toon </a:t>
            </a:r>
            <a:r>
              <a:rPr lang="af-ZA" sz="3600" dirty="0" smtClean="0">
                <a:ea typeface="ＭＳ Ｐゴシック" pitchFamily="34" charset="-128"/>
              </a:rPr>
              <a:t>volgens gehoor, doel, konteks en tema te gebruik.</a:t>
            </a:r>
            <a:endParaRPr lang="en-US" sz="3600" dirty="0" smtClean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78000"/>
              <a:buFont typeface="Arial" panose="020B0604020202020204" pitchFamily="34" charset="0"/>
              <a:buChar char="•"/>
              <a:defRPr/>
            </a:pPr>
            <a:r>
              <a:rPr lang="af-ZA" sz="3600" b="1" dirty="0" smtClean="0">
                <a:ea typeface="ＭＳ Ｐゴシック" pitchFamily="34" charset="-128"/>
              </a:rPr>
              <a:t>toepaslike taal </a:t>
            </a:r>
            <a:r>
              <a:rPr lang="af-ZA" sz="3600" dirty="0" smtClean="0">
                <a:ea typeface="ＭＳ Ｐゴシック" pitchFamily="34" charset="-128"/>
              </a:rPr>
              <a:t>te gebruik.</a:t>
            </a:r>
            <a:endParaRPr lang="en-US" sz="3600" dirty="0" smtClean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78000"/>
              <a:buFont typeface="Arial" panose="020B0604020202020204" pitchFamily="34" charset="0"/>
              <a:buChar char="•"/>
              <a:defRPr/>
            </a:pPr>
            <a:r>
              <a:rPr lang="af-ZA" sz="3600" b="1" dirty="0" smtClean="0">
                <a:ea typeface="ＭＳ Ｐゴシック" pitchFamily="34" charset="-128"/>
              </a:rPr>
              <a:t>kritiese taalbewustheid </a:t>
            </a:r>
            <a:r>
              <a:rPr lang="af-ZA" sz="3600" dirty="0" smtClean="0">
                <a:ea typeface="ＭＳ Ｐゴシック" pitchFamily="34" charset="-128"/>
              </a:rPr>
              <a:t>te demonstreer deur feite weer te gee, menings uit te spreek, denotatiewe en konnotatiewe betekenis te herken en geïmpliseerde betekenis te verduidelik.</a:t>
            </a:r>
            <a:endParaRPr lang="en-US" sz="3600" dirty="0" smtClean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78000"/>
              <a:buFont typeface="Arial" panose="020B0604020202020204" pitchFamily="34" charset="0"/>
              <a:buChar char="•"/>
              <a:defRPr/>
            </a:pPr>
            <a:r>
              <a:rPr lang="af-ZA" sz="3600" dirty="0" smtClean="0">
                <a:ea typeface="ＭＳ Ｐゴシック" pitchFamily="34" charset="-128"/>
              </a:rPr>
              <a:t>uitdrukking aan </a:t>
            </a:r>
            <a:r>
              <a:rPr lang="af-ZA" sz="3600" b="1" dirty="0" smtClean="0">
                <a:ea typeface="ＭＳ Ｐゴシック" pitchFamily="34" charset="-128"/>
              </a:rPr>
              <a:t>waardes en houdings </a:t>
            </a:r>
            <a:r>
              <a:rPr lang="af-ZA" sz="3600" dirty="0" smtClean="0">
                <a:ea typeface="ＭＳ Ｐゴシック" pitchFamily="34" charset="-128"/>
              </a:rPr>
              <a:t>te gee en bewustheid van partydigheid, stereotipering, gevoels-, oorredings- en manipulerende taal te toon. </a:t>
            </a:r>
            <a:endParaRPr lang="en-US" sz="3600" dirty="0" smtClean="0">
              <a:ea typeface="ＭＳ Ｐゴシック" pitchFamily="34" charset="-128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78000"/>
              <a:buFont typeface="Arial" panose="020B0604020202020204" pitchFamily="34" charset="0"/>
              <a:buChar char="•"/>
              <a:defRPr/>
            </a:pPr>
            <a:r>
              <a:rPr lang="af-ZA" sz="3600" b="1" dirty="0" smtClean="0">
                <a:ea typeface="ＭＳ Ｐゴシック" pitchFamily="34" charset="-128"/>
              </a:rPr>
              <a:t>bronne</a:t>
            </a:r>
            <a:r>
              <a:rPr lang="af-ZA" sz="3600" dirty="0" smtClean="0">
                <a:ea typeface="ＭＳ Ｐゴシック" pitchFamily="34" charset="-128"/>
              </a:rPr>
              <a:t> en </a:t>
            </a:r>
            <a:r>
              <a:rPr lang="af-ZA" sz="3600" b="1" dirty="0" smtClean="0">
                <a:ea typeface="ＭＳ Ｐゴシック" pitchFamily="34" charset="-128"/>
              </a:rPr>
              <a:t>verwysingsmateriaal</a:t>
            </a:r>
            <a:r>
              <a:rPr lang="af-ZA" sz="3600" dirty="0" smtClean="0">
                <a:ea typeface="ＭＳ Ｐゴシック" pitchFamily="34" charset="-128"/>
              </a:rPr>
              <a:t> soos woordeboeke en tesourusse te gebruik om effektiewe en presiese woordeskat te kies, en aanbiedings te lewer deur van notas en rekwisiete, oudio- en/of visuele hulpmiddels en grafieke gebruik te maak om die aanslag en akkuraatheid van aanbiedings te verhoog.</a:t>
            </a:r>
            <a:endParaRPr lang="en-US" sz="3600" dirty="0" smtClean="0">
              <a:ea typeface="ＭＳ Ｐゴシック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/>
            <a:r>
              <a:rPr lang="af-ZA" sz="2800" b="1" smtClean="0">
                <a:ea typeface="ＭＳ Ｐゴシック" panose="020B0600070205080204" pitchFamily="34" charset="-128"/>
              </a:rPr>
              <a:t>Formele praatproses en -strategie</a:t>
            </a:r>
            <a:r>
              <a:rPr lang="af-ZA" sz="2800" b="1" smtClean="0">
                <a:ea typeface="ＭＳ Ｐゴシック" panose="020B0600070205080204" pitchFamily="34" charset="-128"/>
                <a:cs typeface="Arial" panose="020B0604020202020204" pitchFamily="34" charset="0"/>
              </a:rPr>
              <a:t>ë</a:t>
            </a:r>
            <a:r>
              <a:rPr lang="af-ZA" sz="2800" b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af-ZA" sz="2800" b="1" smtClean="0">
                <a:ea typeface="ＭＳ Ｐゴシック" panose="020B0600070205080204" pitchFamily="34" charset="-128"/>
              </a:rPr>
              <a:t>(vervolg)</a:t>
            </a:r>
            <a:endParaRPr lang="af-ZA" sz="2800" smtClean="0"/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95288" y="1357313"/>
            <a:ext cx="8280400" cy="50720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af-ZA" sz="2000" b="1" dirty="0" smtClean="0"/>
              <a:t>Voorbereiding en aanbieding</a:t>
            </a:r>
          </a:p>
          <a:p>
            <a:pPr marL="177800" indent="0">
              <a:buFont typeface="Arial" charset="0"/>
              <a:buNone/>
              <a:defRPr/>
            </a:pPr>
            <a:r>
              <a:rPr lang="af-ZA" sz="2000" dirty="0" smtClean="0">
                <a:ea typeface="ＭＳ Ｐゴシック" pitchFamily="34" charset="-128"/>
              </a:rPr>
              <a:t>Leerders moet mondelinge aanbiedingsvaardighede demonstreer deur ...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buFont typeface="Arial" charset="0"/>
              <a:buChar char="•"/>
              <a:defRPr/>
            </a:pPr>
            <a:r>
              <a:rPr lang="af-ZA" sz="2000" b="1" dirty="0" smtClean="0">
                <a:ea typeface="ＭＳ Ｐゴシック" pitchFamily="34" charset="-128"/>
              </a:rPr>
              <a:t>direk</a:t>
            </a:r>
            <a:r>
              <a:rPr lang="af-ZA" sz="2000" dirty="0" smtClean="0">
                <a:ea typeface="ＭＳ Ｐゴシック" pitchFamily="34" charset="-128"/>
              </a:rPr>
              <a:t> met die gehoor te praat.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buFont typeface="Arial" charset="0"/>
              <a:buChar char="•"/>
              <a:defRPr/>
            </a:pPr>
            <a:r>
              <a:rPr lang="af-ZA" sz="2000" dirty="0" smtClean="0">
                <a:ea typeface="ＭＳ Ｐゴシック" pitchFamily="34" charset="-128"/>
              </a:rPr>
              <a:t>na ŉ wye verskeidenheid </a:t>
            </a:r>
            <a:r>
              <a:rPr lang="af-ZA" sz="2000" b="1" dirty="0" smtClean="0">
                <a:ea typeface="ＭＳ Ｐゴシック" pitchFamily="34" charset="-128"/>
              </a:rPr>
              <a:t>bronne</a:t>
            </a:r>
            <a:r>
              <a:rPr lang="af-ZA" sz="2000" dirty="0" smtClean="0">
                <a:ea typeface="ＭＳ Ｐゴシック" pitchFamily="34" charset="-128"/>
              </a:rPr>
              <a:t> te verwys, wat geraadpleeg is, insluitend ŉ reeks feite en voorbeelde volgens die vereistes van die taak, en erkenning aan die geraadpleegde bronne te gee.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buFont typeface="Arial" charset="0"/>
              <a:buChar char="•"/>
              <a:defRPr/>
            </a:pPr>
            <a:r>
              <a:rPr lang="af-ZA" sz="2000" dirty="0" smtClean="0">
                <a:ea typeface="ＭＳ Ｐゴシック" pitchFamily="34" charset="-128"/>
              </a:rPr>
              <a:t> ŉ </a:t>
            </a:r>
            <a:r>
              <a:rPr lang="af-ZA" sz="2000" b="1" dirty="0" smtClean="0">
                <a:ea typeface="ＭＳ Ｐゴシック" pitchFamily="34" charset="-128"/>
              </a:rPr>
              <a:t>effektiewe inleiding </a:t>
            </a:r>
            <a:r>
              <a:rPr lang="af-ZA" sz="2000" dirty="0" smtClean="0">
                <a:ea typeface="ＭＳ Ｐゴシック" pitchFamily="34" charset="-128"/>
              </a:rPr>
              <a:t>te gebruik, </a:t>
            </a:r>
            <a:r>
              <a:rPr lang="af-ZA" sz="2000" dirty="0" smtClean="0">
                <a:solidFill>
                  <a:srgbClr val="000000"/>
                </a:solidFill>
                <a:ea typeface="ＭＳ Ｐゴシック" pitchFamily="34" charset="-128"/>
              </a:rPr>
              <a:t>tot</a:t>
            </a:r>
            <a:r>
              <a:rPr lang="af-ZA" sz="2000" dirty="0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af-ZA" sz="2000" dirty="0" smtClean="0">
                <a:ea typeface="ＭＳ Ｐゴシック" pitchFamily="34" charset="-128"/>
              </a:rPr>
              <a:t>ŉ </a:t>
            </a:r>
            <a:r>
              <a:rPr lang="af-ZA" sz="2000" b="1" dirty="0" smtClean="0">
                <a:ea typeface="ＭＳ Ｐゴシック" pitchFamily="34" charset="-128"/>
              </a:rPr>
              <a:t>gevolgtrekking</a:t>
            </a:r>
            <a:r>
              <a:rPr lang="af-ZA" sz="2000" dirty="0" smtClean="0">
                <a:ea typeface="ＭＳ Ｐゴシック" pitchFamily="34" charset="-128"/>
              </a:rPr>
              <a:t> te kom,  idees en argumente op ŉ duidelike en logiese manier te ontwikkel sodat die toespraak op die man af is en afwykings, onnodige herhaling en clichés vermy word. 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buFont typeface="Arial" charset="0"/>
              <a:buChar char="•"/>
              <a:defRPr/>
            </a:pPr>
            <a:r>
              <a:rPr lang="af-ZA" sz="2000" b="1" dirty="0" smtClean="0">
                <a:ea typeface="ＭＳ Ｐゴシック" pitchFamily="34" charset="-128"/>
              </a:rPr>
              <a:t>organisatoriese strukture </a:t>
            </a:r>
            <a:r>
              <a:rPr lang="af-ZA" sz="2000" dirty="0" smtClean="0">
                <a:ea typeface="ＭＳ Ｐゴシック" pitchFamily="34" charset="-128"/>
              </a:rPr>
              <a:t>soos chronologie, onderwerp, oorsaak-gevolg, vergelyk-kontrasteer en probleemoplossing te gebruik om in te lig en te oorreed. </a:t>
            </a:r>
            <a:r>
              <a:rPr lang="en-ZA" sz="2000" dirty="0" smtClean="0"/>
              <a:t> 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endParaRPr lang="en-Z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72500" cy="490537"/>
          </a:xfrm>
        </p:spPr>
        <p:txBody>
          <a:bodyPr/>
          <a:lstStyle/>
          <a:p>
            <a:pPr eaLnBrk="1" hangingPunct="1"/>
            <a:r>
              <a:rPr lang="en-US" sz="3200" b="1" smtClean="0"/>
              <a:t>Formele praatproses en -strategieë </a:t>
            </a:r>
            <a:r>
              <a:rPr lang="en-US" sz="3200" b="1" smtClean="0">
                <a:ea typeface="ＭＳ Ｐゴシック" panose="020B0600070205080204" pitchFamily="34" charset="-128"/>
              </a:rPr>
              <a:t>(vervolg)</a:t>
            </a:r>
            <a:endParaRPr lang="en-US" sz="320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50" y="836613"/>
            <a:ext cx="8858250" cy="52895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2400" b="1" dirty="0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af-ZA" sz="2400" b="1" dirty="0" smtClean="0"/>
              <a:t>Aanbieding</a:t>
            </a:r>
            <a:endParaRPr lang="en-ZA" sz="2400" dirty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endParaRPr lang="af-ZA" sz="24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af-ZA" sz="2400" dirty="0" smtClean="0">
                <a:ea typeface="ＭＳ Ｐゴシック" pitchFamily="34" charset="-128"/>
              </a:rPr>
              <a:t>korrekte </a:t>
            </a:r>
            <a:r>
              <a:rPr lang="af-ZA" sz="2400" b="1" dirty="0">
                <a:ea typeface="ＭＳ Ｐゴシック" pitchFamily="34" charset="-128"/>
              </a:rPr>
              <a:t>intonasie</a:t>
            </a:r>
            <a:r>
              <a:rPr lang="af-ZA" sz="2400" dirty="0">
                <a:ea typeface="ＭＳ Ｐゴシック" pitchFamily="34" charset="-128"/>
              </a:rPr>
              <a:t> en </a:t>
            </a:r>
            <a:r>
              <a:rPr lang="af-ZA" sz="2400" b="1" dirty="0">
                <a:ea typeface="ＭＳ Ｐゴシック" pitchFamily="34" charset="-128"/>
              </a:rPr>
              <a:t>frasering</a:t>
            </a:r>
            <a:r>
              <a:rPr lang="af-ZA" sz="2400" dirty="0">
                <a:ea typeface="ＭＳ Ｐゴシック" pitchFamily="34" charset="-128"/>
              </a:rPr>
              <a:t> te gebruik. </a:t>
            </a:r>
            <a:endParaRPr lang="en-US" sz="2400" dirty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af-ZA" sz="2400" dirty="0">
                <a:ea typeface="ＭＳ Ｐゴシック" pitchFamily="34" charset="-128"/>
              </a:rPr>
              <a:t>ŉ </a:t>
            </a:r>
            <a:r>
              <a:rPr lang="af-ZA" sz="2400" b="1" dirty="0">
                <a:ea typeface="ＭＳ Ｐゴシック" pitchFamily="34" charset="-128"/>
              </a:rPr>
              <a:t>duidelike argument </a:t>
            </a:r>
            <a:r>
              <a:rPr lang="af-ZA" sz="2400" dirty="0">
                <a:ea typeface="ＭＳ Ｐゴシック" pitchFamily="34" charset="-128"/>
              </a:rPr>
              <a:t>aan te bied en dit vol te hou deur verskillende gepaste </a:t>
            </a:r>
            <a:r>
              <a:rPr lang="af-ZA" sz="2400" b="1" dirty="0" smtClean="0">
                <a:ea typeface="ＭＳ Ｐゴシック" pitchFamily="34" charset="-128"/>
              </a:rPr>
              <a:t>bewyse </a:t>
            </a:r>
            <a:r>
              <a:rPr lang="af-ZA" sz="2400" dirty="0" smtClean="0">
                <a:ea typeface="ＭＳ Ｐゴシック" pitchFamily="34" charset="-128"/>
              </a:rPr>
              <a:t>te kies wat </a:t>
            </a:r>
            <a:r>
              <a:rPr lang="af-ZA" sz="2400" dirty="0">
                <a:ea typeface="ＭＳ Ｐゴシック" pitchFamily="34" charset="-128"/>
              </a:rPr>
              <a:t>geloofwaardig, geldig en relevant </a:t>
            </a:r>
            <a:r>
              <a:rPr lang="af-ZA" sz="2400" dirty="0" smtClean="0">
                <a:ea typeface="ＭＳ Ｐゴシック" pitchFamily="34" charset="-128"/>
              </a:rPr>
              <a:t>is, bv. statistiek, getuigskrifte en spesifieke gevalle.</a:t>
            </a:r>
            <a:endParaRPr lang="en-US" sz="2400" dirty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af-ZA" sz="2400" dirty="0">
                <a:ea typeface="ＭＳ Ｐゴシック" pitchFamily="34" charset="-128"/>
              </a:rPr>
              <a:t>gepaste </a:t>
            </a:r>
            <a:r>
              <a:rPr lang="af-ZA" sz="2400" b="1" dirty="0">
                <a:ea typeface="ＭＳ Ｐゴシック" pitchFamily="34" charset="-128"/>
              </a:rPr>
              <a:t>aanspreekvorme</a:t>
            </a:r>
            <a:r>
              <a:rPr lang="af-ZA" sz="2400" dirty="0">
                <a:ea typeface="ＭＳ Ｐゴシック" pitchFamily="34" charset="-128"/>
              </a:rPr>
              <a:t> en herhalings soos </a:t>
            </a:r>
            <a:r>
              <a:rPr lang="af-ZA" sz="2400" i="1" dirty="0">
                <a:ea typeface="ＭＳ Ｐゴシック" pitchFamily="34" charset="-128"/>
              </a:rPr>
              <a:t>Dames en </a:t>
            </a:r>
            <a:r>
              <a:rPr lang="af-ZA" sz="2400" i="1" dirty="0" smtClean="0">
                <a:ea typeface="ＭＳ Ｐゴシック" pitchFamily="34" charset="-128"/>
              </a:rPr>
              <a:t>here</a:t>
            </a:r>
            <a:r>
              <a:rPr lang="af-ZA" sz="2400" dirty="0">
                <a:ea typeface="ＭＳ Ｐゴシック" pitchFamily="34" charset="-128"/>
              </a:rPr>
              <a:t>; </a:t>
            </a:r>
            <a:r>
              <a:rPr lang="af-ZA" sz="2400" i="1" dirty="0">
                <a:ea typeface="ＭＳ Ｐゴシック" pitchFamily="34" charset="-128"/>
              </a:rPr>
              <a:t>Ek wil beklemtoon dat ... </a:t>
            </a:r>
            <a:r>
              <a:rPr lang="en-US" sz="2400" dirty="0">
                <a:ea typeface="ＭＳ Ｐゴシック" pitchFamily="34" charset="-128"/>
              </a:rPr>
              <a:t>t</a:t>
            </a:r>
            <a:r>
              <a:rPr lang="af-ZA" sz="2400" dirty="0">
                <a:ea typeface="ＭＳ Ｐゴシック" pitchFamily="34" charset="-128"/>
              </a:rPr>
              <a:t>e gebruik.</a:t>
            </a:r>
            <a:endParaRPr lang="en-US" sz="2400" dirty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af-ZA" sz="2400" dirty="0">
                <a:ea typeface="ＭＳ Ｐゴシック" pitchFamily="34" charset="-128"/>
              </a:rPr>
              <a:t>gepaste </a:t>
            </a:r>
            <a:r>
              <a:rPr lang="af-ZA" sz="2400" b="1" dirty="0">
                <a:ea typeface="ＭＳ Ｐゴシック" pitchFamily="34" charset="-128"/>
              </a:rPr>
              <a:t>woordkeuse</a:t>
            </a:r>
            <a:r>
              <a:rPr lang="af-ZA" sz="2400" dirty="0">
                <a:ea typeface="ＭＳ Ｐゴシック" pitchFamily="34" charset="-128"/>
              </a:rPr>
              <a:t>, </a:t>
            </a:r>
            <a:r>
              <a:rPr lang="af-ZA" sz="2400" b="1" dirty="0">
                <a:ea typeface="ＭＳ Ｐゴシック" pitchFamily="34" charset="-128"/>
              </a:rPr>
              <a:t>taalstrukture</a:t>
            </a:r>
            <a:r>
              <a:rPr lang="af-ZA" sz="2400" dirty="0">
                <a:ea typeface="ＭＳ Ｐゴシック" pitchFamily="34" charset="-128"/>
              </a:rPr>
              <a:t> en -</a:t>
            </a:r>
            <a:r>
              <a:rPr lang="af-ZA" sz="2400" b="1" dirty="0">
                <a:ea typeface="ＭＳ Ｐゴシック" pitchFamily="34" charset="-128"/>
              </a:rPr>
              <a:t>konvensies</a:t>
            </a:r>
            <a:r>
              <a:rPr lang="af-ZA" sz="2400" dirty="0">
                <a:ea typeface="ＭＳ Ｐゴシック" pitchFamily="34" charset="-128"/>
              </a:rPr>
              <a:t> te gebruik.  </a:t>
            </a:r>
            <a:endParaRPr lang="en-US" sz="2400" dirty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af-ZA" sz="2400" b="1" dirty="0">
                <a:ea typeface="ＭＳ Ｐゴシック" pitchFamily="34" charset="-128"/>
              </a:rPr>
              <a:t>verbale</a:t>
            </a:r>
            <a:r>
              <a:rPr lang="af-ZA" sz="2400" dirty="0">
                <a:ea typeface="ＭＳ Ｐゴシック" pitchFamily="34" charset="-128"/>
              </a:rPr>
              <a:t> en </a:t>
            </a:r>
            <a:r>
              <a:rPr lang="af-ZA" sz="2400" b="1" dirty="0">
                <a:ea typeface="ＭＳ Ｐゴシック" pitchFamily="34" charset="-128"/>
              </a:rPr>
              <a:t>nieverbale</a:t>
            </a:r>
            <a:r>
              <a:rPr lang="af-ZA" sz="2400" dirty="0">
                <a:ea typeface="ＭＳ Ｐゴシック" pitchFamily="34" charset="-128"/>
              </a:rPr>
              <a:t> tegnieke (bv. toon, stemprojeksie en -modulasie, volume, tempo, frasering, oogkontak, gesigsuitdrukkings, gebare, liggaamstaal) in aanbiedings te gebruik.</a:t>
            </a:r>
            <a:endParaRPr lang="en-US" sz="2400" dirty="0">
              <a:ea typeface="ＭＳ Ｐゴシック" pitchFamily="34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ZA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57250"/>
          </a:xfrm>
        </p:spPr>
        <p:txBody>
          <a:bodyPr/>
          <a:lstStyle/>
          <a:p>
            <a:r>
              <a:rPr lang="af-ZA" b="1" smtClean="0"/>
              <a:t>Aktiwiteit 3: Praat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ABE980-2011-4A07-A694-7D21CB8FBD50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19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5750" y="785813"/>
            <a:ext cx="871537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af-ZA" sz="2000" b="1" dirty="0">
                <a:latin typeface="Arial" charset="0"/>
                <a:cs typeface="Arial" charset="0"/>
              </a:rPr>
              <a:t> </a:t>
            </a:r>
            <a:r>
              <a:rPr lang="af-ZA" sz="2400" dirty="0">
                <a:latin typeface="Arial" charset="0"/>
                <a:cs typeface="Arial" charset="0"/>
              </a:rPr>
              <a:t>Verwys na HT bl. 18-22; EAT bl. 21-27; TAT bl. 21-25</a:t>
            </a:r>
          </a:p>
          <a:p>
            <a:pPr algn="just">
              <a:buFont typeface="Arial" charset="0"/>
              <a:buChar char="•"/>
              <a:defRPr/>
            </a:pPr>
            <a:r>
              <a:rPr lang="af-ZA" sz="2400" dirty="0">
                <a:latin typeface="Arial" charset="0"/>
                <a:cs typeface="Arial" charset="0"/>
              </a:rPr>
              <a:t> Verwys die deelnemers na die tipes mondelinge</a:t>
            </a:r>
          </a:p>
          <a:p>
            <a:pPr algn="just">
              <a:defRPr/>
            </a:pPr>
            <a:r>
              <a:rPr lang="af-ZA" sz="2400" dirty="0">
                <a:latin typeface="Arial" charset="0"/>
                <a:cs typeface="Arial" charset="0"/>
              </a:rPr>
              <a:t>   kommunikasietekste in die KABV.</a:t>
            </a:r>
          </a:p>
          <a:p>
            <a:pPr algn="just">
              <a:buFont typeface="Arial" charset="0"/>
              <a:buChar char="•"/>
              <a:defRPr/>
            </a:pPr>
            <a:r>
              <a:rPr lang="af-ZA" sz="2400" dirty="0">
                <a:latin typeface="Arial" charset="0"/>
                <a:cs typeface="Arial" charset="0"/>
              </a:rPr>
              <a:t> Ken die volgende Graad 12 </a:t>
            </a:r>
            <a:r>
              <a:rPr lang="af-ZA" sz="2400" b="1" dirty="0">
                <a:latin typeface="Arial" charset="0"/>
                <a:cs typeface="Arial" charset="0"/>
              </a:rPr>
              <a:t>mondelinge assesseringstake</a:t>
            </a:r>
          </a:p>
          <a:p>
            <a:pPr algn="just">
              <a:defRPr/>
            </a:pPr>
            <a:r>
              <a:rPr lang="af-ZA" sz="2400" b="1" dirty="0">
                <a:latin typeface="Arial" charset="0"/>
                <a:cs typeface="Arial" charset="0"/>
              </a:rPr>
              <a:t>  </a:t>
            </a:r>
            <a:r>
              <a:rPr lang="af-ZA" sz="2400" dirty="0">
                <a:latin typeface="Arial" charset="0"/>
                <a:cs typeface="Arial" charset="0"/>
              </a:rPr>
              <a:t>toe aan verskillende groepe: </a:t>
            </a:r>
          </a:p>
          <a:p>
            <a:pPr marL="341313" algn="just">
              <a:buFont typeface="Arial" charset="0"/>
              <a:buChar char="•"/>
              <a:defRPr/>
            </a:pPr>
            <a:r>
              <a:rPr lang="af-ZA" sz="2400" dirty="0">
                <a:latin typeface="Arial" charset="0"/>
                <a:cs typeface="Arial" charset="0"/>
              </a:rPr>
              <a:t> EAT: Formele nagevorsde toesprake (Week 15 en 16), lees</a:t>
            </a:r>
          </a:p>
          <a:p>
            <a:pPr marL="341313" algn="just">
              <a:defRPr/>
            </a:pPr>
            <a:r>
              <a:rPr lang="af-ZA" sz="2400" dirty="0">
                <a:latin typeface="Arial" charset="0"/>
                <a:cs typeface="Arial" charset="0"/>
              </a:rPr>
              <a:t>  drama / dialoog hardop (Week 21 en 22), informele</a:t>
            </a:r>
          </a:p>
          <a:p>
            <a:pPr marL="341313" algn="just">
              <a:defRPr/>
            </a:pPr>
            <a:r>
              <a:rPr lang="af-ZA" sz="2400" dirty="0">
                <a:latin typeface="Arial" charset="0"/>
                <a:cs typeface="Arial" charset="0"/>
              </a:rPr>
              <a:t>  gesprek in ŉ groep</a:t>
            </a:r>
          </a:p>
          <a:p>
            <a:pPr marL="341313" algn="just">
              <a:buFont typeface="Arial" charset="0"/>
              <a:buChar char="•"/>
              <a:defRPr/>
            </a:pPr>
            <a:r>
              <a:rPr lang="af-ZA" sz="2400" dirty="0">
                <a:latin typeface="Arial" charset="0"/>
                <a:cs typeface="Arial" charset="0"/>
              </a:rPr>
              <a:t> HT: Voorbereide en onvoorbereide toesprake (Weke 7 en</a:t>
            </a:r>
          </a:p>
          <a:p>
            <a:pPr marL="341313" algn="just">
              <a:defRPr/>
            </a:pPr>
            <a:r>
              <a:rPr lang="af-ZA" sz="2400" dirty="0">
                <a:latin typeface="Arial" charset="0"/>
                <a:cs typeface="Arial" charset="0"/>
              </a:rPr>
              <a:t>  8, 9 en 10, 17 en 18) </a:t>
            </a:r>
          </a:p>
          <a:p>
            <a:pPr algn="just">
              <a:buFont typeface="Arial" charset="0"/>
              <a:buChar char="•"/>
              <a:defRPr/>
            </a:pPr>
            <a:r>
              <a:rPr lang="af-ZA" sz="2400" dirty="0">
                <a:latin typeface="Arial" charset="0"/>
                <a:cs typeface="Arial" charset="0"/>
              </a:rPr>
              <a:t> Groepe hou dinkskrums en bespreek die praatproses,</a:t>
            </a:r>
          </a:p>
          <a:p>
            <a:pPr algn="just">
              <a:defRPr/>
            </a:pPr>
            <a:r>
              <a:rPr lang="af-ZA" sz="2400" dirty="0">
                <a:latin typeface="Arial" charset="0"/>
                <a:cs typeface="Arial" charset="0"/>
              </a:rPr>
              <a:t>  kommunikasiestrategieë, doel, kenmerke en konvensies van</a:t>
            </a:r>
          </a:p>
          <a:p>
            <a:pPr algn="just">
              <a:defRPr/>
            </a:pPr>
            <a:r>
              <a:rPr lang="af-ZA" sz="2400" dirty="0">
                <a:latin typeface="Arial" charset="0"/>
                <a:cs typeface="Arial" charset="0"/>
              </a:rPr>
              <a:t>  die gegewe mondelinge kommunikasietekste.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asic-educati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74613"/>
            <a:ext cx="8229600" cy="711200"/>
          </a:xfrm>
        </p:spPr>
        <p:txBody>
          <a:bodyPr/>
          <a:lstStyle/>
          <a:p>
            <a:pPr eaLnBrk="1" hangingPunct="1"/>
            <a:r>
              <a:rPr lang="en-US" sz="3600" b="1" smtClean="0">
                <a:ea typeface="ＭＳ Ｐゴシック" panose="020B0600070205080204" pitchFamily="34" charset="-128"/>
              </a:rPr>
              <a:t>Luister en praat </a:t>
            </a:r>
            <a:endParaRPr lang="en-ZA" sz="3600" smtClean="0"/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214313" y="785813"/>
            <a:ext cx="8929687" cy="5643562"/>
          </a:xfrm>
        </p:spPr>
        <p:txBody>
          <a:bodyPr/>
          <a:lstStyle/>
          <a:p>
            <a:r>
              <a:rPr lang="af-ZA" sz="2000" smtClean="0">
                <a:cs typeface="Arial" panose="020B0604020202020204" pitchFamily="34" charset="0"/>
              </a:rPr>
              <a:t>Die </a:t>
            </a:r>
            <a:r>
              <a:rPr lang="af-ZA" sz="2000" b="1" smtClean="0">
                <a:cs typeface="Arial" panose="020B0604020202020204" pitchFamily="34" charset="0"/>
              </a:rPr>
              <a:t>prosesbenadering </a:t>
            </a:r>
            <a:r>
              <a:rPr lang="af-ZA" sz="2000" smtClean="0">
                <a:cs typeface="Arial" panose="020B0604020202020204" pitchFamily="34" charset="0"/>
              </a:rPr>
              <a:t>word gebruik wanneer leerders mondelinge (en geskrewe) tekste</a:t>
            </a:r>
            <a:r>
              <a:rPr lang="af-ZA" sz="2000" b="1" smtClean="0">
                <a:cs typeface="Arial" panose="020B0604020202020204" pitchFamily="34" charset="0"/>
              </a:rPr>
              <a:t> </a:t>
            </a:r>
            <a:r>
              <a:rPr lang="af-ZA" sz="2000" smtClean="0">
                <a:cs typeface="Arial" panose="020B0604020202020204" pitchFamily="34" charset="0"/>
              </a:rPr>
              <a:t>produseer.</a:t>
            </a:r>
          </a:p>
          <a:p>
            <a:r>
              <a:rPr lang="af-ZA" sz="2000" smtClean="0">
                <a:cs typeface="Arial" panose="020B0604020202020204" pitchFamily="34" charset="0"/>
              </a:rPr>
              <a:t>Leerders is betrokke by die verskillende stadiums van die </a:t>
            </a:r>
            <a:r>
              <a:rPr lang="af-ZA" sz="2000" b="1" smtClean="0">
                <a:cs typeface="Arial" panose="020B0604020202020204" pitchFamily="34" charset="0"/>
              </a:rPr>
              <a:t>luister- en praatproses. </a:t>
            </a:r>
          </a:p>
          <a:p>
            <a:r>
              <a:rPr lang="af-ZA" sz="2000" smtClean="0">
                <a:cs typeface="Arial" panose="020B0604020202020204" pitchFamily="34" charset="0"/>
              </a:rPr>
              <a:t>Hulle moet gedurende hierdie prosesse aan die </a:t>
            </a:r>
            <a:r>
              <a:rPr lang="af-ZA" sz="2000" b="1" smtClean="0">
                <a:cs typeface="Arial" panose="020B0604020202020204" pitchFamily="34" charset="0"/>
              </a:rPr>
              <a:t>gehoor</a:t>
            </a:r>
            <a:r>
              <a:rPr lang="af-ZA" sz="2000" smtClean="0">
                <a:cs typeface="Arial" panose="020B0604020202020204" pitchFamily="34" charset="0"/>
              </a:rPr>
              <a:t> en die </a:t>
            </a:r>
            <a:r>
              <a:rPr lang="af-ZA" sz="2000" b="1" smtClean="0">
                <a:cs typeface="Arial" panose="020B0604020202020204" pitchFamily="34" charset="0"/>
              </a:rPr>
              <a:t>doelstellings</a:t>
            </a:r>
            <a:r>
              <a:rPr lang="af-ZA" sz="2000" smtClean="0">
                <a:cs typeface="Arial" panose="020B0604020202020204" pitchFamily="34" charset="0"/>
              </a:rPr>
              <a:t> van die mondelinge aktiwiteit dink.   </a:t>
            </a:r>
            <a:endParaRPr lang="en-US" sz="2000" smtClean="0">
              <a:cs typeface="Arial" panose="020B0604020202020204" pitchFamily="34" charset="0"/>
            </a:endParaRPr>
          </a:p>
          <a:p>
            <a:r>
              <a:rPr lang="af-ZA" sz="2000" smtClean="0">
                <a:cs typeface="Arial" panose="020B0604020202020204" pitchFamily="34" charset="0"/>
              </a:rPr>
              <a:t> Deur doeltreffende luister- en praatstrategieë kan leerders ...</a:t>
            </a:r>
          </a:p>
          <a:p>
            <a:pPr marL="800100" lvl="1" indent="-342900">
              <a:buSzPct val="78000"/>
              <a:buFont typeface="Wingdings" panose="05000000000000000000" pitchFamily="2" charset="2"/>
              <a:buChar char="§"/>
            </a:pPr>
            <a:r>
              <a:rPr lang="af-ZA" sz="2000" smtClean="0">
                <a:cs typeface="Arial" panose="020B0604020202020204" pitchFamily="34" charset="0"/>
              </a:rPr>
              <a:t>inligting insamel en sintetiseer </a:t>
            </a:r>
          </a:p>
          <a:p>
            <a:pPr marL="800100" lvl="1" indent="-342900">
              <a:buSzPct val="78000"/>
              <a:buFont typeface="Wingdings" panose="05000000000000000000" pitchFamily="2" charset="2"/>
              <a:buChar char="§"/>
            </a:pPr>
            <a:r>
              <a:rPr lang="af-ZA" sz="2000" smtClean="0">
                <a:cs typeface="Arial" panose="020B0604020202020204" pitchFamily="34" charset="0"/>
              </a:rPr>
              <a:t>kennis konstrueer </a:t>
            </a:r>
          </a:p>
          <a:p>
            <a:pPr marL="800100" lvl="1" indent="-342900">
              <a:buSzPct val="78000"/>
              <a:buFont typeface="Wingdings" panose="05000000000000000000" pitchFamily="2" charset="2"/>
              <a:buChar char="§"/>
            </a:pPr>
            <a:r>
              <a:rPr lang="af-ZA" sz="2000" smtClean="0">
                <a:cs typeface="Arial" panose="020B0604020202020204" pitchFamily="34" charset="0"/>
              </a:rPr>
              <a:t>probleme oplos </a:t>
            </a:r>
          </a:p>
          <a:p>
            <a:pPr marL="800100" lvl="1" indent="-342900">
              <a:buSzPct val="78000"/>
              <a:buFont typeface="Wingdings" panose="05000000000000000000" pitchFamily="2" charset="2"/>
              <a:buChar char="§"/>
            </a:pPr>
            <a:r>
              <a:rPr lang="af-ZA" sz="2000" smtClean="0">
                <a:cs typeface="Arial" panose="020B0604020202020204" pitchFamily="34" charset="0"/>
              </a:rPr>
              <a:t>idees en opinies uitdruk.</a:t>
            </a:r>
            <a:endParaRPr lang="en-GB" sz="2000" smtClean="0">
              <a:cs typeface="Arial" panose="020B0604020202020204" pitchFamily="34" charset="0"/>
            </a:endParaRPr>
          </a:p>
          <a:p>
            <a:r>
              <a:rPr lang="af-ZA" sz="2000" b="1" smtClean="0">
                <a:cs typeface="Arial" panose="020B0604020202020204" pitchFamily="34" charset="0"/>
              </a:rPr>
              <a:t>Kritiese luistervaardighede </a:t>
            </a:r>
            <a:r>
              <a:rPr lang="af-ZA" sz="2000" smtClean="0">
                <a:cs typeface="Arial" panose="020B0604020202020204" pitchFamily="34" charset="0"/>
              </a:rPr>
              <a:t>stel leerders in staat om waardes en houdings wat onderliggend in tekste ingesluit is, te herken en om vooroordeel en manipulerende taal te bevraagteken. </a:t>
            </a:r>
          </a:p>
          <a:p>
            <a:r>
              <a:rPr lang="af-ZA" sz="2000" smtClean="0">
                <a:cs typeface="Arial" panose="020B0604020202020204" pitchFamily="34" charset="0"/>
              </a:rPr>
              <a:t>Al die mondelinge kommunikasievaardighede word deur die gepaste gebruik van taalstrukture oorgedra.</a:t>
            </a:r>
            <a:r>
              <a:rPr lang="en-GB" sz="2000" smtClean="0">
                <a:cs typeface="Arial" panose="020B0604020202020204" pitchFamily="34" charset="0"/>
              </a:rPr>
              <a:t> </a:t>
            </a:r>
            <a:endParaRPr lang="en-ZA" sz="2000" smtClean="0">
              <a:cs typeface="Arial" panose="020B0604020202020204" pitchFamily="34" charset="0"/>
            </a:endParaRPr>
          </a:p>
          <a:p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D8A3D7-95C8-4DD1-BFDF-3051934808AA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85750" y="785813"/>
            <a:ext cx="8572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en-ZA" sz="2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357188" y="0"/>
            <a:ext cx="7772400" cy="785813"/>
          </a:xfrm>
        </p:spPr>
        <p:txBody>
          <a:bodyPr/>
          <a:lstStyle/>
          <a:p>
            <a:r>
              <a:rPr lang="af-ZA" b="1" smtClean="0"/>
              <a:t>Aktiwiteit 3 (vervolg)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B6294B-C73A-4B4A-B88C-3E13328E018E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20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42938" y="1214438"/>
            <a:ext cx="7786687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af-ZA" sz="2800" dirty="0">
                <a:latin typeface="+mn-lt"/>
                <a:cs typeface="Arial" charset="0"/>
              </a:rPr>
              <a:t> Groepe ontwikkel die assesseringstaak en gee</a:t>
            </a:r>
          </a:p>
          <a:p>
            <a:pPr algn="just">
              <a:defRPr/>
            </a:pPr>
            <a:r>
              <a:rPr lang="af-ZA" sz="2800" dirty="0">
                <a:latin typeface="+mn-lt"/>
                <a:cs typeface="Arial" charset="0"/>
              </a:rPr>
              <a:t>   riglyne om graad 12-leerders te help in die</a:t>
            </a:r>
          </a:p>
          <a:p>
            <a:pPr algn="just">
              <a:defRPr/>
            </a:pPr>
            <a:r>
              <a:rPr lang="af-ZA" sz="2800" dirty="0">
                <a:latin typeface="+mn-lt"/>
                <a:cs typeface="Arial" charset="0"/>
              </a:rPr>
              <a:t>   aanbieding van die gekose mondelinge</a:t>
            </a:r>
          </a:p>
          <a:p>
            <a:pPr indent="114300" algn="just">
              <a:defRPr/>
            </a:pPr>
            <a:r>
              <a:rPr lang="af-ZA" sz="2800" dirty="0">
                <a:latin typeface="+mn-lt"/>
                <a:cs typeface="Arial" charset="0"/>
              </a:rPr>
              <a:t> (praat/lees) kommunikasieteks.</a:t>
            </a:r>
          </a:p>
          <a:p>
            <a:pPr algn="just">
              <a:buFont typeface="Arial" charset="0"/>
              <a:buChar char="•"/>
              <a:defRPr/>
            </a:pPr>
            <a:r>
              <a:rPr lang="af-ZA" sz="2800" dirty="0">
                <a:latin typeface="+mn-lt"/>
                <a:cs typeface="Arial" charset="0"/>
              </a:rPr>
              <a:t> Bespreek die assesseringskomponente vir die</a:t>
            </a:r>
          </a:p>
          <a:p>
            <a:pPr algn="just">
              <a:defRPr/>
            </a:pPr>
            <a:r>
              <a:rPr lang="af-ZA" sz="2800" dirty="0">
                <a:latin typeface="+mn-lt"/>
                <a:cs typeface="Arial" charset="0"/>
              </a:rPr>
              <a:t>   gekose assesseringstaak. Verwys na die rubrieke.</a:t>
            </a:r>
          </a:p>
          <a:p>
            <a:pPr algn="just">
              <a:buFont typeface="Arial" charset="0"/>
              <a:buChar char="•"/>
              <a:defRPr/>
            </a:pPr>
            <a:r>
              <a:rPr lang="af-ZA" sz="2800" dirty="0">
                <a:latin typeface="+mn-lt"/>
                <a:cs typeface="Arial" charset="0"/>
              </a:rPr>
              <a:t> Elke groep bied die mondelinge taak aan.</a:t>
            </a:r>
          </a:p>
          <a:p>
            <a:pPr algn="just">
              <a:buFont typeface="Arial" charset="0"/>
              <a:buChar char="•"/>
              <a:defRPr/>
            </a:pPr>
            <a:r>
              <a:rPr lang="af-ZA" sz="2800" dirty="0">
                <a:latin typeface="+mn-lt"/>
                <a:cs typeface="Arial" charset="0"/>
              </a:rPr>
              <a:t> Bespreking en samevatting van kenmerke  en</a:t>
            </a:r>
          </a:p>
          <a:p>
            <a:pPr algn="just">
              <a:defRPr/>
            </a:pPr>
            <a:r>
              <a:rPr lang="af-ZA" sz="2800" dirty="0">
                <a:latin typeface="+mn-lt"/>
                <a:cs typeface="Arial" charset="0"/>
              </a:rPr>
              <a:t>   konvensies van  mondelinge kommunikasietekste.</a:t>
            </a: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14313" y="0"/>
            <a:ext cx="8572500" cy="785813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 panose="020B0600070205080204" pitchFamily="34" charset="-128"/>
              </a:rPr>
              <a:t/>
            </a:r>
            <a:br>
              <a:rPr lang="en-US" sz="2800" b="1" smtClean="0">
                <a:ea typeface="ＭＳ Ｐゴシック" panose="020B0600070205080204" pitchFamily="34" charset="-128"/>
              </a:rPr>
            </a:br>
            <a:r>
              <a:rPr lang="af-ZA" sz="2800" b="1" smtClean="0">
                <a:ea typeface="ＭＳ Ｐゴシック" panose="020B0600070205080204" pitchFamily="34" charset="-128"/>
              </a:rPr>
              <a:t>Praat: Kenmerke en konvensies van mondelinge kommunikasietekste </a:t>
            </a:r>
            <a:r>
              <a:rPr lang="en-ZA" sz="2800" b="1" smtClean="0">
                <a:ea typeface="ＭＳ Ｐゴシック" panose="020B0600070205080204" pitchFamily="34" charset="-128"/>
              </a:rPr>
              <a:t/>
            </a:r>
            <a:br>
              <a:rPr lang="en-ZA" sz="2800" b="1" smtClean="0">
                <a:ea typeface="ＭＳ Ｐゴシック" panose="020B0600070205080204" pitchFamily="34" charset="-128"/>
              </a:rPr>
            </a:br>
            <a:endParaRPr lang="en-US" sz="2800" b="1" smtClean="0">
              <a:ea typeface="ＭＳ Ｐゴシック" panose="020B0600070205080204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4786313"/>
          </a:xfrm>
        </p:spPr>
        <p:txBody>
          <a:bodyPr/>
          <a:lstStyle/>
          <a:p>
            <a:pPr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8313" y="981075"/>
          <a:ext cx="8104187" cy="5627688"/>
        </p:xfrm>
        <a:graphic>
          <a:graphicData uri="http://schemas.openxmlformats.org/drawingml/2006/table">
            <a:tbl>
              <a:tblPr/>
              <a:tblGrid>
                <a:gridCol w="3603609"/>
                <a:gridCol w="4500578"/>
              </a:tblGrid>
              <a:tr h="623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Mondelinge kommunikasietekste </a:t>
                      </a: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Praat/mondelinge teksvorm  </a:t>
                      </a: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3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Informele praat en groepwerk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Informele bespreking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Gesprek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Dialoog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Groepwerk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Onvoorbereide hardoplees  (EAT)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Onderhoud (TAT)</a:t>
                      </a: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8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Formele praat en aanbieding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Voorbereide toespraak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Onvoorbereide toespraak  (HT &amp; EAT)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Voorbereide hardoplees  (EAT &amp; TAT))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Onderhoud (HT &amp; EAT)</a:t>
                      </a: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90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Argument en standpunt (HT &amp; EAT)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Paneelbespreking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Debat</a:t>
                      </a: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8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Praat vir spesifieke doeleindes/kontekste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Gee aanwysings (EAT &amp; TAT)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Instruksies (EAT &amp; TAT))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Bekendstelling van </a:t>
                      </a:r>
                      <a:r>
                        <a:rPr kumimoji="0" lang="af-ZA" alt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‘</a:t>
                      </a: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spreker (HT &amp; EAT)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f-ZA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Bedanking  (HT &amp; EAT)</a:t>
                      </a:r>
                    </a:p>
                  </a:txBody>
                  <a:tcPr marL="91439" marR="91439"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772400" cy="428625"/>
          </a:xfrm>
        </p:spPr>
        <p:txBody>
          <a:bodyPr/>
          <a:lstStyle/>
          <a:p>
            <a:r>
              <a:rPr lang="en-US" sz="3200" b="1" smtClean="0"/>
              <a:t>Bespreking: </a:t>
            </a:r>
            <a:r>
              <a:rPr lang="af-ZA" sz="3200" b="1" smtClean="0"/>
              <a:t>Voorbereide toespraak</a:t>
            </a:r>
            <a:r>
              <a:rPr lang="af-ZA" smtClean="0"/>
              <a:t/>
            </a:r>
            <a:br>
              <a:rPr lang="af-ZA" smtClean="0"/>
            </a:br>
            <a:endParaRPr lang="en-US" sz="3200" b="1" smtClean="0"/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928688" y="1214438"/>
            <a:ext cx="7929562" cy="414337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Gee duidelike instruksies, insluitende die proses</a:t>
            </a:r>
          </a:p>
          <a:p>
            <a:pPr marL="114300" algn="l"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(beplanning, navorsing, organisering, voorbereiding en</a:t>
            </a:r>
          </a:p>
          <a:p>
            <a:pPr marL="114300" algn="l"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aanbieding).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Gee verskeie onderwerpe.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Verskaf assesseringskriteria aan die leerders (rubriek).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Gee ŉ duidelike tydsraamwerk (lengte / duur en datums).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Assesseer leerders deurlopend voor ŉ gehoor.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Vermy dit om ŉ paar weke lank net mondeling te doen.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7938"/>
            <a:ext cx="2895600" cy="363537"/>
          </a:xfrm>
        </p:spPr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BC1F0C-4840-4B47-9E1E-CB33144DA6EB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58250" cy="857250"/>
          </a:xfrm>
        </p:spPr>
        <p:txBody>
          <a:bodyPr/>
          <a:lstStyle/>
          <a:p>
            <a:r>
              <a:rPr lang="af-ZA" sz="3200" b="1" smtClean="0"/>
              <a:t>Bespreking: Onvoorbereide toespraak (HT en EAT)</a:t>
            </a:r>
            <a:endParaRPr lang="en-US" sz="3200" b="1" smtClean="0"/>
          </a:p>
        </p:txBody>
      </p:sp>
      <p:sp>
        <p:nvSpPr>
          <p:cNvPr id="26627" name="Subtitle 2"/>
          <p:cNvSpPr>
            <a:spLocks noGrp="1"/>
          </p:cNvSpPr>
          <p:nvPr>
            <p:ph type="subTitle" idx="1"/>
          </p:nvPr>
        </p:nvSpPr>
        <p:spPr>
          <a:xfrm>
            <a:off x="285750" y="1214438"/>
            <a:ext cx="8715375" cy="4643437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af-ZA" smtClean="0">
                <a:solidFill>
                  <a:schemeClr val="tx1"/>
                </a:solidFill>
              </a:rPr>
              <a:t> Skryf ŉ reeks onderwerpe op kaartjies.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af-ZA" smtClean="0">
                <a:solidFill>
                  <a:schemeClr val="tx1"/>
                </a:solidFill>
              </a:rPr>
              <a:t> Laat elke leerder  ŉ onderwerp trek.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af-ZA" smtClean="0">
                <a:solidFill>
                  <a:schemeClr val="tx1"/>
                </a:solidFill>
              </a:rPr>
              <a:t> Laat tyd toe vir voorbereiding.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af-ZA" smtClean="0">
                <a:solidFill>
                  <a:schemeClr val="tx1"/>
                </a:solidFill>
              </a:rPr>
              <a:t> By HT kry leerders 2-3 minute om te praat.</a:t>
            </a:r>
          </a:p>
          <a:p>
            <a:pPr algn="l"/>
            <a:r>
              <a:rPr lang="af-ZA" smtClean="0">
                <a:solidFill>
                  <a:schemeClr val="tx1"/>
                </a:solidFill>
              </a:rPr>
              <a:t>  Tydsduur word nie by EAT gespesifiseer nie.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af-ZA" smtClean="0">
                <a:solidFill>
                  <a:schemeClr val="tx1"/>
                </a:solidFill>
              </a:rPr>
              <a:t> Assesseer m.b.v. die rubriek vir onvoorbereide </a:t>
            </a:r>
          </a:p>
          <a:p>
            <a:pPr algn="l"/>
            <a:r>
              <a:rPr lang="af-ZA" smtClean="0">
                <a:solidFill>
                  <a:schemeClr val="tx1"/>
                </a:solidFill>
              </a:rPr>
              <a:t>  toespraak.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55C419-1481-4FC3-A7C8-D984E1A5131E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r>
              <a:rPr lang="af-ZA" sz="3200" b="1" smtClean="0"/>
              <a:t>Bespreking</a:t>
            </a:r>
            <a:r>
              <a:rPr lang="en-US" sz="3200" b="1" smtClean="0"/>
              <a:t>: </a:t>
            </a:r>
            <a:r>
              <a:rPr lang="af-ZA" sz="3200" b="1" smtClean="0"/>
              <a:t>Voorbereide hardoplees (EAT en TAT)</a:t>
            </a:r>
            <a:r>
              <a:rPr lang="af-ZA" sz="2800" smtClean="0"/>
              <a:t/>
            </a:r>
            <a:br>
              <a:rPr lang="af-ZA" sz="2800" smtClean="0"/>
            </a:br>
            <a:endParaRPr lang="en-US" sz="28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214438"/>
            <a:ext cx="8572500" cy="414337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Gee duidelike instruksies oor die lengte van die teks (2-3</a:t>
            </a:r>
          </a:p>
          <a:p>
            <a:pPr indent="171450" algn="l"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minute).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Hierdie is </a:t>
            </a:r>
            <a:r>
              <a:rPr lang="af-ZA" sz="2400" b="1" dirty="0" smtClean="0">
                <a:solidFill>
                  <a:schemeClr val="tx1"/>
                </a:solidFill>
              </a:rPr>
              <a:t>voorbereide</a:t>
            </a:r>
            <a:r>
              <a:rPr lang="af-ZA" sz="2400" dirty="0" smtClean="0">
                <a:solidFill>
                  <a:schemeClr val="tx1"/>
                </a:solidFill>
              </a:rPr>
              <a:t> lees.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Gee riglyne vir gepaste tekste vir Graad 12 uit tydskrifte, koerante,</a:t>
            </a:r>
          </a:p>
          <a:p>
            <a:pPr algn="l"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  letterkundetekste  en die Internet.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Verskaf assesseringskriteria aan die leerders (rubriek).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Gee aandag aan uitspraak, toon, stemprojeksie, oogkontak,</a:t>
            </a:r>
          </a:p>
          <a:p>
            <a:pPr indent="114300" algn="l"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liggaamshouding, pousering, tempo en gebare.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Laat tyd toe vir respons op vrae.</a:t>
            </a:r>
          </a:p>
          <a:p>
            <a:pPr algn="l">
              <a:buFont typeface="Arial" charset="0"/>
              <a:buNone/>
              <a:defRPr/>
            </a:pPr>
            <a:endParaRPr lang="en-US" dirty="0" smtClean="0"/>
          </a:p>
          <a:p>
            <a:pPr algn="l">
              <a:buFont typeface="Arial" charset="0"/>
              <a:buNone/>
              <a:defRPr/>
            </a:pPr>
            <a:endParaRPr lang="en-US" dirty="0" smtClean="0"/>
          </a:p>
          <a:p>
            <a:pPr algn="l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56B736-5BEB-4B32-907A-84D226C1C4DB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24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813"/>
          </a:xfrm>
        </p:spPr>
        <p:txBody>
          <a:bodyPr/>
          <a:lstStyle/>
          <a:p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af-ZA" sz="2800" b="1" smtClean="0"/>
              <a:t>Bespreking:</a:t>
            </a:r>
            <a:r>
              <a:rPr lang="en-US" sz="2800" b="1" smtClean="0"/>
              <a:t> </a:t>
            </a:r>
            <a:r>
              <a:rPr lang="af-ZA" sz="2800" b="1" smtClean="0"/>
              <a:t>Informele gesprek in ŉ groep (EAT en TAT)</a:t>
            </a:r>
            <a:r>
              <a:rPr lang="af-ZA" smtClean="0"/>
              <a:t/>
            </a:r>
            <a:br>
              <a:rPr lang="af-ZA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1143000"/>
            <a:ext cx="8215312" cy="44958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Gee duidelike instruksies oor die lengte en</a:t>
            </a:r>
          </a:p>
          <a:p>
            <a:pPr algn="l">
              <a:buFont typeface="Arial" charset="0"/>
              <a:buNone/>
              <a:defRPr/>
            </a:pPr>
            <a:r>
              <a:rPr lang="af-ZA" dirty="0" smtClean="0">
                <a:solidFill>
                  <a:schemeClr val="tx1"/>
                </a:solidFill>
              </a:rPr>
              <a:t>   tydsduur (2 min. per spreker in  ŉ groep van 10</a:t>
            </a:r>
          </a:p>
          <a:p>
            <a:pPr algn="l">
              <a:buFont typeface="Arial" charset="0"/>
              <a:buNone/>
              <a:defRPr/>
            </a:pPr>
            <a:r>
              <a:rPr lang="af-ZA" dirty="0" smtClean="0">
                <a:solidFill>
                  <a:schemeClr val="tx1"/>
                </a:solidFill>
              </a:rPr>
              <a:t>   leerders).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Monitor beurtneming.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Kies aktuele en graadtoepaslike onderwerpe</a:t>
            </a:r>
          </a:p>
          <a:p>
            <a:pPr algn="l">
              <a:buFont typeface="Arial" charset="0"/>
              <a:buNone/>
              <a:defRPr/>
            </a:pPr>
            <a:r>
              <a:rPr lang="af-ZA" dirty="0" smtClean="0">
                <a:solidFill>
                  <a:schemeClr val="tx1"/>
                </a:solidFill>
              </a:rPr>
              <a:t>   vir bespreking.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Voorsien assesseringskriteria (rubriek).</a:t>
            </a:r>
            <a:endParaRPr lang="af-ZA" dirty="0" smtClean="0"/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2DD6E4-C008-4730-871F-4F201FAA7DAB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f-ZA" sz="9600" b="1" smtClean="0"/>
              <a:t>DANKIE!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E991FA-ED1D-4FDB-9361-7D6B8F3BCEF9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/>
          <a:lstStyle/>
          <a:p>
            <a:r>
              <a:rPr lang="en-ZA" b="1" smtClean="0"/>
              <a:t>Aktiwiteit 1: Luister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5750" y="1000125"/>
            <a:ext cx="8572500" cy="54292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sz="2800" smtClean="0"/>
              <a:t>Instruksies:</a:t>
            </a:r>
            <a:endParaRPr lang="en-ZA" sz="280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Identifiseer tipes luisteraktiwiteite wat geskik sal wees vir Graad 12-leerders.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Hoe moet leerders die luisterbegripteks gedurende die luisterbegripstoets benader?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Identifiseer die probleme wat leerders gedurende die beantwoording van ŉ luisterbegripstoets ervaar.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Terugvoering.</a:t>
            </a:r>
            <a:endParaRPr lang="en-ZA" smtClean="0"/>
          </a:p>
          <a:p>
            <a:pPr>
              <a:buFont typeface="Arial" panose="020B0604020202020204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b="1"/>
              <a:t>Die luisterproses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652B3C-8DE8-4F0A-B036-1474E64C611B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4313" y="928688"/>
            <a:ext cx="8572500" cy="5197475"/>
          </a:xfrm>
        </p:spPr>
        <p:txBody>
          <a:bodyPr rtlCol="0"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af-ZA" b="1" dirty="0" smtClean="0">
                <a:ea typeface="ＭＳ Ｐゴシック" pitchFamily="34" charset="-128"/>
              </a:rPr>
              <a:t>Pre-luister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    </a:t>
            </a:r>
            <a:r>
              <a:rPr lang="af-ZA" dirty="0" smtClean="0">
                <a:ea typeface="ＭＳ Ｐゴシック" pitchFamily="34" charset="-128"/>
              </a:rPr>
              <a:t>Die leerders word aan die luistersituasie bekendgestel.  Dit laat hulle toe om bestaande kennis van die onderwerp te aktiveer en vir luister voor te berei.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ZA" sz="3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af-ZA" b="1" dirty="0" smtClean="0">
                <a:ea typeface="ＭＳ Ｐゴシック" pitchFamily="34" charset="-128"/>
              </a:rPr>
              <a:t>Tydens luister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    </a:t>
            </a:r>
            <a:r>
              <a:rPr lang="af-ZA" dirty="0" smtClean="0">
                <a:ea typeface="ＭＳ Ｐゴシック" pitchFamily="34" charset="-128"/>
              </a:rPr>
              <a:t>Leerders moet vir verskillende doeleindes luister.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ZA" sz="3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af-ZA" b="1" dirty="0" smtClean="0">
                <a:ea typeface="ＭＳ Ｐゴシック" pitchFamily="34" charset="-128"/>
              </a:rPr>
              <a:t>Post-luister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dirty="0" smtClean="0">
                <a:ea typeface="ＭＳ Ｐゴシック" pitchFamily="34" charset="-128"/>
              </a:rPr>
              <a:t>	</a:t>
            </a:r>
            <a:r>
              <a:rPr lang="af-ZA" dirty="0" smtClean="0">
                <a:ea typeface="ＭＳ Ｐゴシック" pitchFamily="34" charset="-128"/>
              </a:rPr>
              <a:t>Die leerders reageer op die luisterervaring.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ZA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ZA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f-ZA" b="1" dirty="0" smtClean="0"/>
              <a:t>Die luisterproses: Pre-luister</a:t>
            </a:r>
            <a:endParaRPr lang="af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FBBEDC-267B-4694-8BA1-A1A73F976468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Content Placeholder 5"/>
          <p:cNvSpPr>
            <a:spLocks noGrp="1"/>
          </p:cNvSpPr>
          <p:nvPr>
            <p:ph idx="1"/>
          </p:nvPr>
        </p:nvSpPr>
        <p:spPr>
          <a:xfrm>
            <a:off x="250825" y="1143000"/>
            <a:ext cx="8435975" cy="4572000"/>
          </a:xfrm>
        </p:spPr>
        <p:txBody>
          <a:bodyPr/>
          <a:lstStyle/>
          <a:p>
            <a:r>
              <a:rPr lang="af-ZA" sz="2800" smtClean="0"/>
              <a:t>Stimuleer </a:t>
            </a:r>
            <a:r>
              <a:rPr lang="af-ZA" sz="2800" i="1" smtClean="0"/>
              <a:t>/ </a:t>
            </a:r>
            <a:r>
              <a:rPr lang="af-ZA" sz="2800" smtClean="0"/>
              <a:t>aktiveer bestaande kennis voordat daar geluister word.</a:t>
            </a:r>
          </a:p>
          <a:p>
            <a:r>
              <a:rPr lang="af-ZA" sz="2800" smtClean="0"/>
              <a:t>Voorspel die inhoud, bv. deur na die titel te kyk. </a:t>
            </a:r>
          </a:p>
          <a:p>
            <a:r>
              <a:rPr lang="af-ZA" sz="2800" smtClean="0"/>
              <a:t>Hanteer onbekende woordeskat. </a:t>
            </a:r>
          </a:p>
          <a:p>
            <a:pPr eaLnBrk="1" hangingPunct="1"/>
            <a:r>
              <a:rPr lang="af-ZA" sz="2800" smtClean="0">
                <a:ea typeface="ＭＳ Ｐゴシック" panose="020B0600070205080204" pitchFamily="34" charset="-128"/>
              </a:rPr>
              <a:t>Stel vrae om leerders se aandag op die inhoud t</a:t>
            </a:r>
            <a:r>
              <a:rPr lang="en-GB" sz="2800" smtClean="0">
                <a:ea typeface="ＭＳ Ｐゴシック" panose="020B0600070205080204" pitchFamily="34" charset="-128"/>
              </a:rPr>
              <a:t>e </a:t>
            </a:r>
            <a:r>
              <a:rPr lang="af-ZA" sz="2800" smtClean="0">
                <a:ea typeface="ＭＳ Ｐゴシック" panose="020B0600070205080204" pitchFamily="34" charset="-128"/>
              </a:rPr>
              <a:t>fokus.</a:t>
            </a:r>
          </a:p>
          <a:p>
            <a:pPr eaLnBrk="1" hangingPunct="1"/>
            <a:r>
              <a:rPr lang="af-ZA" sz="2800" smtClean="0">
                <a:ea typeface="ＭＳ Ｐゴシック" panose="020B0600070205080204" pitchFamily="34" charset="-128"/>
              </a:rPr>
              <a:t>Leerders moet voorbereid wees om aantekeninge te maak. </a:t>
            </a:r>
          </a:p>
          <a:p>
            <a:r>
              <a:rPr lang="af-ZA" sz="2800" smtClean="0">
                <a:ea typeface="ＭＳ Ｐゴシック" panose="020B0600070205080204" pitchFamily="34" charset="-128"/>
              </a:rPr>
              <a:t>Bepaal die luisterdoel. </a:t>
            </a:r>
            <a:endParaRPr lang="en-US" sz="2800" smtClean="0">
              <a:ea typeface="ＭＳ Ｐゴシック" panose="020B0600070205080204" pitchFamily="34" charset="-128"/>
            </a:endParaRPr>
          </a:p>
          <a:p>
            <a:endParaRPr lang="en-US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ZA" smtClean="0"/>
          </a:p>
          <a:p>
            <a:pPr eaLnBrk="1" hangingPunct="1"/>
            <a:endParaRPr lang="en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pPr eaLnBrk="1" hangingPunct="1"/>
            <a:r>
              <a:rPr lang="af-ZA" sz="3600" b="1" smtClean="0">
                <a:ea typeface="ＭＳ Ｐゴシック" panose="020B0600070205080204" pitchFamily="34" charset="-128"/>
              </a:rPr>
              <a:t>Die luisterproses: Tydens luister</a:t>
            </a:r>
            <a:r>
              <a:rPr lang="en-ZA" sz="3600" b="1" smtClean="0">
                <a:ea typeface="ＭＳ Ｐゴシック" panose="020B0600070205080204" pitchFamily="34" charset="-128"/>
              </a:rPr>
              <a:t/>
            </a:r>
            <a:br>
              <a:rPr lang="en-ZA" sz="3600" b="1" smtClean="0">
                <a:ea typeface="ＭＳ Ｐゴシック" panose="020B0600070205080204" pitchFamily="34" charset="-128"/>
              </a:rPr>
            </a:br>
            <a:r>
              <a:rPr lang="en-ZA" sz="3600" b="1" smtClean="0">
                <a:ea typeface="ＭＳ Ｐゴシック" panose="020B0600070205080204" pitchFamily="34" charset="-128"/>
              </a:rPr>
              <a:t> 	</a:t>
            </a:r>
            <a:endParaRPr lang="en-US" sz="36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071563"/>
            <a:ext cx="8229600" cy="47148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f-ZA" smtClean="0">
                <a:ea typeface="ＭＳ Ｐゴシック" panose="020B0600070205080204" pitchFamily="34" charset="-128"/>
              </a:rPr>
              <a:t>Luister vir spesifieke inligting </a:t>
            </a:r>
            <a:endParaRPr lang="en-US" smtClean="0">
              <a:ea typeface="ＭＳ Ｐゴシック" panose="020B0600070205080204" pitchFamily="34" charset="-128"/>
            </a:endParaRPr>
          </a:p>
          <a:p>
            <a:pPr>
              <a:lnSpc>
                <a:spcPct val="150000"/>
              </a:lnSpc>
            </a:pPr>
            <a:r>
              <a:rPr lang="af-ZA" smtClean="0">
                <a:ea typeface="ＭＳ Ｐゴシック" panose="020B0600070205080204" pitchFamily="34" charset="-128"/>
              </a:rPr>
              <a:t>Luister vir </a:t>
            </a:r>
            <a:r>
              <a:rPr lang="af-ZA" i="1" smtClean="0">
                <a:ea typeface="ＭＳ Ｐゴシック" panose="020B0600070205080204" pitchFamily="34" charset="-128"/>
              </a:rPr>
              <a:t>kritiese</a:t>
            </a:r>
            <a:r>
              <a:rPr lang="af-ZA" smtClean="0">
                <a:ea typeface="ＭＳ Ｐゴシック" panose="020B0600070205080204" pitchFamily="34" charset="-128"/>
              </a:rPr>
              <a:t> ontleding en evaluering (HT &amp; EAT) </a:t>
            </a:r>
          </a:p>
          <a:p>
            <a:pPr>
              <a:lnSpc>
                <a:spcPct val="150000"/>
              </a:lnSpc>
            </a:pPr>
            <a:r>
              <a:rPr lang="af-ZA" smtClean="0">
                <a:ea typeface="ＭＳ Ｐゴシック" panose="020B0600070205080204" pitchFamily="34" charset="-128"/>
              </a:rPr>
              <a:t>Luister vir ontleding en evaluering (TAT)</a:t>
            </a:r>
            <a:endParaRPr lang="en-US" smtClean="0">
              <a:ea typeface="ＭＳ Ｐゴシック" panose="020B0600070205080204" pitchFamily="34" charset="-128"/>
            </a:endParaRPr>
          </a:p>
          <a:p>
            <a:pPr>
              <a:lnSpc>
                <a:spcPct val="150000"/>
              </a:lnSpc>
            </a:pPr>
            <a:r>
              <a:rPr lang="af-ZA" smtClean="0">
                <a:ea typeface="ＭＳ Ｐゴシック" panose="020B0600070205080204" pitchFamily="34" charset="-128"/>
              </a:rPr>
              <a:t>Luister vir interaksie </a:t>
            </a:r>
          </a:p>
          <a:p>
            <a:pPr>
              <a:lnSpc>
                <a:spcPct val="150000"/>
              </a:lnSpc>
            </a:pPr>
            <a:r>
              <a:rPr lang="af-ZA" smtClean="0">
                <a:ea typeface="ＭＳ Ｐゴシック" panose="020B0600070205080204" pitchFamily="34" charset="-128"/>
              </a:rPr>
              <a:t>Luister vir waardering</a:t>
            </a:r>
            <a:r>
              <a:rPr lang="af-ZA" sz="2800" smtClean="0">
                <a:ea typeface="ＭＳ Ｐゴシック" panose="020B0600070205080204" pitchFamily="34" charset="-128"/>
              </a:rPr>
              <a:t> </a:t>
            </a:r>
            <a:endParaRPr lang="en-US" sz="2800" smtClean="0">
              <a:ea typeface="ＭＳ Ｐゴシック" panose="020B0600070205080204" pitchFamily="34" charset="-128"/>
            </a:endParaRPr>
          </a:p>
          <a:p>
            <a:pPr marL="0" lvl="1" indent="0" eaLnBrk="1" hangingPunct="1">
              <a:buFont typeface="Arial" panose="020B0604020202020204" pitchFamily="34" charset="0"/>
              <a:buNone/>
            </a:pPr>
            <a:endParaRPr lang="en-ZA" sz="2400" smtClean="0"/>
          </a:p>
          <a:p>
            <a:pPr eaLnBrk="1" hangingPunct="1"/>
            <a:endParaRPr lang="en-GB" sz="2800" b="1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z="300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eaLnBrk="1" hangingPunct="1"/>
            <a:r>
              <a:rPr lang="af-ZA" sz="3200" b="1" smtClean="0">
                <a:ea typeface="ＭＳ Ｐゴシック" panose="020B0600070205080204" pitchFamily="34" charset="-128"/>
              </a:rPr>
              <a:t>Die luisterproses: Tydens luister (vervolg) 	</a:t>
            </a:r>
            <a:endParaRPr lang="af-ZA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36613"/>
            <a:ext cx="8750300" cy="5449887"/>
          </a:xfrm>
        </p:spPr>
        <p:txBody>
          <a:bodyPr rtlCol="0">
            <a:noAutofit/>
          </a:bodyPr>
          <a:lstStyle/>
          <a:p>
            <a:pPr>
              <a:buFont typeface="Arial" charset="0"/>
              <a:buNone/>
              <a:defRPr/>
            </a:pPr>
            <a:r>
              <a:rPr lang="af-ZA" sz="1800" b="1" dirty="0" smtClean="0"/>
              <a:t>Luister vir (kritiese) ontleding en evaluering </a:t>
            </a:r>
          </a:p>
          <a:p>
            <a:pPr marL="519113" indent="-341313">
              <a:defRPr/>
            </a:pPr>
            <a:r>
              <a:rPr lang="af-ZA" sz="1800" dirty="0" smtClean="0"/>
              <a:t>Onderskei tussen feite en menings.</a:t>
            </a:r>
          </a:p>
          <a:p>
            <a:pPr marL="519113" indent="-341313">
              <a:defRPr/>
            </a:pPr>
            <a:r>
              <a:rPr lang="af-ZA" sz="1800" dirty="0" smtClean="0"/>
              <a:t>Interpreteer en evalueer die </a:t>
            </a:r>
            <a:r>
              <a:rPr lang="af-ZA" sz="1800" b="1" dirty="0" smtClean="0"/>
              <a:t>toon</a:t>
            </a:r>
            <a:r>
              <a:rPr lang="af-ZA" sz="1800" dirty="0" smtClean="0"/>
              <a:t> van die boodskap. </a:t>
            </a:r>
          </a:p>
          <a:p>
            <a:pPr marL="519113" indent="-341313">
              <a:defRPr/>
            </a:pPr>
            <a:r>
              <a:rPr lang="af-ZA" sz="1800" dirty="0" smtClean="0"/>
              <a:t>Identifiseer en interpreteer enige gevoels- en manipulerende taalgebruik. </a:t>
            </a:r>
          </a:p>
          <a:p>
            <a:pPr marL="519113" indent="-341313">
              <a:defRPr/>
            </a:pPr>
            <a:r>
              <a:rPr lang="af-ZA" sz="1800" dirty="0" smtClean="0"/>
              <a:t>Reageer krities op die teks.</a:t>
            </a:r>
            <a:r>
              <a:rPr lang="nl-NL" sz="1800" dirty="0" smtClean="0"/>
              <a:t> </a:t>
            </a:r>
            <a:endParaRPr lang="nl-NL" sz="1800" dirty="0"/>
          </a:p>
          <a:p>
            <a:pPr>
              <a:buFont typeface="Arial" charset="0"/>
              <a:buNone/>
              <a:defRPr/>
            </a:pPr>
            <a:r>
              <a:rPr lang="af-ZA" sz="1800" b="1" dirty="0" smtClean="0"/>
              <a:t>Luister vir interaksie </a:t>
            </a:r>
          </a:p>
          <a:p>
            <a:pPr marL="519113" indent="-341313">
              <a:defRPr/>
            </a:pPr>
            <a:r>
              <a:rPr lang="af-ZA" sz="1800" dirty="0" smtClean="0"/>
              <a:t>Gebruik beurtnemingskonvensies in gesprekke of groepwerk. </a:t>
            </a:r>
          </a:p>
          <a:p>
            <a:pPr marL="519113" indent="-341313">
              <a:defRPr/>
            </a:pPr>
            <a:r>
              <a:rPr lang="af-ZA" sz="1800" dirty="0" smtClean="0"/>
              <a:t>Vra vrae om kommunikasie vol te hou. </a:t>
            </a:r>
          </a:p>
          <a:p>
            <a:pPr marL="519113" indent="-341313">
              <a:defRPr/>
            </a:pPr>
            <a:r>
              <a:rPr lang="af-ZA" sz="1800" dirty="0" smtClean="0"/>
              <a:t>Reageer op taal, gebare, oogkontak en liggaamstaal. </a:t>
            </a:r>
          </a:p>
          <a:p>
            <a:pPr marL="519113" indent="-341313">
              <a:defRPr/>
            </a:pPr>
            <a:r>
              <a:rPr lang="af-ZA" sz="1800" dirty="0" smtClean="0"/>
              <a:t>Toon belangstelling op gepaste wyse deur gesigsuitdrukking, liggaamshouding, ens. </a:t>
            </a:r>
          </a:p>
          <a:p>
            <a:pPr marL="519113" indent="-341313">
              <a:defRPr/>
            </a:pPr>
            <a:r>
              <a:rPr lang="af-ZA" sz="1800" dirty="0" smtClean="0"/>
              <a:t>Gebruik die gepaste konvensies om beleefd te wees en respek vir andere te toon.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1800" dirty="0" smtClean="0"/>
              <a:t> </a:t>
            </a:r>
            <a:r>
              <a:rPr lang="af-ZA" sz="1800" b="1" dirty="0" smtClean="0"/>
              <a:t>Luister vir waardering </a:t>
            </a:r>
            <a:endParaRPr lang="af-ZA" sz="1800" dirty="0" smtClean="0"/>
          </a:p>
          <a:p>
            <a:pPr marL="519113" indent="-341313">
              <a:defRPr/>
            </a:pPr>
            <a:r>
              <a:rPr lang="af-ZA" sz="1800" dirty="0" smtClean="0"/>
              <a:t>Reageer op die estetiese eienskappe van mondelinge tekste, bv. ritme, tempo, klankeffekte, beelde en gebare. </a:t>
            </a:r>
          </a:p>
          <a:p>
            <a:pPr marL="519113" indent="-341313">
              <a:defRPr/>
            </a:pPr>
            <a:r>
              <a:rPr lang="af-ZA" sz="1800" dirty="0" smtClean="0"/>
              <a:t>Toon begrip vir die verhouding tussen taal en kultuur deur respek te toon vir kulturele konvensies</a:t>
            </a:r>
            <a:r>
              <a:rPr lang="nl-NL" sz="1800" dirty="0" smtClean="0"/>
              <a:t>. </a:t>
            </a:r>
            <a:endParaRPr lang="nl-NL" sz="1800" dirty="0"/>
          </a:p>
          <a:p>
            <a:pPr marL="0" indent="0">
              <a:buFont typeface="Arial" charset="0"/>
              <a:buNone/>
              <a:defRPr/>
            </a:pPr>
            <a:r>
              <a:rPr lang="en-US" sz="1800" dirty="0"/>
              <a:t>	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GB" sz="1800" dirty="0" smtClean="0"/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ZA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af-ZA" sz="3200" b="1" smtClean="0">
                <a:ea typeface="ＭＳ Ｐゴシック" panose="020B0600070205080204" pitchFamily="34" charset="-128"/>
              </a:rPr>
              <a:t>Die luisterproses: Tydens luister (vervolg)</a:t>
            </a:r>
            <a:endParaRPr lang="af-ZA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857250"/>
            <a:ext cx="7429500" cy="4857750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r>
              <a:rPr lang="af-ZA" sz="2000" b="1" dirty="0" smtClean="0">
                <a:solidFill>
                  <a:schemeClr val="tx1"/>
                </a:solidFill>
              </a:rPr>
              <a:t>Luister vir spesifieke inligting (HT)</a:t>
            </a:r>
          </a:p>
          <a:p>
            <a:pPr algn="l">
              <a:buFont typeface="Arial" charset="0"/>
              <a:buNone/>
              <a:defRPr/>
            </a:pPr>
            <a:endParaRPr lang="af-ZA" sz="2000" dirty="0" smtClean="0"/>
          </a:p>
          <a:p>
            <a:pPr indent="165100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Aktiveer agtergrondkennis voor luister.</a:t>
            </a:r>
          </a:p>
          <a:p>
            <a:pPr algn="l">
              <a:buFont typeface="Arial" charset="0"/>
              <a:buNone/>
              <a:defRPr/>
            </a:pPr>
            <a:r>
              <a:rPr lang="nl-NL" sz="2000" dirty="0" smtClean="0">
                <a:solidFill>
                  <a:schemeClr val="tx1"/>
                </a:solidFill>
              </a:rPr>
              <a:t>• </a:t>
            </a:r>
            <a:r>
              <a:rPr lang="af-ZA" sz="2000" dirty="0" smtClean="0">
                <a:solidFill>
                  <a:schemeClr val="tx1"/>
                </a:solidFill>
              </a:rPr>
              <a:t>Maak seker van die spreker se doel.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Gee volledig aandag aan die luistertaak of -opdrag en</a:t>
            </a:r>
          </a:p>
          <a:p>
            <a:pPr indent="165100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toon belangstelling.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Soek na betekenis.</a:t>
            </a:r>
          </a:p>
          <a:p>
            <a:pPr algn="l">
              <a:buFont typeface="Arial" charset="0"/>
              <a:buNone/>
              <a:defRPr/>
            </a:pPr>
            <a:r>
              <a:rPr lang="nl-NL" sz="2000" dirty="0" smtClean="0">
                <a:solidFill>
                  <a:schemeClr val="tx1"/>
                </a:solidFill>
              </a:rPr>
              <a:t>• Kontroleer begrip van die boodskap deur verbande</a:t>
            </a:r>
          </a:p>
          <a:p>
            <a:pPr indent="165100" algn="l">
              <a:buFont typeface="Arial" charset="0"/>
              <a:buNone/>
              <a:defRPr/>
            </a:pPr>
            <a:r>
              <a:rPr lang="nl-NL" sz="2000" dirty="0" smtClean="0">
                <a:solidFill>
                  <a:schemeClr val="tx1"/>
                </a:solidFill>
              </a:rPr>
              <a:t>raak te sien, voorspellings te maak en te beaam,</a:t>
            </a:r>
          </a:p>
          <a:p>
            <a:pPr indent="165100" algn="l">
              <a:buFont typeface="Arial" charset="0"/>
              <a:buNone/>
              <a:defRPr/>
            </a:pPr>
            <a:r>
              <a:rPr lang="nl-NL" sz="2000" dirty="0" smtClean="0">
                <a:solidFill>
                  <a:schemeClr val="tx1"/>
                </a:solidFill>
              </a:rPr>
              <a:t>afleidings te maak, te evalueer en daaroor na te dink.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Maak sinvolle notas deur skemas, kontrolelyste,</a:t>
            </a:r>
          </a:p>
          <a:p>
            <a:pPr indent="165100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beskrywing, kategorisering, opsomming, parafrasering,</a:t>
            </a:r>
          </a:p>
          <a:p>
            <a:pPr indent="165100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oorvertelling en verduideliking.</a:t>
            </a:r>
            <a:endParaRPr lang="af-ZA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27E772-0A0F-4843-B500-F3EC7BD5E457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af-ZA" sz="3200" b="1" smtClean="0">
                <a:ea typeface="ＭＳ Ｐゴシック" panose="020B0600070205080204" pitchFamily="34" charset="-128"/>
              </a:rPr>
              <a:t>Die luisterproses: Tydens luister (vervolg)</a:t>
            </a:r>
            <a:endParaRPr lang="af-ZA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000125"/>
            <a:ext cx="8001000" cy="5000625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r>
              <a:rPr lang="af-ZA" sz="2400" b="1" dirty="0" smtClean="0">
                <a:solidFill>
                  <a:schemeClr val="tx1"/>
                </a:solidFill>
              </a:rPr>
              <a:t>Luister vir spesifieke inligting (HT) (vervolg)</a:t>
            </a:r>
          </a:p>
          <a:p>
            <a:pPr algn="l">
              <a:buFont typeface="Arial" charset="0"/>
              <a:buNone/>
              <a:defRPr/>
            </a:pPr>
            <a:endParaRPr lang="af-ZA" sz="2400" b="1" dirty="0" smtClean="0">
              <a:solidFill>
                <a:schemeClr val="tx1"/>
              </a:solidFill>
            </a:endParaRPr>
          </a:p>
          <a:p>
            <a:pPr indent="165100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Onderskei tussen boodskap en spreker.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Neem die konteks en nuanse van woorde in ag.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Identifiseer, interpreteer en evalueer boodskappe.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Toon ’n begrip van instruksies, aanwysings en prosedures.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Identifiseer hoof- en ondersteunende idees.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Prosesseer inligting deur te vergelyk, gapings in te vul, verskille te</a:t>
            </a:r>
          </a:p>
          <a:p>
            <a:pPr marL="165100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identifiseer, punte / items af te merk, inligting oor te dra, inligting in die korrekte volgorde te plaas, soorte inligting te klassifiseer, betekenis te vertolk.</a:t>
            </a:r>
          </a:p>
          <a:p>
            <a:pPr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• Volg ’n aanbieding op deur vrae te beantwoord, notas na te gaan, idees te</a:t>
            </a:r>
          </a:p>
          <a:p>
            <a:pPr marL="165100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kategoriseer, opsommings te maak, verduideliking, besinning, praat of skryf.</a:t>
            </a:r>
            <a:endParaRPr lang="af-ZA" sz="2000" b="1" dirty="0" smtClean="0">
              <a:solidFill>
                <a:schemeClr val="tx1"/>
              </a:solidFill>
            </a:endParaRPr>
          </a:p>
          <a:p>
            <a:pPr algn="l">
              <a:buFont typeface="Arial" charset="0"/>
              <a:buNone/>
              <a:defRPr/>
            </a:pPr>
            <a:endParaRPr lang="af-ZA" sz="1600" dirty="0" smtClean="0"/>
          </a:p>
          <a:p>
            <a:pPr algn="l">
              <a:buFont typeface="Arial" charset="0"/>
              <a:buNone/>
              <a:defRPr/>
            </a:pPr>
            <a:endParaRPr lang="af-Z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42353A-ED4C-4DF9-A65D-02ABAE370E3F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2074</Words>
  <Application>Microsoft Office PowerPoint</Application>
  <PresentationFormat>On-screen Show (4:3)</PresentationFormat>
  <Paragraphs>299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ＭＳ Ｐゴシック</vt:lpstr>
      <vt:lpstr>Wingdings</vt:lpstr>
      <vt:lpstr>Courier New</vt:lpstr>
      <vt:lpstr>Office Theme</vt:lpstr>
      <vt:lpstr>KURRIKULUM- EN ASSESSERINGSBELEIDSVERKLARING</vt:lpstr>
      <vt:lpstr>Luister en praat </vt:lpstr>
      <vt:lpstr>Aktiwiteit 1: Luister</vt:lpstr>
      <vt:lpstr>Die luisterproses</vt:lpstr>
      <vt:lpstr>Die luisterproses: Pre-luister</vt:lpstr>
      <vt:lpstr>Die luisterproses: Tydens luister   </vt:lpstr>
      <vt:lpstr>Die luisterproses: Tydens luister (vervolg)  </vt:lpstr>
      <vt:lpstr>Die luisterproses: Tydens luister (vervolg)</vt:lpstr>
      <vt:lpstr>Die luisterproses: Tydens luister (vervolg)</vt:lpstr>
      <vt:lpstr>Die luisterproses: Tydens luister (vervolg)</vt:lpstr>
      <vt:lpstr>Die luisterproses: Post-luister</vt:lpstr>
      <vt:lpstr>Aktiwiteit 2: Luister</vt:lpstr>
      <vt:lpstr>Bespreking</vt:lpstr>
      <vt:lpstr>Probleme tydens die beantwoording van ŉ luisterbegripstoets</vt:lpstr>
      <vt:lpstr>Formele praatproses en -strategieë</vt:lpstr>
      <vt:lpstr>Formele praatproses en -strategieë (vervolg)</vt:lpstr>
      <vt:lpstr>Formele praatproses en -strategieë (vervolg)</vt:lpstr>
      <vt:lpstr>Formele praatproses en -strategieë (vervolg)</vt:lpstr>
      <vt:lpstr>Aktiwiteit 3: Praat</vt:lpstr>
      <vt:lpstr>Aktiwiteit 3 (vervolg)</vt:lpstr>
      <vt:lpstr> Praat: Kenmerke en konvensies van mondelinge kommunikasietekste  </vt:lpstr>
      <vt:lpstr>Bespreking: Voorbereide toespraak </vt:lpstr>
      <vt:lpstr>Bespreking: Onvoorbereide toespraak (HT en EAT)</vt:lpstr>
      <vt:lpstr>Bespreking: Voorbereide hardoplees (EAT en TAT) </vt:lpstr>
      <vt:lpstr>  Bespreking: Informele gesprek in ŉ groep (EAT en TAT) </vt:lpstr>
      <vt:lpstr>DANKIE!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September.p</dc:creator>
  <cp:lastModifiedBy>Hubert Krynauw</cp:lastModifiedBy>
  <cp:revision>270</cp:revision>
  <dcterms:created xsi:type="dcterms:W3CDTF">2010-01-21T11:25:04Z</dcterms:created>
  <dcterms:modified xsi:type="dcterms:W3CDTF">2016-06-14T07:36:51Z</dcterms:modified>
</cp:coreProperties>
</file>