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0" r:id="rId4"/>
    <p:sldId id="264" r:id="rId5"/>
    <p:sldId id="265" r:id="rId6"/>
    <p:sldId id="263" r:id="rId7"/>
    <p:sldId id="257" r:id="rId8"/>
    <p:sldId id="266" r:id="rId9"/>
    <p:sldId id="258" r:id="rId10"/>
    <p:sldId id="259" r:id="rId11"/>
    <p:sldId id="261"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4/14/2016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4/14/2016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4/14/2016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4/14/2016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4/14/2016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smtClean="0"/>
              <a:t>My hand ritsel</a:t>
            </a:r>
            <a:endParaRPr lang="en-US"/>
          </a:p>
        </p:txBody>
      </p:sp>
      <p:sp>
        <p:nvSpPr>
          <p:cNvPr id="3" name="Subtitle 2"/>
          <p:cNvSpPr>
            <a:spLocks noGrp="1"/>
          </p:cNvSpPr>
          <p:nvPr>
            <p:ph type="subTitle" idx="1"/>
          </p:nvPr>
        </p:nvSpPr>
        <p:spPr/>
        <p:txBody>
          <a:bodyPr/>
          <a:lstStyle/>
          <a:p>
            <a:r>
              <a:rPr lang="en-ZA" smtClean="0"/>
              <a:t>Cas Vos (1945 - )</a:t>
            </a:r>
            <a:endParaRPr lang="en-US"/>
          </a:p>
        </p:txBody>
      </p:sp>
    </p:spTree>
    <p:extLst>
      <p:ext uri="{BB962C8B-B14F-4D97-AF65-F5344CB8AC3E}">
        <p14:creationId xmlns:p14="http://schemas.microsoft.com/office/powerpoint/2010/main" val="18886939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291" y="506803"/>
            <a:ext cx="4142509" cy="2862322"/>
          </a:xfrm>
          <a:prstGeom prst="rect">
            <a:avLst/>
          </a:prstGeom>
          <a:solidFill>
            <a:schemeClr val="bg1"/>
          </a:solidFill>
        </p:spPr>
        <p:txBody>
          <a:bodyPr wrap="square">
            <a:spAutoFit/>
          </a:bodyPr>
          <a:lstStyle/>
          <a:p>
            <a:pPr marL="342900" lvl="0" indent="-342900">
              <a:spcAft>
                <a:spcPts val="0"/>
              </a:spcAft>
              <a:buFont typeface="+mj-lt"/>
              <a:buAutoNum type="arabicPeriod" startAt="13"/>
            </a:pPr>
            <a:r>
              <a:rPr lang="en-ZA">
                <a:cs typeface="Arial" panose="020B0604020202020204" pitchFamily="34" charset="0"/>
              </a:rPr>
              <a:t>Ek merk hierdie gedig op papier,</a:t>
            </a:r>
            <a:endParaRPr lang="en-US"/>
          </a:p>
          <a:p>
            <a:pPr marL="342900" lvl="0" indent="-342900">
              <a:spcAft>
                <a:spcPts val="0"/>
              </a:spcAft>
              <a:buFont typeface="+mj-lt"/>
              <a:buAutoNum type="arabicPeriod" startAt="13"/>
            </a:pPr>
            <a:r>
              <a:rPr lang="en-ZA">
                <a:cs typeface="Arial" panose="020B0604020202020204" pitchFamily="34" charset="0"/>
              </a:rPr>
              <a:t>lig soos asem in die nag se mond.</a:t>
            </a:r>
            <a:endParaRPr lang="en-US"/>
          </a:p>
          <a:p>
            <a:pPr marL="342900" lvl="0" indent="-342900">
              <a:spcAft>
                <a:spcPts val="0"/>
              </a:spcAft>
              <a:buFont typeface="+mj-lt"/>
              <a:buAutoNum type="arabicPeriod" startAt="13"/>
            </a:pPr>
            <a:r>
              <a:rPr lang="en-ZA">
                <a:cs typeface="Arial" panose="020B0604020202020204" pitchFamily="34" charset="0"/>
              </a:rPr>
              <a:t>'n Gedig met horte en stote,</a:t>
            </a:r>
            <a:endParaRPr lang="en-US"/>
          </a:p>
          <a:p>
            <a:pPr marL="342900" lvl="0" indent="-342900">
              <a:spcAft>
                <a:spcPts val="0"/>
              </a:spcAft>
              <a:buFont typeface="+mj-lt"/>
              <a:buAutoNum type="arabicPeriod" startAt="13"/>
            </a:pPr>
            <a:r>
              <a:rPr lang="en-ZA">
                <a:cs typeface="Arial" panose="020B0604020202020204" pitchFamily="34" charset="0"/>
              </a:rPr>
              <a:t>my hand is stomp en dom</a:t>
            </a:r>
            <a:endParaRPr lang="en-US"/>
          </a:p>
          <a:p>
            <a:pPr marL="342900" lvl="0" indent="-342900">
              <a:spcAft>
                <a:spcPts val="0"/>
              </a:spcAft>
              <a:buFont typeface="+mj-lt"/>
              <a:buAutoNum type="arabicPeriod" startAt="13"/>
            </a:pPr>
            <a:r>
              <a:rPr lang="en-ZA">
                <a:cs typeface="Arial" panose="020B0604020202020204" pitchFamily="34" charset="0"/>
              </a:rPr>
              <a:t>van groen poësie se vlekke</a:t>
            </a:r>
            <a:endParaRPr lang="en-US"/>
          </a:p>
          <a:p>
            <a:pPr marL="342900" lvl="0" indent="-342900">
              <a:spcAft>
                <a:spcPts val="0"/>
              </a:spcAft>
              <a:buFont typeface="+mj-lt"/>
              <a:buAutoNum type="arabicPeriod" startAt="13"/>
            </a:pPr>
            <a:r>
              <a:rPr lang="en-ZA">
                <a:cs typeface="Arial" panose="020B0604020202020204" pitchFamily="34" charset="0"/>
              </a:rPr>
              <a:t>en woordlyne bly ontspoor</a:t>
            </a:r>
            <a:r>
              <a:rPr lang="en-ZA" smtClean="0">
                <a:cs typeface="Arial" panose="020B0604020202020204" pitchFamily="34" charset="0"/>
              </a:rPr>
              <a:t>.</a:t>
            </a:r>
          </a:p>
          <a:p>
            <a:pPr lvl="0">
              <a:spcAft>
                <a:spcPts val="0"/>
              </a:spcAft>
            </a:pPr>
            <a:endParaRPr lang="en-US"/>
          </a:p>
          <a:p>
            <a:pPr marL="342900" lvl="0" indent="-342900">
              <a:spcAft>
                <a:spcPts val="0"/>
              </a:spcAft>
              <a:buFont typeface="+mj-lt"/>
              <a:buAutoNum type="arabicPeriod" startAt="19"/>
            </a:pPr>
            <a:r>
              <a:rPr lang="en-ZA">
                <a:cs typeface="Arial" panose="020B0604020202020204" pitchFamily="34" charset="0"/>
              </a:rPr>
              <a:t>My hand skryf op papier</a:t>
            </a:r>
            <a:endParaRPr lang="en-US"/>
          </a:p>
          <a:p>
            <a:pPr marL="342900" lvl="0" indent="-342900">
              <a:spcAft>
                <a:spcPts val="0"/>
              </a:spcAft>
              <a:buFont typeface="+mj-lt"/>
              <a:buAutoNum type="arabicPeriod" startAt="19"/>
            </a:pPr>
            <a:r>
              <a:rPr lang="en-ZA">
                <a:cs typeface="Arial" panose="020B0604020202020204" pitchFamily="34" charset="0"/>
              </a:rPr>
              <a:t>in die vervalle </a:t>
            </a:r>
            <a:r>
              <a:rPr lang="en-ZA" smtClean="0">
                <a:cs typeface="Arial" panose="020B0604020202020204" pitchFamily="34" charset="0"/>
              </a:rPr>
              <a:t>skemeruur</a:t>
            </a:r>
          </a:p>
          <a:p>
            <a:pPr marL="342900" lvl="0" indent="-342900">
              <a:spcAft>
                <a:spcPts val="0"/>
              </a:spcAft>
              <a:buFont typeface="+mj-lt"/>
              <a:buAutoNum type="arabicPeriod" startAt="19"/>
            </a:pPr>
            <a:r>
              <a:rPr lang="en-ZA" smtClean="0">
                <a:cs typeface="Arial" panose="020B0604020202020204" pitchFamily="34" charset="0"/>
              </a:rPr>
              <a:t>voor </a:t>
            </a:r>
            <a:r>
              <a:rPr lang="en-ZA">
                <a:cs typeface="Arial" panose="020B0604020202020204" pitchFamily="34" charset="0"/>
              </a:rPr>
              <a:t>my woorde droog ritsel.</a:t>
            </a:r>
            <a:endParaRPr lang="en-US">
              <a:effectLst/>
            </a:endParaRPr>
          </a:p>
        </p:txBody>
      </p:sp>
      <p:sp>
        <p:nvSpPr>
          <p:cNvPr id="3" name="Rectangle 2"/>
          <p:cNvSpPr/>
          <p:nvPr/>
        </p:nvSpPr>
        <p:spPr>
          <a:xfrm>
            <a:off x="1115291" y="3647209"/>
            <a:ext cx="4894118" cy="611581"/>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r>
              <a:rPr lang="en-ZA" smtClean="0"/>
              <a:t>12.  Waarna verwys “hierdie gedig” in r. 13?</a:t>
            </a:r>
            <a:endParaRPr lang="en-US"/>
          </a:p>
        </p:txBody>
      </p:sp>
      <p:sp>
        <p:nvSpPr>
          <p:cNvPr id="5" name="Rectangle 4"/>
          <p:cNvSpPr/>
          <p:nvPr/>
        </p:nvSpPr>
        <p:spPr>
          <a:xfrm>
            <a:off x="1115291" y="4479788"/>
            <a:ext cx="4894118" cy="161381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ZA" smtClean="0"/>
              <a:t>Antw.:  </a:t>
            </a:r>
            <a:r>
              <a:rPr lang="en-ZA" smtClean="0"/>
              <a:t>Dit verwys na die gedig binne die gedig in strofe 2 waar die spreker sê dat hy “tussen die fragmente” soek na die omtrek van die beminde se gesig, en dat sy “oë dwaal oor die are wat op (haar) sagte hande vertak”.</a:t>
            </a:r>
            <a:endParaRPr lang="en-US"/>
          </a:p>
        </p:txBody>
      </p:sp>
      <p:sp>
        <p:nvSpPr>
          <p:cNvPr id="8" name="Rectangle 7"/>
          <p:cNvSpPr/>
          <p:nvPr/>
        </p:nvSpPr>
        <p:spPr>
          <a:xfrm>
            <a:off x="6696942" y="506803"/>
            <a:ext cx="4894118" cy="611581"/>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r>
              <a:rPr lang="en-ZA" smtClean="0"/>
              <a:t>13</a:t>
            </a:r>
            <a:r>
              <a:rPr lang="en-ZA" smtClean="0"/>
              <a:t>.  </a:t>
            </a:r>
            <a:r>
              <a:rPr lang="en-ZA" smtClean="0"/>
              <a:t>Lewer kommentaar op die slotreel van die gedig: “voor my woorde droog ritsel”.</a:t>
            </a:r>
            <a:endParaRPr lang="en-US"/>
          </a:p>
        </p:txBody>
      </p:sp>
      <p:sp>
        <p:nvSpPr>
          <p:cNvPr id="9" name="Rectangle 8"/>
          <p:cNvSpPr/>
          <p:nvPr/>
        </p:nvSpPr>
        <p:spPr>
          <a:xfrm>
            <a:off x="6696942" y="1230473"/>
            <a:ext cx="4894118" cy="148612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ZA" smtClean="0"/>
              <a:t>Antw.:  </a:t>
            </a:r>
            <a:r>
              <a:rPr lang="en-ZA" smtClean="0"/>
              <a:t>Die digter se woorde word vergelyk met droe blare wat, wanneer dit beweeg of waai, kan verpoeier of wegwaai, en daar niks van oorbly nie.  Dit dui dus op verganklikheid. </a:t>
            </a:r>
            <a:endParaRPr lang="en-US"/>
          </a:p>
        </p:txBody>
      </p:sp>
      <p:sp>
        <p:nvSpPr>
          <p:cNvPr id="12" name="Rectangle 11"/>
          <p:cNvSpPr/>
          <p:nvPr/>
        </p:nvSpPr>
        <p:spPr>
          <a:xfrm>
            <a:off x="6696942" y="3647209"/>
            <a:ext cx="4894118" cy="720490"/>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r>
              <a:rPr lang="en-ZA" smtClean="0"/>
              <a:t>14.  Wat, dink jy, is die simboliese waarde van papier? </a:t>
            </a:r>
            <a:endParaRPr lang="en-US"/>
          </a:p>
        </p:txBody>
      </p:sp>
      <p:sp>
        <p:nvSpPr>
          <p:cNvPr id="13" name="Rectangle 12"/>
          <p:cNvSpPr/>
          <p:nvPr/>
        </p:nvSpPr>
        <p:spPr>
          <a:xfrm>
            <a:off x="6696942" y="4479788"/>
            <a:ext cx="4894118" cy="70027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ZA" smtClean="0"/>
              <a:t>Antw</a:t>
            </a:r>
            <a:r>
              <a:rPr lang="en-ZA" smtClean="0"/>
              <a:t>.: OOP VRAAG: Bv. ongeskrewe papier simboliseer ‘n nuwe begin of nuwe lewe.</a:t>
            </a:r>
            <a:endParaRPr lang="en-US"/>
          </a:p>
        </p:txBody>
      </p:sp>
      <p:sp>
        <p:nvSpPr>
          <p:cNvPr id="16" name="Rectangle 15"/>
          <p:cNvSpPr/>
          <p:nvPr/>
        </p:nvSpPr>
        <p:spPr>
          <a:xfrm>
            <a:off x="509155" y="0"/>
            <a:ext cx="2213263" cy="39485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sz="2400" b="1" smtClean="0"/>
              <a:t>STROFE </a:t>
            </a:r>
            <a:r>
              <a:rPr lang="en-ZA" sz="2400" b="1" smtClean="0"/>
              <a:t>3 en 4</a:t>
            </a:r>
            <a:endParaRPr lang="en-US" sz="2400" b="1"/>
          </a:p>
        </p:txBody>
      </p:sp>
    </p:spTree>
    <p:extLst>
      <p:ext uri="{BB962C8B-B14F-4D97-AF65-F5344CB8AC3E}">
        <p14:creationId xmlns:p14="http://schemas.microsoft.com/office/powerpoint/2010/main" val="100560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arn(inVertical)">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anim calcmode="lin" valueType="num">
                                      <p:cBhvr>
                                        <p:cTn id="39" dur="1000" fill="hold"/>
                                        <p:tgtEl>
                                          <p:spTgt spid="12"/>
                                        </p:tgtEl>
                                        <p:attrNameLst>
                                          <p:attrName>ppt_x</p:attrName>
                                        </p:attrNameLst>
                                      </p:cBhvr>
                                      <p:tavLst>
                                        <p:tav tm="0">
                                          <p:val>
                                            <p:strVal val="#ppt_x"/>
                                          </p:val>
                                        </p:tav>
                                        <p:tav tm="100000">
                                          <p:val>
                                            <p:strVal val="#ppt_x"/>
                                          </p:val>
                                        </p:tav>
                                      </p:tavLst>
                                    </p:anim>
                                    <p:anim calcmode="lin" valueType="num">
                                      <p:cBhvr>
                                        <p:cTn id="4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barn(inVertical)">
                                      <p:cBhvr>
                                        <p:cTn id="4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animBg="1"/>
      <p:bldP spid="8" grpId="0" animBg="1"/>
      <p:bldP spid="9"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756" y="8501"/>
            <a:ext cx="11454244" cy="6849499"/>
          </a:xfrm>
          <a:prstGeom prst="rect">
            <a:avLst/>
          </a:prstGeom>
        </p:spPr>
      </p:pic>
      <p:sp>
        <p:nvSpPr>
          <p:cNvPr id="4" name="Rectangle 3"/>
          <p:cNvSpPr/>
          <p:nvPr/>
        </p:nvSpPr>
        <p:spPr>
          <a:xfrm>
            <a:off x="2129920" y="1448586"/>
            <a:ext cx="8312727" cy="396932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ZA" sz="2400" b="1" smtClean="0"/>
              <a:t>Cas Vos se eie simboliek agter papier is interessant </a:t>
            </a:r>
          </a:p>
          <a:p>
            <a:pPr algn="ctr"/>
            <a:r>
              <a:rPr lang="en-ZA" sz="2400" b="1" smtClean="0"/>
              <a:t>in die vlg. onderhoud</a:t>
            </a:r>
            <a:r>
              <a:rPr lang="en-ZA" sz="2400" smtClean="0"/>
              <a:t>:</a:t>
            </a:r>
            <a:endParaRPr lang="en-ZA" sz="2000" smtClean="0"/>
          </a:p>
          <a:p>
            <a:pPr algn="ctr"/>
            <a:endParaRPr lang="en-ZA" sz="2000" smtClean="0"/>
          </a:p>
          <a:p>
            <a:pPr algn="ctr"/>
            <a:r>
              <a:rPr lang="en-ZA" sz="2000" smtClean="0"/>
              <a:t>“Papier is vir my die ruimte waar woorde asemhaal en sug.</a:t>
            </a:r>
          </a:p>
          <a:p>
            <a:pPr algn="ctr"/>
            <a:r>
              <a:rPr lang="en-ZA" sz="2000" smtClean="0"/>
              <a:t>Daar kan woorde ook dans … Dis ook die ruimte waar woorde</a:t>
            </a:r>
          </a:p>
          <a:p>
            <a:pPr algn="ctr"/>
            <a:r>
              <a:rPr lang="en-ZA" sz="2000" smtClean="0"/>
              <a:t>gesluierd loop om pyn en weerloosheid te bedek.</a:t>
            </a:r>
          </a:p>
          <a:p>
            <a:pPr algn="ctr"/>
            <a:r>
              <a:rPr lang="en-ZA" sz="2000" smtClean="0"/>
              <a:t>Verder is ‘n gedagte meestal so diep soos papier.  Dis lig en </a:t>
            </a:r>
          </a:p>
          <a:p>
            <a:pPr algn="ctr"/>
            <a:r>
              <a:rPr lang="en-ZA" sz="2000" smtClean="0"/>
              <a:t>vlugtig.  Digby verdwyn.  Ek vlug na papier om te skuil en</a:t>
            </a:r>
          </a:p>
          <a:p>
            <a:pPr algn="ctr"/>
            <a:r>
              <a:rPr lang="en-ZA" sz="2000" smtClean="0"/>
              <a:t>te lag.”</a:t>
            </a:r>
          </a:p>
          <a:p>
            <a:pPr algn="ctr"/>
            <a:endParaRPr lang="en-ZA"/>
          </a:p>
          <a:p>
            <a:pPr algn="ctr"/>
            <a:r>
              <a:rPr lang="en-ZA" smtClean="0"/>
              <a:t>( “</a:t>
            </a:r>
            <a:r>
              <a:rPr lang="en-ZA" i="1" smtClean="0"/>
              <a:t>Om die aarde aan te haal en ander gedigte”</a:t>
            </a:r>
            <a:r>
              <a:rPr lang="en-ZA" smtClean="0"/>
              <a:t>: Carine Janse van Rensburg, p. 256)</a:t>
            </a:r>
            <a:endParaRPr lang="en-US"/>
          </a:p>
        </p:txBody>
      </p:sp>
    </p:spTree>
    <p:extLst>
      <p:ext uri="{BB962C8B-B14F-4D97-AF65-F5344CB8AC3E}">
        <p14:creationId xmlns:p14="http://schemas.microsoft.com/office/powerpoint/2010/main" val="122380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146" y="54804"/>
            <a:ext cx="7949004" cy="6807609"/>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0891" y="2001571"/>
            <a:ext cx="4371109" cy="2914073"/>
          </a:xfrm>
          <a:prstGeom prst="rect">
            <a:avLst/>
          </a:prstGeom>
        </p:spPr>
      </p:pic>
      <p:cxnSp>
        <p:nvCxnSpPr>
          <p:cNvPr id="5" name="Straight Arrow Connector 4"/>
          <p:cNvCxnSpPr/>
          <p:nvPr/>
        </p:nvCxnSpPr>
        <p:spPr>
          <a:xfrm flipH="1">
            <a:off x="5309754" y="1346944"/>
            <a:ext cx="1039091" cy="65462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6636328" y="1409700"/>
            <a:ext cx="1603663" cy="85551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0737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49682" y="1371600"/>
            <a:ext cx="7626927" cy="4052455"/>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ZA" sz="2800" smtClean="0"/>
              <a:t>Vergelyk die gedig ook</a:t>
            </a:r>
          </a:p>
          <a:p>
            <a:pPr algn="ctr"/>
            <a:r>
              <a:rPr lang="en-ZA" sz="2800" smtClean="0"/>
              <a:t>met die bekende gedig van DJ Opperman</a:t>
            </a:r>
          </a:p>
          <a:p>
            <a:pPr algn="ctr"/>
            <a:r>
              <a:rPr lang="en-ZA" sz="2800" smtClean="0"/>
              <a:t>“Digter” uit Negester oor Ninevé</a:t>
            </a:r>
          </a:p>
          <a:p>
            <a:pPr algn="ctr"/>
            <a:endParaRPr lang="en-ZA" sz="2800"/>
          </a:p>
          <a:p>
            <a:pPr algn="ctr"/>
            <a:r>
              <a:rPr lang="en-ZA" sz="2800" smtClean="0"/>
              <a:t>“en in die geel gloed van die kers</a:t>
            </a:r>
          </a:p>
          <a:p>
            <a:pPr algn="ctr"/>
            <a:r>
              <a:rPr lang="en-ZA" sz="2800" smtClean="0"/>
              <a:t>snags deur die small poort</a:t>
            </a:r>
          </a:p>
          <a:p>
            <a:pPr algn="ctr"/>
            <a:r>
              <a:rPr lang="en-ZA" sz="2800" smtClean="0"/>
              <a:t>van die wonder elke word</a:t>
            </a:r>
          </a:p>
          <a:p>
            <a:pPr algn="ctr"/>
            <a:r>
              <a:rPr lang="en-ZA" sz="2800" smtClean="0"/>
              <a:t>laat skik tot klein stellasies vers”</a:t>
            </a:r>
            <a:endParaRPr lang="en-US" sz="2800"/>
          </a:p>
        </p:txBody>
      </p:sp>
    </p:spTree>
    <p:extLst>
      <p:ext uri="{BB962C8B-B14F-4D97-AF65-F5344CB8AC3E}">
        <p14:creationId xmlns:p14="http://schemas.microsoft.com/office/powerpoint/2010/main" val="3695227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Wie is die digter?</a:t>
            </a:r>
            <a:endParaRPr lang="en-US"/>
          </a:p>
        </p:txBody>
      </p:sp>
      <p:sp>
        <p:nvSpPr>
          <p:cNvPr id="3" name="Text Placeholder 2"/>
          <p:cNvSpPr>
            <a:spLocks noGrp="1"/>
          </p:cNvSpPr>
          <p:nvPr>
            <p:ph type="body" idx="1"/>
          </p:nvPr>
        </p:nvSpPr>
        <p:spPr/>
        <p:txBody>
          <a:bodyPr/>
          <a:lstStyle/>
          <a:p>
            <a:r>
              <a:rPr lang="en-ZA" smtClean="0"/>
              <a:t>Biografiese besonderhede</a:t>
            </a:r>
            <a:endParaRPr lang="en-US"/>
          </a:p>
        </p:txBody>
      </p:sp>
    </p:spTree>
    <p:extLst>
      <p:ext uri="{BB962C8B-B14F-4D97-AF65-F5344CB8AC3E}">
        <p14:creationId xmlns:p14="http://schemas.microsoft.com/office/powerpoint/2010/main" val="844686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27564" y="1174173"/>
            <a:ext cx="8603672" cy="487333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ZA" sz="4400" b="1" smtClean="0"/>
              <a:t>Cas Vos</a:t>
            </a:r>
          </a:p>
          <a:p>
            <a:pPr algn="ctr"/>
            <a:endParaRPr lang="en-ZA" sz="2400" smtClean="0"/>
          </a:p>
          <a:p>
            <a:pPr marL="285750" indent="-285750" algn="ctr">
              <a:buFont typeface="Arial" panose="020B0604020202020204" pitchFamily="34" charset="0"/>
              <a:buChar char="•"/>
            </a:pPr>
            <a:r>
              <a:rPr lang="en-ZA" sz="2800" smtClean="0"/>
              <a:t>Gebore in 1945 in Rustenburg</a:t>
            </a:r>
          </a:p>
          <a:p>
            <a:pPr marL="285750" indent="-285750" algn="ctr">
              <a:buFont typeface="Arial" panose="020B0604020202020204" pitchFamily="34" charset="0"/>
              <a:buChar char="•"/>
            </a:pPr>
            <a:r>
              <a:rPr lang="en-ZA" sz="2800" smtClean="0"/>
              <a:t>Voltooi sy skoolloopbaan in Pretoria</a:t>
            </a:r>
          </a:p>
          <a:p>
            <a:pPr marL="285750" indent="-285750" algn="ctr">
              <a:buFont typeface="Arial" panose="020B0604020202020204" pitchFamily="34" charset="0"/>
              <a:buChar char="•"/>
            </a:pPr>
            <a:r>
              <a:rPr lang="en-ZA" sz="2800" smtClean="0"/>
              <a:t>Behaal ‘n doktorsgraad in teologie in 1984</a:t>
            </a:r>
          </a:p>
          <a:p>
            <a:pPr marL="285750" indent="-285750" algn="ctr">
              <a:buFont typeface="Arial" panose="020B0604020202020204" pitchFamily="34" charset="0"/>
              <a:buChar char="•"/>
            </a:pPr>
            <a:r>
              <a:rPr lang="en-ZA" sz="2800" smtClean="0"/>
              <a:t>Dien as predikant in verskeie gemeentes</a:t>
            </a:r>
          </a:p>
          <a:p>
            <a:pPr marL="285750" indent="-285750" algn="ctr">
              <a:buFont typeface="Arial" panose="020B0604020202020204" pitchFamily="34" charset="0"/>
              <a:buChar char="•"/>
            </a:pPr>
            <a:r>
              <a:rPr lang="en-ZA" sz="2800" smtClean="0"/>
              <a:t>Later aangestel by die Teologiese Fakulteit van die UP</a:t>
            </a:r>
          </a:p>
          <a:p>
            <a:pPr marL="285750" indent="-285750" algn="ctr">
              <a:buFont typeface="Arial" panose="020B0604020202020204" pitchFamily="34" charset="0"/>
              <a:buChar char="•"/>
            </a:pPr>
            <a:r>
              <a:rPr lang="en-ZA" sz="2800" smtClean="0"/>
              <a:t>In 2000 word hy dekaan van die fakulteit</a:t>
            </a:r>
          </a:p>
          <a:p>
            <a:pPr marL="285750" indent="-285750" algn="ctr">
              <a:buFont typeface="Arial" panose="020B0604020202020204" pitchFamily="34" charset="0"/>
              <a:buChar char="•"/>
            </a:pPr>
            <a:r>
              <a:rPr lang="en-ZA" sz="2800" smtClean="0"/>
              <a:t>Hy tree in 2010 af</a:t>
            </a:r>
            <a:endParaRPr lang="en-US" sz="280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074" y="173182"/>
            <a:ext cx="2143125" cy="321945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841749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circle(in)">
                                      <p:cBhvr>
                                        <p:cTn id="14" dur="2000"/>
                                        <p:tgtEl>
                                          <p:spTgt spid="4">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circle(in)">
                                      <p:cBhvr>
                                        <p:cTn id="19" dur="2000"/>
                                        <p:tgtEl>
                                          <p:spTgt spid="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circle(in)">
                                      <p:cBhvr>
                                        <p:cTn id="24" dur="2000"/>
                                        <p:tgtEl>
                                          <p:spTgt spid="4">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Effect transition="in" filter="circle(in)">
                                      <p:cBhvr>
                                        <p:cTn id="29" dur="2000"/>
                                        <p:tgtEl>
                                          <p:spTgt spid="4">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4">
                                            <p:txEl>
                                              <p:pRg st="6" end="6"/>
                                            </p:txEl>
                                          </p:spTgt>
                                        </p:tgtEl>
                                        <p:attrNameLst>
                                          <p:attrName>style.visibility</p:attrName>
                                        </p:attrNameLst>
                                      </p:cBhvr>
                                      <p:to>
                                        <p:strVal val="visible"/>
                                      </p:to>
                                    </p:set>
                                    <p:animEffect transition="in" filter="circle(in)">
                                      <p:cBhvr>
                                        <p:cTn id="34" dur="2000"/>
                                        <p:tgtEl>
                                          <p:spTgt spid="4">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animEffect transition="in" filter="circle(in)">
                                      <p:cBhvr>
                                        <p:cTn id="39" dur="2000"/>
                                        <p:tgtEl>
                                          <p:spTgt spid="4">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nodeType="clickEffect">
                                  <p:stCondLst>
                                    <p:cond delay="0"/>
                                  </p:stCondLst>
                                  <p:childTnLst>
                                    <p:set>
                                      <p:cBhvr>
                                        <p:cTn id="43" dur="1" fill="hold">
                                          <p:stCondLst>
                                            <p:cond delay="0"/>
                                          </p:stCondLst>
                                        </p:cTn>
                                        <p:tgtEl>
                                          <p:spTgt spid="4">
                                            <p:txEl>
                                              <p:pRg st="8" end="8"/>
                                            </p:txEl>
                                          </p:spTgt>
                                        </p:tgtEl>
                                        <p:attrNameLst>
                                          <p:attrName>style.visibility</p:attrName>
                                        </p:attrNameLst>
                                      </p:cBhvr>
                                      <p:to>
                                        <p:strVal val="visible"/>
                                      </p:to>
                                    </p:set>
                                    <p:animEffect transition="in" filter="circle(in)">
                                      <p:cBhvr>
                                        <p:cTn id="44"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9390" y="2862995"/>
            <a:ext cx="2425800" cy="380517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966" y="166255"/>
            <a:ext cx="3152775" cy="47625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38227" y="166255"/>
            <a:ext cx="2356779" cy="357401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84266" y="2974957"/>
            <a:ext cx="2404884" cy="369321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Rectangle 5"/>
          <p:cNvSpPr/>
          <p:nvPr/>
        </p:nvSpPr>
        <p:spPr>
          <a:xfrm>
            <a:off x="4478481" y="498764"/>
            <a:ext cx="3896591" cy="2048741"/>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rtlCol="0" anchor="ctr"/>
          <a:lstStyle/>
          <a:p>
            <a:pPr algn="ctr"/>
            <a:r>
              <a:rPr lang="en-ZA" i="1" smtClean="0"/>
              <a:t>“My hand ritsel” </a:t>
            </a:r>
            <a:r>
              <a:rPr lang="en-ZA" smtClean="0"/>
              <a:t>kom uit die bundel </a:t>
            </a:r>
            <a:r>
              <a:rPr lang="en-ZA" i="1" smtClean="0"/>
              <a:t>“Intieme Afwesige” </a:t>
            </a:r>
            <a:r>
              <a:rPr lang="en-ZA" smtClean="0"/>
              <a:t>waarin daar besin word oor skrywerskap en die skep van </a:t>
            </a:r>
            <a:r>
              <a:rPr lang="en-ZA" smtClean="0"/>
              <a:t>poësie</a:t>
            </a:r>
            <a:r>
              <a:rPr lang="en-ZA" smtClean="0"/>
              <a:t>, maar veral oor betekenis self.</a:t>
            </a:r>
            <a:endParaRPr lang="en-US"/>
          </a:p>
        </p:txBody>
      </p:sp>
      <p:sp>
        <p:nvSpPr>
          <p:cNvPr id="7" name="Rectangle 6"/>
          <p:cNvSpPr/>
          <p:nvPr/>
        </p:nvSpPr>
        <p:spPr>
          <a:xfrm>
            <a:off x="1007918" y="5288973"/>
            <a:ext cx="2774373" cy="124690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ZA" sz="4400" b="1" smtClean="0"/>
              <a:t>BUNDELS</a:t>
            </a:r>
            <a:endParaRPr lang="en-US" sz="4400" b="1"/>
          </a:p>
        </p:txBody>
      </p:sp>
    </p:spTree>
    <p:extLst>
      <p:ext uri="{BB962C8B-B14F-4D97-AF65-F5344CB8AC3E}">
        <p14:creationId xmlns:p14="http://schemas.microsoft.com/office/powerpoint/2010/main" val="2732790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lees die gedig</a:t>
            </a:r>
            <a:endParaRPr lang="en-US"/>
          </a:p>
        </p:txBody>
      </p:sp>
      <p:sp>
        <p:nvSpPr>
          <p:cNvPr id="3" name="Text Placeholder 2"/>
          <p:cNvSpPr>
            <a:spLocks noGrp="1"/>
          </p:cNvSpPr>
          <p:nvPr>
            <p:ph type="body" idx="1"/>
          </p:nvPr>
        </p:nvSpPr>
        <p:spPr/>
        <p:txBody>
          <a:bodyPr/>
          <a:lstStyle/>
          <a:p>
            <a:r>
              <a:rPr lang="en-ZA" smtClean="0"/>
              <a:t>Wat is jou eerste indrukke van die gedig??</a:t>
            </a:r>
            <a:endParaRPr lang="en-US"/>
          </a:p>
        </p:txBody>
      </p:sp>
    </p:spTree>
    <p:extLst>
      <p:ext uri="{BB962C8B-B14F-4D97-AF65-F5344CB8AC3E}">
        <p14:creationId xmlns:p14="http://schemas.microsoft.com/office/powerpoint/2010/main" val="3785654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80351576"/>
              </p:ext>
            </p:extLst>
          </p:nvPr>
        </p:nvGraphicFramePr>
        <p:xfrm>
          <a:off x="2031998" y="636537"/>
          <a:ext cx="9023928" cy="5504489"/>
        </p:xfrm>
        <a:graphic>
          <a:graphicData uri="http://schemas.openxmlformats.org/drawingml/2006/table">
            <a:tbl>
              <a:tblPr firstRow="1" bandRow="1">
                <a:tableStyleId>{5C22544A-7EE6-4342-B048-85BDC9FD1C3A}</a:tableStyleId>
              </a:tblPr>
              <a:tblGrid>
                <a:gridCol w="4511964"/>
                <a:gridCol w="4511964"/>
              </a:tblGrid>
              <a:tr h="5504489">
                <a:tc>
                  <a:txBody>
                    <a:bodyPr/>
                    <a:lstStyle/>
                    <a:p>
                      <a:pPr>
                        <a:lnSpc>
                          <a:spcPct val="107000"/>
                        </a:lnSpc>
                        <a:spcAft>
                          <a:spcPts val="0"/>
                        </a:spcAft>
                      </a:pPr>
                      <a:r>
                        <a:rPr lang="en-ZA" sz="2400" b="1" smtClean="0">
                          <a:latin typeface="Calibri" panose="020F0502020204030204" pitchFamily="34" charset="0"/>
                          <a:ea typeface="Calibri" panose="020F0502020204030204" pitchFamily="34" charset="0"/>
                          <a:cs typeface="Arial" panose="020B0604020202020204" pitchFamily="34" charset="0"/>
                        </a:rPr>
                        <a:t>My hand ritsel – Cas Vos</a:t>
                      </a:r>
                      <a:endParaRPr lang="en-US" sz="200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600" smtClean="0">
                          <a:latin typeface="Arial" panose="020B0604020202020204" pitchFamily="34" charset="0"/>
                          <a:ea typeface="Calibri" panose="020F0502020204030204" pitchFamily="34" charset="0"/>
                          <a:cs typeface="Times New Roman" panose="02020603050405020304" pitchFamily="18" charset="0"/>
                        </a:rPr>
                        <a:t> </a:t>
                      </a:r>
                      <a:endParaRPr lang="en-US" sz="200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ZA" sz="2000" smtClean="0">
                          <a:cs typeface="Arial" panose="020B0604020202020204" pitchFamily="34" charset="0"/>
                        </a:rPr>
                        <a:t>As die skemer deur ruite val,</a:t>
                      </a:r>
                      <a:r>
                        <a:rPr lang="en-ZA" sz="2000" b="1" smtClean="0">
                          <a:ea typeface="SimSun" panose="02010600030101010101" pitchFamily="2" charset="-122"/>
                          <a:cs typeface="Times New Roman" panose="02020603050405020304" pitchFamily="18" charset="0"/>
                        </a:rPr>
                        <a:t> </a:t>
                      </a:r>
                      <a:endParaRPr lang="en-US" sz="2000" smtClean="0"/>
                    </a:p>
                    <a:p>
                      <a:pPr marL="342900" lvl="0" indent="-342900">
                        <a:spcAft>
                          <a:spcPts val="0"/>
                        </a:spcAft>
                        <a:buFont typeface="+mj-lt"/>
                        <a:buAutoNum type="arabicPeriod"/>
                      </a:pPr>
                      <a:r>
                        <a:rPr lang="en-ZA" sz="2000" smtClean="0">
                          <a:cs typeface="Arial" panose="020B0604020202020204" pitchFamily="34" charset="0"/>
                        </a:rPr>
                        <a:t>ritsel my hand op leë papier,</a:t>
                      </a:r>
                      <a:endParaRPr lang="en-US" sz="2000" smtClean="0"/>
                    </a:p>
                    <a:p>
                      <a:pPr marL="342900" lvl="0" indent="-342900">
                        <a:spcAft>
                          <a:spcPts val="0"/>
                        </a:spcAft>
                        <a:buFont typeface="+mj-lt"/>
                        <a:buAutoNum type="arabicPeriod"/>
                      </a:pPr>
                      <a:r>
                        <a:rPr lang="en-ZA" sz="2000" smtClean="0">
                          <a:cs typeface="Arial" panose="020B0604020202020204" pitchFamily="34" charset="0"/>
                        </a:rPr>
                        <a:t>fluit 'n trein in die nag se oor.</a:t>
                      </a:r>
                      <a:endParaRPr lang="en-US" sz="2000" smtClean="0"/>
                    </a:p>
                    <a:p>
                      <a:pPr marL="342900" lvl="0" indent="-342900">
                        <a:spcAft>
                          <a:spcPts val="0"/>
                        </a:spcAft>
                        <a:buFont typeface="+mj-lt"/>
                        <a:buAutoNum type="arabicPeriod"/>
                      </a:pPr>
                      <a:r>
                        <a:rPr lang="en-ZA" sz="2000" smtClean="0">
                          <a:cs typeface="Arial" panose="020B0604020202020204" pitchFamily="34" charset="0"/>
                        </a:rPr>
                        <a:t>Sterre dryf soos bote op water</a:t>
                      </a:r>
                      <a:endParaRPr lang="en-US" sz="2000" smtClean="0"/>
                    </a:p>
                    <a:p>
                      <a:pPr marL="342900" lvl="0" indent="-342900">
                        <a:spcAft>
                          <a:spcPts val="0"/>
                        </a:spcAft>
                        <a:buFont typeface="+mj-lt"/>
                        <a:buAutoNum type="arabicPeriod"/>
                      </a:pPr>
                      <a:r>
                        <a:rPr lang="en-ZA" sz="2000" smtClean="0">
                          <a:cs typeface="Arial" panose="020B0604020202020204" pitchFamily="34" charset="0"/>
                        </a:rPr>
                        <a:t>en skadu's skuif in voor die maan.</a:t>
                      </a:r>
                    </a:p>
                    <a:p>
                      <a:pPr marL="342900" lvl="0" indent="-342900">
                        <a:spcAft>
                          <a:spcPts val="0"/>
                        </a:spcAft>
                        <a:buFont typeface="+mj-lt"/>
                        <a:buAutoNum type="arabicPeriod"/>
                      </a:pPr>
                      <a:endParaRPr lang="en-ZA" sz="2000" smtClean="0">
                        <a:effectLst/>
                        <a:cs typeface="Arial" panose="020B0604020202020204" pitchFamily="34" charset="0"/>
                      </a:endParaRPr>
                    </a:p>
                    <a:p>
                      <a:pPr marL="342900" lvl="0" indent="-342900">
                        <a:spcAft>
                          <a:spcPts val="0"/>
                        </a:spcAft>
                        <a:buFont typeface="+mj-lt"/>
                        <a:buAutoNum type="arabicPeriod"/>
                      </a:pPr>
                      <a:r>
                        <a:rPr lang="en-ZA" sz="2000" smtClean="0">
                          <a:cs typeface="Arial" panose="020B0604020202020204" pitchFamily="34" charset="0"/>
                        </a:rPr>
                        <a:t>As my hand ritsel op papier,</a:t>
                      </a:r>
                      <a:endParaRPr lang="en-US" sz="2000" smtClean="0"/>
                    </a:p>
                    <a:p>
                      <a:pPr marL="342900" lvl="0" indent="-342900">
                        <a:spcAft>
                          <a:spcPts val="0"/>
                        </a:spcAft>
                        <a:buFont typeface="+mj-lt"/>
                        <a:buAutoNum type="arabicPeriod"/>
                      </a:pPr>
                      <a:r>
                        <a:rPr lang="en-ZA" sz="2000" smtClean="0">
                          <a:cs typeface="Arial" panose="020B0604020202020204" pitchFamily="34" charset="0"/>
                        </a:rPr>
                        <a:t>kom daar in die skemeruur</a:t>
                      </a:r>
                      <a:endParaRPr lang="en-US" sz="2000" smtClean="0"/>
                    </a:p>
                    <a:p>
                      <a:pPr marL="342900" lvl="0" indent="-342900">
                        <a:spcAft>
                          <a:spcPts val="0"/>
                        </a:spcAft>
                        <a:buFont typeface="+mj-lt"/>
                        <a:buAutoNum type="arabicPeriod"/>
                      </a:pPr>
                      <a:r>
                        <a:rPr lang="en-ZA" sz="2000" smtClean="0">
                          <a:cs typeface="Arial" panose="020B0604020202020204" pitchFamily="34" charset="0"/>
                        </a:rPr>
                        <a:t>'n gedig uit </a:t>
                      </a:r>
                      <a:r>
                        <a:rPr lang="en-ZA" sz="2000" smtClean="0">
                          <a:cs typeface="Arial" panose="020B0604020202020204" pitchFamily="34" charset="0"/>
                        </a:rPr>
                        <a:t>swartland </a:t>
                      </a:r>
                      <a:r>
                        <a:rPr lang="en-ZA" sz="2000" smtClean="0">
                          <a:cs typeface="Arial" panose="020B0604020202020204" pitchFamily="34" charset="0"/>
                        </a:rPr>
                        <a:t>se drome.</a:t>
                      </a:r>
                      <a:endParaRPr lang="en-US" sz="2000" smtClean="0"/>
                    </a:p>
                    <a:p>
                      <a:pPr marL="342900" lvl="0" indent="-342900">
                        <a:spcAft>
                          <a:spcPts val="0"/>
                        </a:spcAft>
                        <a:buFont typeface="+mj-lt"/>
                        <a:buAutoNum type="arabicPeriod"/>
                      </a:pPr>
                      <a:r>
                        <a:rPr lang="en-ZA" sz="2000" smtClean="0">
                          <a:cs typeface="Arial" panose="020B0604020202020204" pitchFamily="34" charset="0"/>
                        </a:rPr>
                        <a:t>Ek soek tussen die fragmente</a:t>
                      </a:r>
                      <a:endParaRPr lang="en-US" sz="2000" smtClean="0"/>
                    </a:p>
                    <a:p>
                      <a:pPr marL="342900" lvl="0" indent="-342900">
                        <a:spcAft>
                          <a:spcPts val="0"/>
                        </a:spcAft>
                        <a:buFont typeface="+mj-lt"/>
                        <a:buAutoNum type="arabicPeriod"/>
                      </a:pPr>
                      <a:r>
                        <a:rPr lang="en-ZA" sz="2000" smtClean="0">
                          <a:cs typeface="Arial" panose="020B0604020202020204" pitchFamily="34" charset="0"/>
                        </a:rPr>
                        <a:t>na die omtrek van jou gesig,</a:t>
                      </a:r>
                      <a:endParaRPr lang="en-US" sz="2000" smtClean="0"/>
                    </a:p>
                    <a:p>
                      <a:pPr marL="342900" lvl="0" indent="-342900">
                        <a:spcAft>
                          <a:spcPts val="0"/>
                        </a:spcAft>
                        <a:buFont typeface="+mj-lt"/>
                        <a:buAutoNum type="arabicPeriod"/>
                      </a:pPr>
                      <a:r>
                        <a:rPr lang="en-ZA" sz="2000" smtClean="0">
                          <a:cs typeface="Arial" panose="020B0604020202020204" pitchFamily="34" charset="0"/>
                        </a:rPr>
                        <a:t>my oë dwaal oor die are</a:t>
                      </a:r>
                      <a:endParaRPr lang="en-US" sz="2000" smtClean="0"/>
                    </a:p>
                    <a:p>
                      <a:pPr marL="342900" lvl="0" indent="-342900">
                        <a:spcAft>
                          <a:spcPts val="0"/>
                        </a:spcAft>
                        <a:buFont typeface="+mj-lt"/>
                        <a:buAutoNum type="arabicPeriod"/>
                      </a:pPr>
                      <a:r>
                        <a:rPr lang="en-ZA" sz="2000" smtClean="0">
                          <a:cs typeface="Arial" panose="020B0604020202020204" pitchFamily="34" charset="0"/>
                        </a:rPr>
                        <a:t>wat op jou sagte hande vertak.</a:t>
                      </a:r>
                      <a:endParaRPr lang="en-US" sz="2000" smtClean="0">
                        <a:effectLst/>
                      </a:endParaRPr>
                    </a:p>
                    <a:p>
                      <a:pPr marL="342900" lvl="0" indent="-342900">
                        <a:spcAft>
                          <a:spcPts val="0"/>
                        </a:spcAft>
                        <a:buFont typeface="+mj-lt"/>
                        <a:buAutoNum type="arabicPeriod"/>
                      </a:pPr>
                      <a:endParaRPr lang="en-US" smtClean="0">
                        <a:effectLst/>
                      </a:endParaRPr>
                    </a:p>
                    <a:p>
                      <a:endParaRPr lang="en-US"/>
                    </a:p>
                  </a:txBody>
                  <a:tcPr/>
                </a:tc>
                <a:tc>
                  <a:txBody>
                    <a:bodyPr/>
                    <a:lstStyle/>
                    <a:p>
                      <a:pPr marL="457200" lvl="0" indent="-457200">
                        <a:spcAft>
                          <a:spcPts val="0"/>
                        </a:spcAft>
                        <a:buFont typeface="+mj-lt"/>
                        <a:buAutoNum type="arabicPeriod" startAt="13"/>
                      </a:pPr>
                      <a:r>
                        <a:rPr lang="en-ZA" sz="2000" smtClean="0">
                          <a:cs typeface="Arial" panose="020B0604020202020204" pitchFamily="34" charset="0"/>
                        </a:rPr>
                        <a:t>Ek merk hierdie gedig op papier,</a:t>
                      </a:r>
                      <a:endParaRPr lang="en-US" sz="2000" smtClean="0"/>
                    </a:p>
                    <a:p>
                      <a:pPr marL="457200" lvl="0" indent="-457200">
                        <a:spcAft>
                          <a:spcPts val="0"/>
                        </a:spcAft>
                        <a:buFont typeface="+mj-lt"/>
                        <a:buAutoNum type="arabicPeriod" startAt="13"/>
                      </a:pPr>
                      <a:r>
                        <a:rPr lang="en-ZA" sz="2000" smtClean="0">
                          <a:cs typeface="Arial" panose="020B0604020202020204" pitchFamily="34" charset="0"/>
                        </a:rPr>
                        <a:t>lig soos asem in die nag se mond.</a:t>
                      </a:r>
                      <a:endParaRPr lang="en-US" sz="2000" smtClean="0"/>
                    </a:p>
                    <a:p>
                      <a:pPr marL="457200" lvl="0" indent="-457200">
                        <a:spcAft>
                          <a:spcPts val="0"/>
                        </a:spcAft>
                        <a:buFont typeface="+mj-lt"/>
                        <a:buAutoNum type="arabicPeriod" startAt="13"/>
                      </a:pPr>
                      <a:r>
                        <a:rPr lang="en-ZA" sz="2000" smtClean="0">
                          <a:cs typeface="Arial" panose="020B0604020202020204" pitchFamily="34" charset="0"/>
                        </a:rPr>
                        <a:t>'n Gedig met horte en stote,</a:t>
                      </a:r>
                      <a:endParaRPr lang="en-US" sz="2000" smtClean="0"/>
                    </a:p>
                    <a:p>
                      <a:pPr marL="457200" lvl="0" indent="-457200">
                        <a:spcAft>
                          <a:spcPts val="0"/>
                        </a:spcAft>
                        <a:buFont typeface="+mj-lt"/>
                        <a:buAutoNum type="arabicPeriod" startAt="13"/>
                      </a:pPr>
                      <a:r>
                        <a:rPr lang="en-ZA" sz="2000" smtClean="0">
                          <a:cs typeface="Arial" panose="020B0604020202020204" pitchFamily="34" charset="0"/>
                        </a:rPr>
                        <a:t>my hand is stomp en dom</a:t>
                      </a:r>
                      <a:endParaRPr lang="en-US" sz="2000" smtClean="0"/>
                    </a:p>
                    <a:p>
                      <a:pPr marL="457200" lvl="0" indent="-457200">
                        <a:spcAft>
                          <a:spcPts val="0"/>
                        </a:spcAft>
                        <a:buFont typeface="+mj-lt"/>
                        <a:buAutoNum type="arabicPeriod" startAt="13"/>
                      </a:pPr>
                      <a:r>
                        <a:rPr lang="en-ZA" sz="2000" smtClean="0">
                          <a:cs typeface="Arial" panose="020B0604020202020204" pitchFamily="34" charset="0"/>
                        </a:rPr>
                        <a:t>van groen poësie se vlekke</a:t>
                      </a:r>
                      <a:endParaRPr lang="en-US" sz="2000" smtClean="0"/>
                    </a:p>
                    <a:p>
                      <a:pPr marL="457200" lvl="0" indent="-457200">
                        <a:spcAft>
                          <a:spcPts val="0"/>
                        </a:spcAft>
                        <a:buFont typeface="+mj-lt"/>
                        <a:buAutoNum type="arabicPeriod" startAt="13"/>
                      </a:pPr>
                      <a:r>
                        <a:rPr lang="en-ZA" sz="2000" smtClean="0">
                          <a:cs typeface="Arial" panose="020B0604020202020204" pitchFamily="34" charset="0"/>
                        </a:rPr>
                        <a:t>en woordlyne bly ontspoor.</a:t>
                      </a:r>
                    </a:p>
                    <a:p>
                      <a:pPr marL="457200" lvl="0" indent="-457200">
                        <a:spcAft>
                          <a:spcPts val="0"/>
                        </a:spcAft>
                        <a:buFont typeface="+mj-lt"/>
                        <a:buAutoNum type="arabicPeriod" startAt="13"/>
                      </a:pPr>
                      <a:endParaRPr lang="en-US" sz="2000" smtClean="0"/>
                    </a:p>
                    <a:p>
                      <a:pPr marL="457200" lvl="0" indent="-457200">
                        <a:spcAft>
                          <a:spcPts val="0"/>
                        </a:spcAft>
                        <a:buFont typeface="+mj-lt"/>
                        <a:buAutoNum type="arabicPeriod" startAt="13"/>
                      </a:pPr>
                      <a:r>
                        <a:rPr lang="en-ZA" sz="2000" smtClean="0">
                          <a:cs typeface="Arial" panose="020B0604020202020204" pitchFamily="34" charset="0"/>
                        </a:rPr>
                        <a:t>My hand skryf op papier</a:t>
                      </a:r>
                      <a:endParaRPr lang="en-US" sz="2000" smtClean="0"/>
                    </a:p>
                    <a:p>
                      <a:pPr marL="457200" lvl="0" indent="-457200">
                        <a:spcAft>
                          <a:spcPts val="0"/>
                        </a:spcAft>
                        <a:buFont typeface="+mj-lt"/>
                        <a:buAutoNum type="arabicPeriod" startAt="13"/>
                      </a:pPr>
                      <a:r>
                        <a:rPr lang="en-ZA" sz="2000" smtClean="0">
                          <a:cs typeface="Arial" panose="020B0604020202020204" pitchFamily="34" charset="0"/>
                        </a:rPr>
                        <a:t>in die vervalle skemeruur</a:t>
                      </a:r>
                    </a:p>
                    <a:p>
                      <a:pPr marL="457200" lvl="0" indent="-457200">
                        <a:spcAft>
                          <a:spcPts val="0"/>
                        </a:spcAft>
                        <a:buFont typeface="+mj-lt"/>
                        <a:buAutoNum type="arabicPeriod" startAt="13"/>
                      </a:pPr>
                      <a:r>
                        <a:rPr lang="en-ZA" sz="2000" smtClean="0">
                          <a:cs typeface="Arial" panose="020B0604020202020204" pitchFamily="34" charset="0"/>
                        </a:rPr>
                        <a:t>voor my woorde droog ritsel.</a:t>
                      </a:r>
                    </a:p>
                    <a:p>
                      <a:pPr marL="0" lvl="0" indent="0">
                        <a:lnSpc>
                          <a:spcPct val="150000"/>
                        </a:lnSpc>
                        <a:spcAft>
                          <a:spcPts val="0"/>
                        </a:spcAft>
                        <a:buFont typeface="+mj-lt"/>
                        <a:buNone/>
                      </a:pPr>
                      <a:endParaRPr lang="en-ZA" sz="2000" smtClean="0">
                        <a:effectLst/>
                        <a:cs typeface="Arial" panose="020B0604020202020204" pitchFamily="34" charset="0"/>
                      </a:endParaRPr>
                    </a:p>
                    <a:p>
                      <a:pPr marL="342900" lvl="0" indent="-342900">
                        <a:lnSpc>
                          <a:spcPct val="150000"/>
                        </a:lnSpc>
                        <a:spcAft>
                          <a:spcPts val="0"/>
                        </a:spcAft>
                        <a:buFont typeface="+mj-lt"/>
                        <a:buAutoNum type="arabicPeriod" startAt="13"/>
                      </a:pPr>
                      <a:endParaRPr lang="en-US" smtClean="0">
                        <a:effectLst/>
                      </a:endParaRPr>
                    </a:p>
                    <a:p>
                      <a:endParaRPr lang="en-US"/>
                    </a:p>
                  </a:txBody>
                  <a:tcPr/>
                </a:tc>
              </a:tr>
            </a:tbl>
          </a:graphicData>
        </a:graphic>
      </p:graphicFrame>
    </p:spTree>
    <p:extLst>
      <p:ext uri="{BB962C8B-B14F-4D97-AF65-F5344CB8AC3E}">
        <p14:creationId xmlns:p14="http://schemas.microsoft.com/office/powerpoint/2010/main" val="3212923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291" y="396337"/>
            <a:ext cx="4942609" cy="2597634"/>
          </a:xfrm>
          <a:prstGeom prst="rect">
            <a:avLst/>
          </a:prstGeom>
          <a:solidFill>
            <a:schemeClr val="bg1"/>
          </a:solidFill>
        </p:spPr>
        <p:txBody>
          <a:bodyPr wrap="square">
            <a:spAutoFit/>
          </a:bodyPr>
          <a:lstStyle/>
          <a:p>
            <a:pPr>
              <a:lnSpc>
                <a:spcPct val="107000"/>
              </a:lnSpc>
              <a:spcAft>
                <a:spcPts val="0"/>
              </a:spcAft>
            </a:pPr>
            <a:r>
              <a:rPr lang="en-ZA" sz="2400" b="1">
                <a:latin typeface="Calibri" panose="020F0502020204030204" pitchFamily="34" charset="0"/>
                <a:ea typeface="Calibri" panose="020F0502020204030204" pitchFamily="34" charset="0"/>
                <a:cs typeface="Arial" panose="020B0604020202020204" pitchFamily="34" charset="0"/>
              </a:rPr>
              <a:t>My hand ritsel – Cas Vos</a:t>
            </a:r>
            <a:endParaRPr lang="en-US" sz="200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600">
                <a:latin typeface="Arial" panose="020B0604020202020204" pitchFamily="34" charset="0"/>
                <a:ea typeface="Calibri" panose="020F0502020204030204" pitchFamily="34" charset="0"/>
                <a:cs typeface="Times New Roman" panose="02020603050405020304" pitchFamily="18" charset="0"/>
              </a:rPr>
              <a:t> </a:t>
            </a:r>
            <a:endParaRPr lang="en-US" sz="200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en-ZA" sz="2400">
                <a:cs typeface="Arial" panose="020B0604020202020204" pitchFamily="34" charset="0"/>
              </a:rPr>
              <a:t>As die skemer deur ruite val,</a:t>
            </a:r>
            <a:r>
              <a:rPr lang="en-ZA" sz="2400" b="1">
                <a:ea typeface="SimSun" panose="02010600030101010101" pitchFamily="2" charset="-122"/>
                <a:cs typeface="Times New Roman" panose="02020603050405020304" pitchFamily="18" charset="0"/>
              </a:rPr>
              <a:t> </a:t>
            </a:r>
            <a:endParaRPr lang="en-US" sz="2400"/>
          </a:p>
          <a:p>
            <a:pPr marL="342900" lvl="0" indent="-342900">
              <a:spcAft>
                <a:spcPts val="0"/>
              </a:spcAft>
              <a:buFont typeface="+mj-lt"/>
              <a:buAutoNum type="arabicPeriod"/>
            </a:pPr>
            <a:r>
              <a:rPr lang="en-ZA" sz="2400">
                <a:cs typeface="Arial" panose="020B0604020202020204" pitchFamily="34" charset="0"/>
              </a:rPr>
              <a:t>ritsel my hand op leë papier,</a:t>
            </a:r>
            <a:endParaRPr lang="en-US" sz="2400"/>
          </a:p>
          <a:p>
            <a:pPr marL="342900" lvl="0" indent="-342900">
              <a:spcAft>
                <a:spcPts val="0"/>
              </a:spcAft>
              <a:buFont typeface="+mj-lt"/>
              <a:buAutoNum type="arabicPeriod"/>
            </a:pPr>
            <a:r>
              <a:rPr lang="en-ZA" sz="2400">
                <a:cs typeface="Arial" panose="020B0604020202020204" pitchFamily="34" charset="0"/>
              </a:rPr>
              <a:t>fluit 'n trein in die nag se oor.</a:t>
            </a:r>
            <a:endParaRPr lang="en-US" sz="2400"/>
          </a:p>
          <a:p>
            <a:pPr marL="342900" lvl="0" indent="-342900">
              <a:spcAft>
                <a:spcPts val="0"/>
              </a:spcAft>
              <a:buFont typeface="+mj-lt"/>
              <a:buAutoNum type="arabicPeriod"/>
            </a:pPr>
            <a:r>
              <a:rPr lang="en-ZA" sz="2400">
                <a:cs typeface="Arial" panose="020B0604020202020204" pitchFamily="34" charset="0"/>
              </a:rPr>
              <a:t>Sterre dryf soos bote op water</a:t>
            </a:r>
            <a:endParaRPr lang="en-US" sz="2400"/>
          </a:p>
          <a:p>
            <a:pPr marL="342900" lvl="0" indent="-342900">
              <a:spcAft>
                <a:spcPts val="0"/>
              </a:spcAft>
              <a:buFont typeface="+mj-lt"/>
              <a:buAutoNum type="arabicPeriod"/>
            </a:pPr>
            <a:r>
              <a:rPr lang="en-ZA" sz="2400">
                <a:cs typeface="Arial" panose="020B0604020202020204" pitchFamily="34" charset="0"/>
              </a:rPr>
              <a:t>en skadu's skuif in voor die maan.</a:t>
            </a:r>
            <a:endParaRPr lang="en-US" sz="2400">
              <a:effectLst/>
            </a:endParaRPr>
          </a:p>
        </p:txBody>
      </p:sp>
      <p:sp>
        <p:nvSpPr>
          <p:cNvPr id="5" name="Rectangle 4"/>
          <p:cNvSpPr/>
          <p:nvPr/>
        </p:nvSpPr>
        <p:spPr>
          <a:xfrm>
            <a:off x="1115291" y="3232510"/>
            <a:ext cx="4894118" cy="611581"/>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marL="342900" indent="-342900">
              <a:buAutoNum type="arabicPeriod"/>
            </a:pPr>
            <a:r>
              <a:rPr lang="en-ZA" smtClean="0"/>
              <a:t>Wie is die spreker in die gedig?</a:t>
            </a:r>
            <a:endParaRPr lang="en-US"/>
          </a:p>
        </p:txBody>
      </p:sp>
      <p:sp>
        <p:nvSpPr>
          <p:cNvPr id="8" name="Rectangle 7"/>
          <p:cNvSpPr/>
          <p:nvPr/>
        </p:nvSpPr>
        <p:spPr>
          <a:xfrm>
            <a:off x="1115291" y="3947455"/>
            <a:ext cx="4894118" cy="61158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ZA" smtClean="0"/>
              <a:t>Antw.:  ‘n digter</a:t>
            </a:r>
            <a:endParaRPr lang="en-US"/>
          </a:p>
        </p:txBody>
      </p:sp>
      <p:sp>
        <p:nvSpPr>
          <p:cNvPr id="9" name="Rectangle 8"/>
          <p:cNvSpPr/>
          <p:nvPr/>
        </p:nvSpPr>
        <p:spPr>
          <a:xfrm>
            <a:off x="1115291" y="4662400"/>
            <a:ext cx="4894118" cy="611581"/>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r>
              <a:rPr lang="en-ZA" smtClean="0"/>
              <a:t>2.  Hoe weet jy dit?</a:t>
            </a:r>
            <a:endParaRPr lang="en-US"/>
          </a:p>
        </p:txBody>
      </p:sp>
      <p:sp>
        <p:nvSpPr>
          <p:cNvPr id="10" name="Rectangle 9"/>
          <p:cNvSpPr/>
          <p:nvPr/>
        </p:nvSpPr>
        <p:spPr>
          <a:xfrm>
            <a:off x="1115291" y="5377345"/>
            <a:ext cx="4894118" cy="68001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ZA" smtClean="0"/>
              <a:t>Antw.:  Die spreker sit en skryf en daar kom ‘n gedig</a:t>
            </a:r>
            <a:endParaRPr lang="en-US"/>
          </a:p>
        </p:txBody>
      </p:sp>
      <p:sp>
        <p:nvSpPr>
          <p:cNvPr id="11" name="Rectangle 10"/>
          <p:cNvSpPr/>
          <p:nvPr/>
        </p:nvSpPr>
        <p:spPr>
          <a:xfrm>
            <a:off x="6696942" y="337629"/>
            <a:ext cx="4894118" cy="611581"/>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r>
              <a:rPr lang="en-ZA" smtClean="0"/>
              <a:t>3.  Gee ‘n sinoniem vir “ritsel” in r. 2.</a:t>
            </a:r>
            <a:endParaRPr lang="en-US"/>
          </a:p>
        </p:txBody>
      </p:sp>
      <p:sp>
        <p:nvSpPr>
          <p:cNvPr id="12" name="Rectangle 11"/>
          <p:cNvSpPr/>
          <p:nvPr/>
        </p:nvSpPr>
        <p:spPr>
          <a:xfrm>
            <a:off x="6696942" y="1050001"/>
            <a:ext cx="4894118" cy="69876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ZA" smtClean="0"/>
              <a:t>Antw.:  sag ruis, of hoorbaar kraak of suis of suisel.</a:t>
            </a:r>
            <a:endParaRPr lang="en-US"/>
          </a:p>
        </p:txBody>
      </p:sp>
      <p:sp>
        <p:nvSpPr>
          <p:cNvPr id="13" name="Rectangle 12"/>
          <p:cNvSpPr/>
          <p:nvPr/>
        </p:nvSpPr>
        <p:spPr>
          <a:xfrm>
            <a:off x="6696942" y="1849556"/>
            <a:ext cx="4894118" cy="714945"/>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r>
              <a:rPr lang="en-ZA" smtClean="0"/>
              <a:t>4.  Na watter geluid verwys die spreker met “ritsel”?</a:t>
            </a:r>
            <a:endParaRPr lang="en-US"/>
          </a:p>
        </p:txBody>
      </p:sp>
      <p:sp>
        <p:nvSpPr>
          <p:cNvPr id="14" name="Rectangle 13"/>
          <p:cNvSpPr/>
          <p:nvPr/>
        </p:nvSpPr>
        <p:spPr>
          <a:xfrm>
            <a:off x="6696942" y="2665292"/>
            <a:ext cx="4894118" cy="73048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ZA" smtClean="0"/>
              <a:t>Antw.:  Hy verwys na die geluid wat sy pen of potlood in die stilte van die nag op papier maak.</a:t>
            </a:r>
            <a:endParaRPr lang="en-US"/>
          </a:p>
        </p:txBody>
      </p:sp>
      <p:sp>
        <p:nvSpPr>
          <p:cNvPr id="15" name="Rectangle 14"/>
          <p:cNvSpPr/>
          <p:nvPr/>
        </p:nvSpPr>
        <p:spPr>
          <a:xfrm>
            <a:off x="6696942" y="3496564"/>
            <a:ext cx="4894118" cy="611581"/>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r>
              <a:rPr lang="en-ZA" smtClean="0"/>
              <a:t>5.  Watter soort beeldspraak kom voor in r. 4? </a:t>
            </a:r>
            <a:endParaRPr lang="en-US"/>
          </a:p>
        </p:txBody>
      </p:sp>
      <p:sp>
        <p:nvSpPr>
          <p:cNvPr id="16" name="Rectangle 15"/>
          <p:cNvSpPr/>
          <p:nvPr/>
        </p:nvSpPr>
        <p:spPr>
          <a:xfrm>
            <a:off x="6696942" y="4208936"/>
            <a:ext cx="4894118" cy="61158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ZA" smtClean="0"/>
              <a:t>Antw.:  vergelyking</a:t>
            </a:r>
            <a:endParaRPr lang="en-US"/>
          </a:p>
        </p:txBody>
      </p:sp>
      <p:sp>
        <p:nvSpPr>
          <p:cNvPr id="17" name="Rectangle 16"/>
          <p:cNvSpPr/>
          <p:nvPr/>
        </p:nvSpPr>
        <p:spPr>
          <a:xfrm>
            <a:off x="6696942" y="4949687"/>
            <a:ext cx="4894118" cy="611581"/>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r>
              <a:rPr lang="en-ZA" smtClean="0"/>
              <a:t>6.  Watter visuele beeld skep die spreker hierdeur?</a:t>
            </a:r>
            <a:endParaRPr lang="en-US"/>
          </a:p>
        </p:txBody>
      </p:sp>
      <p:sp>
        <p:nvSpPr>
          <p:cNvPr id="18" name="Rectangle 17"/>
          <p:cNvSpPr/>
          <p:nvPr/>
        </p:nvSpPr>
        <p:spPr>
          <a:xfrm>
            <a:off x="6696942" y="5662528"/>
            <a:ext cx="4894118" cy="61158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ZA" smtClean="0"/>
              <a:t>Antw.:  Die sterre weerkaats op die water.</a:t>
            </a:r>
            <a:endParaRPr lang="en-US"/>
          </a:p>
        </p:txBody>
      </p:sp>
      <p:sp>
        <p:nvSpPr>
          <p:cNvPr id="2" name="Rectangle 1"/>
          <p:cNvSpPr/>
          <p:nvPr/>
        </p:nvSpPr>
        <p:spPr>
          <a:xfrm>
            <a:off x="477982" y="6463145"/>
            <a:ext cx="1537855" cy="39485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sz="2400" b="1" smtClean="0"/>
              <a:t>STROFE 1</a:t>
            </a:r>
            <a:endParaRPr lang="en-US" sz="2400" b="1"/>
          </a:p>
        </p:txBody>
      </p:sp>
    </p:spTree>
    <p:extLst>
      <p:ext uri="{BB962C8B-B14F-4D97-AF65-F5344CB8AC3E}">
        <p14:creationId xmlns:p14="http://schemas.microsoft.com/office/powerpoint/2010/main" val="106135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arn(inVertic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arn(inVertical)">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barn(inVertical)">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1000"/>
                                        <p:tgtEl>
                                          <p:spTgt spid="13"/>
                                        </p:tgtEl>
                                      </p:cBhvr>
                                    </p:animEffect>
                                    <p:anim calcmode="lin" valueType="num">
                                      <p:cBhvr>
                                        <p:cTn id="51" dur="1000" fill="hold"/>
                                        <p:tgtEl>
                                          <p:spTgt spid="13"/>
                                        </p:tgtEl>
                                        <p:attrNameLst>
                                          <p:attrName>ppt_x</p:attrName>
                                        </p:attrNameLst>
                                      </p:cBhvr>
                                      <p:tavLst>
                                        <p:tav tm="0">
                                          <p:val>
                                            <p:strVal val="#ppt_x"/>
                                          </p:val>
                                        </p:tav>
                                        <p:tav tm="100000">
                                          <p:val>
                                            <p:strVal val="#ppt_x"/>
                                          </p:val>
                                        </p:tav>
                                      </p:tavLst>
                                    </p:anim>
                                    <p:anim calcmode="lin" valueType="num">
                                      <p:cBhvr>
                                        <p:cTn id="5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arn(inVertical)">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barn(inVertical)">
                                      <p:cBhvr>
                                        <p:cTn id="69" dur="500"/>
                                        <p:tgtEl>
                                          <p:spTgt spid="16"/>
                                        </p:tgtEl>
                                      </p:cBhvr>
                                    </p:animEffect>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fade">
                                      <p:cBhvr>
                                        <p:cTn id="74" dur="1000"/>
                                        <p:tgtEl>
                                          <p:spTgt spid="17"/>
                                        </p:tgtEl>
                                      </p:cBhvr>
                                    </p:animEffect>
                                    <p:anim calcmode="lin" valueType="num">
                                      <p:cBhvr>
                                        <p:cTn id="75" dur="1000" fill="hold"/>
                                        <p:tgtEl>
                                          <p:spTgt spid="17"/>
                                        </p:tgtEl>
                                        <p:attrNameLst>
                                          <p:attrName>ppt_x</p:attrName>
                                        </p:attrNameLst>
                                      </p:cBhvr>
                                      <p:tavLst>
                                        <p:tav tm="0">
                                          <p:val>
                                            <p:strVal val="#ppt_x"/>
                                          </p:val>
                                        </p:tav>
                                        <p:tav tm="100000">
                                          <p:val>
                                            <p:strVal val="#ppt_x"/>
                                          </p:val>
                                        </p:tav>
                                      </p:tavLst>
                                    </p:anim>
                                    <p:anim calcmode="lin" valueType="num">
                                      <p:cBhvr>
                                        <p:cTn id="7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grpId="0" nodeType="click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barn(inVertical)">
                                      <p:cBhvr>
                                        <p:cTn id="8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2941" y="489057"/>
            <a:ext cx="5379027" cy="2597634"/>
          </a:xfrm>
          <a:prstGeom prst="rect">
            <a:avLst/>
          </a:prstGeom>
          <a:solidFill>
            <a:schemeClr val="bg1"/>
          </a:solidFill>
        </p:spPr>
        <p:txBody>
          <a:bodyPr wrap="square">
            <a:spAutoFit/>
          </a:bodyPr>
          <a:lstStyle/>
          <a:p>
            <a:pPr>
              <a:lnSpc>
                <a:spcPct val="107000"/>
              </a:lnSpc>
              <a:spcAft>
                <a:spcPts val="0"/>
              </a:spcAft>
            </a:pPr>
            <a:r>
              <a:rPr lang="en-ZA" sz="2400" b="1">
                <a:latin typeface="Calibri" panose="020F0502020204030204" pitchFamily="34" charset="0"/>
                <a:ea typeface="Calibri" panose="020F0502020204030204" pitchFamily="34" charset="0"/>
                <a:cs typeface="Arial" panose="020B0604020202020204" pitchFamily="34" charset="0"/>
              </a:rPr>
              <a:t>My hand ritsel – Cas Vos</a:t>
            </a:r>
            <a:endParaRPr lang="en-US" sz="200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600">
                <a:latin typeface="Arial" panose="020B0604020202020204" pitchFamily="34" charset="0"/>
                <a:ea typeface="Calibri" panose="020F0502020204030204" pitchFamily="34" charset="0"/>
                <a:cs typeface="Times New Roman" panose="02020603050405020304" pitchFamily="18" charset="0"/>
              </a:rPr>
              <a:t> </a:t>
            </a:r>
            <a:endParaRPr lang="en-US" sz="2000">
              <a:latin typeface="Calibri" panose="020F0502020204030204" pitchFamily="34" charset="0"/>
              <a:ea typeface="Calibri" panose="020F0502020204030204" pitchFamily="34" charset="0"/>
              <a:cs typeface="Times New Roman" panose="02020603050405020304" pitchFamily="18" charset="0"/>
            </a:endParaRPr>
          </a:p>
          <a:p>
            <a:pPr marL="457200" lvl="0" indent="-457200">
              <a:spcAft>
                <a:spcPts val="0"/>
              </a:spcAft>
              <a:buFont typeface="+mj-lt"/>
              <a:buAutoNum type="arabicPeriod"/>
            </a:pPr>
            <a:r>
              <a:rPr lang="en-ZA" sz="2400">
                <a:cs typeface="Arial" panose="020B0604020202020204" pitchFamily="34" charset="0"/>
              </a:rPr>
              <a:t>As die skemer deur ruite val,</a:t>
            </a:r>
            <a:r>
              <a:rPr lang="en-ZA" sz="2400" b="1">
                <a:ea typeface="SimSun" panose="02010600030101010101" pitchFamily="2" charset="-122"/>
                <a:cs typeface="Times New Roman" panose="02020603050405020304" pitchFamily="18" charset="0"/>
              </a:rPr>
              <a:t> </a:t>
            </a:r>
            <a:endParaRPr lang="en-US" sz="2400"/>
          </a:p>
          <a:p>
            <a:pPr marL="457200" lvl="0" indent="-457200">
              <a:spcAft>
                <a:spcPts val="0"/>
              </a:spcAft>
              <a:buFont typeface="+mj-lt"/>
              <a:buAutoNum type="arabicPeriod"/>
            </a:pPr>
            <a:r>
              <a:rPr lang="en-ZA" sz="2400">
                <a:cs typeface="Arial" panose="020B0604020202020204" pitchFamily="34" charset="0"/>
              </a:rPr>
              <a:t>ritsel my hand op leë papier,</a:t>
            </a:r>
            <a:endParaRPr lang="en-US" sz="2400"/>
          </a:p>
          <a:p>
            <a:pPr marL="457200" lvl="0" indent="-457200">
              <a:spcAft>
                <a:spcPts val="0"/>
              </a:spcAft>
              <a:buFont typeface="+mj-lt"/>
              <a:buAutoNum type="arabicPeriod"/>
            </a:pPr>
            <a:r>
              <a:rPr lang="en-ZA" sz="2400">
                <a:cs typeface="Arial" panose="020B0604020202020204" pitchFamily="34" charset="0"/>
              </a:rPr>
              <a:t>fluit 'n trein in die nag se oor.</a:t>
            </a:r>
            <a:endParaRPr lang="en-US" sz="2400"/>
          </a:p>
          <a:p>
            <a:pPr marL="457200" lvl="0" indent="-457200">
              <a:spcAft>
                <a:spcPts val="0"/>
              </a:spcAft>
              <a:buFont typeface="+mj-lt"/>
              <a:buAutoNum type="arabicPeriod"/>
            </a:pPr>
            <a:r>
              <a:rPr lang="en-ZA" sz="2400">
                <a:cs typeface="Arial" panose="020B0604020202020204" pitchFamily="34" charset="0"/>
              </a:rPr>
              <a:t>Sterre dryf soos bote op water</a:t>
            </a:r>
            <a:endParaRPr lang="en-US" sz="2400"/>
          </a:p>
          <a:p>
            <a:pPr marL="457200" lvl="0" indent="-457200">
              <a:spcAft>
                <a:spcPts val="0"/>
              </a:spcAft>
              <a:buFont typeface="+mj-lt"/>
              <a:buAutoNum type="arabicPeriod"/>
            </a:pPr>
            <a:r>
              <a:rPr lang="en-ZA" sz="2400">
                <a:cs typeface="Arial" panose="020B0604020202020204" pitchFamily="34" charset="0"/>
              </a:rPr>
              <a:t>en skadu's skuif in voor die maan.</a:t>
            </a:r>
            <a:endParaRPr lang="en-US" sz="2400">
              <a:effectLst/>
            </a:endParaRPr>
          </a:p>
        </p:txBody>
      </p:sp>
      <p:sp>
        <p:nvSpPr>
          <p:cNvPr id="11" name="Rectangle 10"/>
          <p:cNvSpPr/>
          <p:nvPr/>
        </p:nvSpPr>
        <p:spPr>
          <a:xfrm>
            <a:off x="1362941" y="3790473"/>
            <a:ext cx="4894118" cy="611581"/>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r>
              <a:rPr lang="en-ZA" smtClean="0"/>
              <a:t>7.  Wat is die funksie van die komma aan die einde van r. 2? </a:t>
            </a:r>
            <a:endParaRPr lang="en-US"/>
          </a:p>
        </p:txBody>
      </p:sp>
      <p:sp>
        <p:nvSpPr>
          <p:cNvPr id="12" name="Rectangle 11"/>
          <p:cNvSpPr/>
          <p:nvPr/>
        </p:nvSpPr>
        <p:spPr>
          <a:xfrm>
            <a:off x="1362941" y="4624296"/>
            <a:ext cx="4894118" cy="78278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ZA" smtClean="0"/>
              <a:t>Antw.:  Dit staan in die plek van “en”, en los die </a:t>
            </a:r>
            <a:r>
              <a:rPr lang="en-ZA" smtClean="0"/>
              <a:t>probleem </a:t>
            </a:r>
            <a:r>
              <a:rPr lang="en-ZA" smtClean="0"/>
              <a:t>van ‘n dubbele “en” in die strofe </a:t>
            </a:r>
            <a:r>
              <a:rPr lang="en-ZA" smtClean="0"/>
              <a:t>op.</a:t>
            </a:r>
            <a:endParaRPr lang="en-US"/>
          </a:p>
        </p:txBody>
      </p:sp>
      <p:sp>
        <p:nvSpPr>
          <p:cNvPr id="15" name="Rectangle 14"/>
          <p:cNvSpPr/>
          <p:nvPr/>
        </p:nvSpPr>
        <p:spPr>
          <a:xfrm>
            <a:off x="477982" y="6463145"/>
            <a:ext cx="2919845" cy="39485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sz="2400" b="1" smtClean="0"/>
              <a:t>STROFE </a:t>
            </a:r>
            <a:r>
              <a:rPr lang="en-ZA" sz="2400" b="1" smtClean="0"/>
              <a:t>1 (vervolg)</a:t>
            </a:r>
            <a:endParaRPr lang="en-US" sz="2400" b="1"/>
          </a:p>
        </p:txBody>
      </p:sp>
      <p:sp>
        <p:nvSpPr>
          <p:cNvPr id="16" name="Rectangle 15"/>
          <p:cNvSpPr/>
          <p:nvPr/>
        </p:nvSpPr>
        <p:spPr>
          <a:xfrm>
            <a:off x="6878782" y="495300"/>
            <a:ext cx="4894118" cy="611581"/>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r>
              <a:rPr lang="en-ZA" smtClean="0"/>
              <a:t>8.  Wat is die betekenis van “fluit in die nag se oor” in r. 3? </a:t>
            </a:r>
            <a:endParaRPr lang="en-US"/>
          </a:p>
        </p:txBody>
      </p:sp>
      <p:sp>
        <p:nvSpPr>
          <p:cNvPr id="17" name="Rectangle 16"/>
          <p:cNvSpPr/>
          <p:nvPr/>
        </p:nvSpPr>
        <p:spPr>
          <a:xfrm>
            <a:off x="6878782" y="1258749"/>
            <a:ext cx="4894118" cy="69129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ZA" smtClean="0"/>
              <a:t>Antw.:  Die metaforiese “trein” kondig die naderende aand of nag aan, wat op skemer volg.</a:t>
            </a:r>
            <a:endParaRPr lang="en-US"/>
          </a:p>
        </p:txBody>
      </p:sp>
      <p:sp>
        <p:nvSpPr>
          <p:cNvPr id="18" name="Rectangle 17"/>
          <p:cNvSpPr/>
          <p:nvPr/>
        </p:nvSpPr>
        <p:spPr>
          <a:xfrm>
            <a:off x="6878782" y="2340120"/>
            <a:ext cx="4894118" cy="611581"/>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r>
              <a:rPr lang="en-ZA" smtClean="0"/>
              <a:t>9.  Watter vorm van beeldspraak is hier ter sprake?</a:t>
            </a:r>
            <a:endParaRPr lang="en-US"/>
          </a:p>
        </p:txBody>
      </p:sp>
      <p:sp>
        <p:nvSpPr>
          <p:cNvPr id="19" name="Rectangle 18"/>
          <p:cNvSpPr/>
          <p:nvPr/>
        </p:nvSpPr>
        <p:spPr>
          <a:xfrm>
            <a:off x="6878782" y="3166105"/>
            <a:ext cx="4894118" cy="60579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ZA" smtClean="0"/>
              <a:t>Antw.:  personifikasie: “nag se mond”</a:t>
            </a:r>
            <a:endParaRPr lang="en-US"/>
          </a:p>
        </p:txBody>
      </p:sp>
    </p:spTree>
    <p:extLst>
      <p:ext uri="{BB962C8B-B14F-4D97-AF65-F5344CB8AC3E}">
        <p14:creationId xmlns:p14="http://schemas.microsoft.com/office/powerpoint/2010/main" val="247753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circle(in)">
                                      <p:cBhvr>
                                        <p:cTn id="14" dur="20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circle(in)">
                                      <p:cBhvr>
                                        <p:cTn id="19" dur="20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circle(in)">
                                      <p:cBhvr>
                                        <p:cTn id="24" dur="20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circle(in)">
                                      <p:cBhvr>
                                        <p:cTn id="29" dur="20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circle(in)">
                                      <p:cBhvr>
                                        <p:cTn id="34" dur="20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circle(in)">
                                      <p:cBhvr>
                                        <p:cTn id="39"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2" grpId="0" animBg="1"/>
      <p:bldP spid="16" grpId="0" animBg="1"/>
      <p:bldP spid="17" grpId="0" animBg="1"/>
      <p:bldP spid="18"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291" y="689971"/>
            <a:ext cx="4506190" cy="2246769"/>
          </a:xfrm>
          <a:prstGeom prst="rect">
            <a:avLst/>
          </a:prstGeom>
          <a:solidFill>
            <a:schemeClr val="bg1"/>
          </a:solidFill>
        </p:spPr>
        <p:txBody>
          <a:bodyPr wrap="square">
            <a:spAutoFit/>
          </a:bodyPr>
          <a:lstStyle/>
          <a:p>
            <a:pPr marL="342900" lvl="0" indent="-342900">
              <a:spcAft>
                <a:spcPts val="0"/>
              </a:spcAft>
              <a:buFont typeface="+mj-lt"/>
              <a:buAutoNum type="arabicPeriod" startAt="6"/>
            </a:pPr>
            <a:r>
              <a:rPr lang="en-ZA" sz="2000">
                <a:cs typeface="Arial" panose="020B0604020202020204" pitchFamily="34" charset="0"/>
              </a:rPr>
              <a:t>As my hand ritsel op papier,</a:t>
            </a:r>
            <a:endParaRPr lang="en-US" sz="2000"/>
          </a:p>
          <a:p>
            <a:pPr marL="342900" lvl="0" indent="-342900">
              <a:spcAft>
                <a:spcPts val="0"/>
              </a:spcAft>
              <a:buFont typeface="+mj-lt"/>
              <a:buAutoNum type="arabicPeriod" startAt="6"/>
            </a:pPr>
            <a:r>
              <a:rPr lang="en-ZA" sz="2000">
                <a:cs typeface="Arial" panose="020B0604020202020204" pitchFamily="34" charset="0"/>
              </a:rPr>
              <a:t>kom daar in die skemeruur</a:t>
            </a:r>
            <a:endParaRPr lang="en-US" sz="2000"/>
          </a:p>
          <a:p>
            <a:pPr marL="342900" lvl="0" indent="-342900">
              <a:spcAft>
                <a:spcPts val="0"/>
              </a:spcAft>
              <a:buFont typeface="+mj-lt"/>
              <a:buAutoNum type="arabicPeriod" startAt="6"/>
            </a:pPr>
            <a:r>
              <a:rPr lang="en-ZA" sz="2000">
                <a:cs typeface="Arial" panose="020B0604020202020204" pitchFamily="34" charset="0"/>
              </a:rPr>
              <a:t>'n gedig uit </a:t>
            </a:r>
            <a:r>
              <a:rPr lang="en-ZA" sz="2000" smtClean="0">
                <a:cs typeface="Arial" panose="020B0604020202020204" pitchFamily="34" charset="0"/>
              </a:rPr>
              <a:t>swartland </a:t>
            </a:r>
            <a:r>
              <a:rPr lang="en-ZA" sz="2000">
                <a:cs typeface="Arial" panose="020B0604020202020204" pitchFamily="34" charset="0"/>
              </a:rPr>
              <a:t>se drome.</a:t>
            </a:r>
            <a:endParaRPr lang="en-US" sz="2000"/>
          </a:p>
          <a:p>
            <a:pPr marL="342900" lvl="0" indent="-342900">
              <a:spcAft>
                <a:spcPts val="0"/>
              </a:spcAft>
              <a:buFont typeface="+mj-lt"/>
              <a:buAutoNum type="arabicPeriod" startAt="6"/>
            </a:pPr>
            <a:r>
              <a:rPr lang="en-ZA" sz="2000">
                <a:cs typeface="Arial" panose="020B0604020202020204" pitchFamily="34" charset="0"/>
              </a:rPr>
              <a:t>Ek soek tussen die fragmente</a:t>
            </a:r>
            <a:endParaRPr lang="en-US" sz="2000"/>
          </a:p>
          <a:p>
            <a:pPr marL="342900" lvl="0" indent="-342900">
              <a:spcAft>
                <a:spcPts val="0"/>
              </a:spcAft>
              <a:buFont typeface="+mj-lt"/>
              <a:buAutoNum type="arabicPeriod" startAt="6"/>
            </a:pPr>
            <a:r>
              <a:rPr lang="en-ZA" sz="2000">
                <a:cs typeface="Arial" panose="020B0604020202020204" pitchFamily="34" charset="0"/>
              </a:rPr>
              <a:t>na die omtrek van jou gesig,</a:t>
            </a:r>
            <a:endParaRPr lang="en-US" sz="2000"/>
          </a:p>
          <a:p>
            <a:pPr marL="342900" lvl="0" indent="-342900">
              <a:spcAft>
                <a:spcPts val="0"/>
              </a:spcAft>
              <a:buFont typeface="+mj-lt"/>
              <a:buAutoNum type="arabicPeriod" startAt="6"/>
            </a:pPr>
            <a:r>
              <a:rPr lang="en-ZA" sz="2000">
                <a:cs typeface="Arial" panose="020B0604020202020204" pitchFamily="34" charset="0"/>
              </a:rPr>
              <a:t>my oë dwaal oor die are</a:t>
            </a:r>
            <a:endParaRPr lang="en-US" sz="2000"/>
          </a:p>
          <a:p>
            <a:pPr marL="342900" lvl="0" indent="-342900">
              <a:spcAft>
                <a:spcPts val="0"/>
              </a:spcAft>
              <a:buFont typeface="+mj-lt"/>
              <a:buAutoNum type="arabicPeriod" startAt="6"/>
            </a:pPr>
            <a:r>
              <a:rPr lang="en-ZA" sz="2000">
                <a:cs typeface="Arial" panose="020B0604020202020204" pitchFamily="34" charset="0"/>
              </a:rPr>
              <a:t>wat op jou sagte hande vertak.</a:t>
            </a:r>
            <a:endParaRPr lang="en-US" sz="2000">
              <a:effectLst/>
            </a:endParaRPr>
          </a:p>
        </p:txBody>
      </p:sp>
      <p:sp>
        <p:nvSpPr>
          <p:cNvPr id="3" name="Rectangle 2"/>
          <p:cNvSpPr/>
          <p:nvPr/>
        </p:nvSpPr>
        <p:spPr>
          <a:xfrm>
            <a:off x="6696941" y="804151"/>
            <a:ext cx="4894118" cy="611581"/>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r>
              <a:rPr lang="en-ZA" smtClean="0"/>
              <a:t>10.  </a:t>
            </a:r>
            <a:r>
              <a:rPr lang="en-ZA" smtClean="0"/>
              <a:t>Waarna verwys “fragmente in r. 9?</a:t>
            </a:r>
            <a:endParaRPr lang="en-US"/>
          </a:p>
        </p:txBody>
      </p:sp>
      <p:sp>
        <p:nvSpPr>
          <p:cNvPr id="5" name="Rectangle 4"/>
          <p:cNvSpPr/>
          <p:nvPr/>
        </p:nvSpPr>
        <p:spPr>
          <a:xfrm>
            <a:off x="6696941" y="1659484"/>
            <a:ext cx="4894118" cy="139664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ZA" smtClean="0"/>
              <a:t>Antw.:  Dit verwys na die spreker se gebroke herinneringe, maar kan ook verwys na stukkies papier waarop dele van gedigte (en of drome) geskryf staan, m.a.w. pogings tot skryf.</a:t>
            </a:r>
            <a:endParaRPr lang="en-US"/>
          </a:p>
        </p:txBody>
      </p:sp>
      <p:sp>
        <p:nvSpPr>
          <p:cNvPr id="6" name="Rectangle 5"/>
          <p:cNvSpPr/>
          <p:nvPr/>
        </p:nvSpPr>
        <p:spPr>
          <a:xfrm>
            <a:off x="6696941" y="3580846"/>
            <a:ext cx="4894118" cy="611581"/>
          </a:xfrm>
          <a:prstGeom prst="rect">
            <a:avLst/>
          </a:prstGeom>
          <a:solidFill>
            <a:schemeClr val="accent6">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r>
              <a:rPr lang="en-ZA" smtClean="0"/>
              <a:t>11.  </a:t>
            </a:r>
            <a:r>
              <a:rPr lang="en-ZA" smtClean="0"/>
              <a:t>Identifiseer die inversie in strofe 2 en dui die funksie daarvan aan.</a:t>
            </a:r>
            <a:endParaRPr lang="en-US"/>
          </a:p>
        </p:txBody>
      </p:sp>
      <p:sp>
        <p:nvSpPr>
          <p:cNvPr id="7" name="Rectangle 6"/>
          <p:cNvSpPr/>
          <p:nvPr/>
        </p:nvSpPr>
        <p:spPr>
          <a:xfrm>
            <a:off x="6696941" y="4416573"/>
            <a:ext cx="4894118" cy="15745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ZA" smtClean="0"/>
              <a:t>Antw.: Die posisie van “ritsel” in die middel van die reël eerder as aan die einde (“As my hand ritsel op papier” in r. 6) bewerkstellig ‘n bepaalde ritme deurdat “papier” klankmatig met “skemeruur” in r. 7 rym. </a:t>
            </a:r>
            <a:endParaRPr lang="en-US"/>
          </a:p>
        </p:txBody>
      </p:sp>
      <p:sp>
        <p:nvSpPr>
          <p:cNvPr id="16" name="Rectangle 15"/>
          <p:cNvSpPr/>
          <p:nvPr/>
        </p:nvSpPr>
        <p:spPr>
          <a:xfrm>
            <a:off x="509155" y="0"/>
            <a:ext cx="1537855" cy="39485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sz="2400" b="1" smtClean="0"/>
              <a:t>STROFE 2</a:t>
            </a:r>
            <a:endParaRPr lang="en-US" sz="2400" b="1"/>
          </a:p>
        </p:txBody>
      </p:sp>
      <p:sp>
        <p:nvSpPr>
          <p:cNvPr id="2" name="Rectangle 1"/>
          <p:cNvSpPr/>
          <p:nvPr/>
        </p:nvSpPr>
        <p:spPr>
          <a:xfrm>
            <a:off x="1115292" y="3056128"/>
            <a:ext cx="4894118" cy="8305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ZA" smtClean="0"/>
              <a:t>swartland – (snw sonder hoofletter; eienaam Swartland): landboustreek in die Wes-Kaap.</a:t>
            </a:r>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291" y="4006025"/>
            <a:ext cx="3716571" cy="266354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472966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barn(inVertical)">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1000"/>
                                        <p:tgtEl>
                                          <p:spTgt spid="6"/>
                                        </p:tgtEl>
                                      </p:cBhvr>
                                    </p:animEffect>
                                    <p:anim calcmode="lin" valueType="num">
                                      <p:cBhvr>
                                        <p:cTn id="41" dur="1000" fill="hold"/>
                                        <p:tgtEl>
                                          <p:spTgt spid="6"/>
                                        </p:tgtEl>
                                        <p:attrNameLst>
                                          <p:attrName>ppt_x</p:attrName>
                                        </p:attrNameLst>
                                      </p:cBhvr>
                                      <p:tavLst>
                                        <p:tav tm="0">
                                          <p:val>
                                            <p:strVal val="#ppt_x"/>
                                          </p:val>
                                        </p:tav>
                                        <p:tav tm="100000">
                                          <p:val>
                                            <p:strVal val="#ppt_x"/>
                                          </p:val>
                                        </p:tav>
                                      </p:tavLst>
                                    </p:anim>
                                    <p:anim calcmode="lin" valueType="num">
                                      <p:cBhvr>
                                        <p:cTn id="4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barn(inVertical)">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animBg="1"/>
      <p:bldP spid="6" grpId="0" animBg="1"/>
      <p:bldP spid="7" grpId="0" animBg="1"/>
      <p:bldP spid="2" grpId="0" animBg="1"/>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198</TotalTime>
  <Words>949</Words>
  <Application>Microsoft Office PowerPoint</Application>
  <PresentationFormat>Widescreen</PresentationFormat>
  <Paragraphs>126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SimSun</vt:lpstr>
      <vt:lpstr>Arial</vt:lpstr>
      <vt:lpstr>Calibri</vt:lpstr>
      <vt:lpstr>Franklin Gothic Book</vt:lpstr>
      <vt:lpstr>Times New Roman</vt:lpstr>
      <vt:lpstr>Crop</vt:lpstr>
      <vt:lpstr>My hand ritsel</vt:lpstr>
      <vt:lpstr>Wie is die digter?</vt:lpstr>
      <vt:lpstr>PowerPoint Presentation</vt:lpstr>
      <vt:lpstr>PowerPoint Presentation</vt:lpstr>
      <vt:lpstr>lees die gedig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hand ritsel</dc:title>
  <dc:creator>Hubert Krynauw</dc:creator>
  <cp:lastModifiedBy>Hubert Krynauw</cp:lastModifiedBy>
  <cp:revision>23</cp:revision>
  <dcterms:created xsi:type="dcterms:W3CDTF">2016-04-13T06:22:02Z</dcterms:created>
  <dcterms:modified xsi:type="dcterms:W3CDTF">2016-04-14T09:39:27Z</dcterms:modified>
</cp:coreProperties>
</file>