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60" r:id="rId3"/>
    <p:sldId id="264" r:id="rId4"/>
    <p:sldId id="261" r:id="rId5"/>
    <p:sldId id="262" r:id="rId6"/>
    <p:sldId id="257" r:id="rId7"/>
    <p:sldId id="258" r:id="rId8"/>
    <p:sldId id="259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90" d="100"/>
          <a:sy n="90" d="100"/>
        </p:scale>
        <p:origin x="-57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6130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4294967295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9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20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2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44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7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0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8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7030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4294967295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6745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4294967295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1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5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4294967295" pos="1848">
          <p15:clr>
            <a:srgbClr val="F26B43"/>
          </p15:clr>
        </p15:guide>
        <p15:guide id="4294967295" orient="horz" pos="3960">
          <p15:clr>
            <a:srgbClr val="F26B43"/>
          </p15:clr>
        </p15:guide>
        <p15:guide id="4294967295" orient="horz" pos="1536">
          <p15:clr>
            <a:srgbClr val="F26B43"/>
          </p15:clr>
        </p15:guide>
        <p15:guide id="4294967295" orient="horz" pos="3840">
          <p15:clr>
            <a:srgbClr val="F26B43"/>
          </p15:clr>
        </p15:guide>
        <p15:guide id="4294967295" pos="4416">
          <p15:clr>
            <a:srgbClr val="F26B43"/>
          </p15:clr>
        </p15:guide>
        <p15:guide id="4294967295" pos="4800">
          <p15:clr>
            <a:srgbClr val="F26B43"/>
          </p15:clr>
        </p15:guide>
        <p15:guide id="4294967295" orient="horz" pos="360">
          <p15:clr>
            <a:srgbClr val="F26B43"/>
          </p15:clr>
        </p15:guide>
        <p15:guide id="4294967295" pos="7368">
          <p15:clr>
            <a:srgbClr val="F26B43"/>
          </p15:clr>
        </p15:guide>
        <p15:guide id="4294967295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sz="4800" err="1" smtClean="0"/>
              <a:t>Niks</a:t>
            </a:r>
            <a:r>
              <a:rPr lang="en-ZA" sz="4800" smtClean="0"/>
              <a:t> is waarna dit lyk nie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3200" smtClean="0"/>
              <a:t>Johan Myburgh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" y="1204373"/>
            <a:ext cx="6667285" cy="463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32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5264" y="703681"/>
            <a:ext cx="6096000" cy="33196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3"/>
            </a:pP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skape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b="1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vrotpoterig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kruppel</a:t>
            </a: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3"/>
            </a:pP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 </a:t>
            </a:r>
            <a:r>
              <a:rPr lang="en-ZA" sz="2000" b="1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klitsgras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vasgewoel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wol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3"/>
            </a:pP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half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verskuil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gras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die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halfgevrete</a:t>
            </a: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3"/>
            </a:pP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karkas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van ‘n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skaap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</a:t>
            </a:r>
            <a:endParaRPr lang="en-ZA" sz="200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3"/>
            </a:pP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3"/>
            </a:pP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vretende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organismes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Hand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oor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die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neus</a:t>
            </a: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3"/>
            </a:pP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vlieg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om,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hoor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‘n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gesis</a:t>
            </a: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3"/>
            </a:pP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trap ‘n adder wat </a:t>
            </a:r>
            <a:r>
              <a:rPr lang="en-ZA" sz="2000" b="1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verraderlik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bruin</a:t>
            </a: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3"/>
            </a:pP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die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voetpad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b="1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pof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net-net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33506" y="703681"/>
            <a:ext cx="3169227" cy="26668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mtClean="0"/>
              <a:t>Dit gaan oor die spreker se visuele ervaring, wat ‘n verskuiwing ondergaan van die eerste na die tweede deel van die gedig.</a:t>
            </a:r>
          </a:p>
          <a:p>
            <a:pPr algn="ctr"/>
            <a:r>
              <a:rPr lang="en-ZA" smtClean="0"/>
              <a:t>Hierdie verskuiwing in visuele perspektief veroorsaak ook ‘n verskuiwing in emosionele perspektief.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33506" y="3568072"/>
            <a:ext cx="3169227" cy="655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mtClean="0"/>
              <a:t>Hoekom  “Hand oor die neus”?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8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0" y="803466"/>
            <a:ext cx="6330838" cy="474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74" y="803466"/>
            <a:ext cx="5280757" cy="3394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4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0627" y="872836"/>
            <a:ext cx="7834746" cy="49148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3200" b="1" smtClean="0"/>
              <a:t>Johan Myburgh</a:t>
            </a:r>
          </a:p>
          <a:p>
            <a:pPr algn="ctr"/>
            <a:endParaRPr lang="en-ZA" sz="3200" b="1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smtClean="0"/>
              <a:t>Gebore op 17 Julie 1957 in Pietersburg (Polokwane)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smtClean="0"/>
              <a:t>Bring sy skooljare op Potchefstroom deur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smtClean="0"/>
              <a:t>Ontwikkel ‘n liefde vir die kunste en vir skryf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smtClean="0"/>
              <a:t>Sudeer teologie aan die Universiteit van Potchefstroom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smtClean="0"/>
              <a:t>Word predikant in die Gereformeerde kerk in Oos-Londen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smtClean="0"/>
              <a:t>Woon tans in Johannesburg waar hy joernalis en kunskritikus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smtClean="0"/>
              <a:t>Debuutbundel: </a:t>
            </a:r>
            <a:r>
              <a:rPr lang="en-ZA" sz="2400" i="1" smtClean="0"/>
              <a:t>Vlugskrif</a:t>
            </a:r>
            <a:r>
              <a:rPr lang="en-ZA" sz="2400" smtClean="0"/>
              <a:t> (1984)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i="1" smtClean="0"/>
              <a:t>Kontrafak</a:t>
            </a:r>
            <a:r>
              <a:rPr lang="en-ZA" sz="2400" smtClean="0"/>
              <a:t> (1994): ontvang Eugene Marais prys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i="1" smtClean="0"/>
              <a:t>Kamermusiek</a:t>
            </a:r>
            <a:r>
              <a:rPr lang="en-ZA" sz="2400" smtClean="0"/>
              <a:t> (2008)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" name="Right Arrow Callout 1"/>
          <p:cNvSpPr/>
          <p:nvPr/>
        </p:nvSpPr>
        <p:spPr>
          <a:xfrm>
            <a:off x="435935" y="872836"/>
            <a:ext cx="2386093" cy="4518971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sz="3200" smtClean="0"/>
          </a:p>
          <a:p>
            <a:pPr algn="ctr"/>
            <a:endParaRPr lang="en-ZA" sz="3200"/>
          </a:p>
          <a:p>
            <a:pPr algn="ctr"/>
            <a:endParaRPr lang="en-ZA" sz="3200" smtClean="0"/>
          </a:p>
          <a:p>
            <a:pPr algn="ctr"/>
            <a:endParaRPr lang="en-ZA" sz="3200" smtClean="0"/>
          </a:p>
          <a:p>
            <a:pPr algn="ctr"/>
            <a:r>
              <a:rPr lang="en-ZA" sz="3200" err="1" smtClean="0"/>
              <a:t>Wie</a:t>
            </a:r>
            <a:r>
              <a:rPr lang="en-ZA" sz="3200" smtClean="0"/>
              <a:t> </a:t>
            </a:r>
            <a:r>
              <a:rPr lang="en-ZA" sz="3200" smtClean="0"/>
              <a:t>is die </a:t>
            </a:r>
            <a:r>
              <a:rPr lang="en-ZA" sz="3200" err="1" smtClean="0"/>
              <a:t>digter</a:t>
            </a:r>
            <a:r>
              <a:rPr lang="en-ZA" sz="3200" smtClean="0"/>
              <a:t>?</a:t>
            </a:r>
            <a:endParaRPr lang="en-ZA" sz="3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4" y="872835"/>
            <a:ext cx="1591703" cy="225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2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 b="20321"/>
          <a:stretch/>
        </p:blipFill>
        <p:spPr>
          <a:xfrm>
            <a:off x="3166280" y="244550"/>
            <a:ext cx="5854889" cy="6337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27796" y="4067853"/>
            <a:ext cx="2279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5400" smtClean="0"/>
              <a:t>Die </a:t>
            </a:r>
            <a:r>
              <a:rPr lang="en-ZA" sz="5400" err="1" smtClean="0"/>
              <a:t>bundel</a:t>
            </a:r>
            <a:endParaRPr lang="en-ZA" sz="5400"/>
          </a:p>
        </p:txBody>
      </p:sp>
      <p:sp>
        <p:nvSpPr>
          <p:cNvPr id="6" name="Right Arrow Callout 5"/>
          <p:cNvSpPr/>
          <p:nvPr/>
        </p:nvSpPr>
        <p:spPr>
          <a:xfrm flipH="1">
            <a:off x="9122733" y="574158"/>
            <a:ext cx="2615610" cy="5007935"/>
          </a:xfrm>
          <a:prstGeom prst="righ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/>
              <a:t>Die </a:t>
            </a:r>
            <a:r>
              <a:rPr lang="nl-NL"/>
              <a:t>voorblad-illustrasie ('n kunswerk van Stephan Erasmus met die titel “</a:t>
            </a:r>
            <a:r>
              <a:rPr lang="nl-NL" i="1"/>
              <a:t>Broken telephone</a:t>
            </a:r>
            <a:r>
              <a:rPr lang="nl-NL"/>
              <a:t>”),</a:t>
            </a:r>
            <a:endParaRPr lang="en-ZA"/>
          </a:p>
          <a:p>
            <a:r>
              <a:rPr lang="nl-NL"/>
              <a:t>beeld ‘n kommunikasie-versteuring uit (een van die temas van die bundel).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6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4" y="1"/>
            <a:ext cx="10012530" cy="685342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7472856" y="3426714"/>
            <a:ext cx="767378" cy="40604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7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4" y="31449"/>
            <a:ext cx="11920367" cy="6746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768" y="190032"/>
            <a:ext cx="250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err="1" smtClean="0"/>
              <a:t>Stutterheim</a:t>
            </a:r>
            <a:endParaRPr lang="en-ZA" sz="3600"/>
          </a:p>
        </p:txBody>
      </p:sp>
    </p:spTree>
    <p:extLst>
      <p:ext uri="{BB962C8B-B14F-4D97-AF65-F5344CB8AC3E}">
        <p14:creationId xmlns:p14="http://schemas.microsoft.com/office/powerpoint/2010/main" val="15516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8846" y="440428"/>
            <a:ext cx="6096000" cy="53614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ZA" sz="2000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Niks</a:t>
            </a:r>
            <a:r>
              <a:rPr lang="en-ZA" sz="20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lang="en-ZA" sz="2000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waarna</a:t>
            </a:r>
            <a:r>
              <a:rPr lang="en-ZA" sz="20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</a:t>
            </a:r>
            <a:r>
              <a:rPr lang="en-ZA" sz="20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lyk</a:t>
            </a:r>
            <a:r>
              <a:rPr lang="en-ZA" sz="20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</a:t>
            </a:r>
            <a:r>
              <a:rPr lang="en-ZA" sz="20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Johan </a:t>
            </a:r>
            <a:r>
              <a:rPr lang="en-ZA" sz="2000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Myburg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ZA" sz="20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deur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sagte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u="sng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suurveld</a:t>
            </a:r>
            <a:endParaRPr lang="en-US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vlak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voor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Stutterheim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verlustig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my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aan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u="sng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plomp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skape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wat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soos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u="sng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Bach</a:t>
            </a:r>
            <a:endParaRPr lang="en-US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en-ZA" sz="2000" u="sng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skaapkoraal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rustig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heuwels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gras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Die veld is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egalig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groen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wuif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gifgeel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plate 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voorjaarblomme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Alles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dui, 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twyfel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op ‘n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uitermate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goeie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jaar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By die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afklim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‘n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van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dié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idilliese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toneel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lyk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gras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geler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minder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geil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meer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pollerig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oorbewei</a:t>
            </a:r>
            <a:r>
              <a:rPr lang="en-ZA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ZA" sz="200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blyk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10055" y="440429"/>
            <a:ext cx="3169227" cy="1159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smtClean="0"/>
              <a:t>suurveld</a:t>
            </a:r>
            <a:r>
              <a:rPr lang="en-ZA" smtClean="0"/>
              <a:t> - (soortnaam): veld wat met suurveld begroei is; weiveld van swak gehalte, maar met groot drakrag in die somer.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10054" y="1752601"/>
            <a:ext cx="3169227" cy="460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smtClean="0"/>
              <a:t>plomp</a:t>
            </a:r>
            <a:r>
              <a:rPr lang="en-ZA" smtClean="0"/>
              <a:t> - (b.nw.): vet, swaarlywig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10054" y="2363598"/>
            <a:ext cx="3169227" cy="1159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smtClean="0"/>
              <a:t>Bach</a:t>
            </a:r>
            <a:r>
              <a:rPr lang="en-ZA" smtClean="0"/>
              <a:t> – (</a:t>
            </a:r>
            <a:r>
              <a:rPr lang="en-ZA" err="1" smtClean="0"/>
              <a:t>eienaam</a:t>
            </a:r>
            <a:r>
              <a:rPr lang="en-ZA" smtClean="0"/>
              <a:t>): Johann Sebastian Bach (1685-1750) was ‘n </a:t>
            </a:r>
            <a:r>
              <a:rPr lang="en-ZA" err="1" smtClean="0"/>
              <a:t>Duitse</a:t>
            </a:r>
            <a:r>
              <a:rPr lang="en-ZA" smtClean="0"/>
              <a:t> </a:t>
            </a:r>
            <a:r>
              <a:rPr lang="en-ZA" err="1" smtClean="0"/>
              <a:t>komponis</a:t>
            </a:r>
            <a:r>
              <a:rPr lang="en-ZA" smtClean="0"/>
              <a:t> van die </a:t>
            </a:r>
            <a:r>
              <a:rPr lang="en-ZA" err="1" smtClean="0"/>
              <a:t>Barok</a:t>
            </a:r>
            <a:r>
              <a:rPr lang="en-ZA" smtClean="0"/>
              <a:t>-era.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0053" y="3673704"/>
            <a:ext cx="3169227" cy="1159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smtClean="0"/>
              <a:t>Bach se </a:t>
            </a:r>
            <a:r>
              <a:rPr lang="en-ZA" b="1" err="1" smtClean="0"/>
              <a:t>skaapkoraal</a:t>
            </a:r>
            <a:r>
              <a:rPr lang="en-ZA" b="1" smtClean="0"/>
              <a:t> </a:t>
            </a:r>
            <a:r>
              <a:rPr lang="en-ZA" smtClean="0"/>
              <a:t>– die 9de </a:t>
            </a:r>
            <a:r>
              <a:rPr lang="en-ZA" err="1" smtClean="0"/>
              <a:t>gedeelte</a:t>
            </a:r>
            <a:r>
              <a:rPr lang="en-ZA" smtClean="0"/>
              <a:t>, </a:t>
            </a:r>
            <a:r>
              <a:rPr lang="en-ZA" err="1" smtClean="0"/>
              <a:t>bekend</a:t>
            </a:r>
            <a:r>
              <a:rPr lang="en-ZA" smtClean="0"/>
              <a:t> as “</a:t>
            </a:r>
            <a:r>
              <a:rPr lang="en-ZA" err="1" smtClean="0"/>
              <a:t>Skape</a:t>
            </a:r>
            <a:r>
              <a:rPr lang="en-ZA" smtClean="0"/>
              <a:t> mag </a:t>
            </a:r>
            <a:r>
              <a:rPr lang="en-ZA" err="1" smtClean="0"/>
              <a:t>veilig</a:t>
            </a:r>
            <a:r>
              <a:rPr lang="en-ZA" smtClean="0"/>
              <a:t> </a:t>
            </a:r>
            <a:r>
              <a:rPr lang="en-ZA" err="1" smtClean="0"/>
              <a:t>wei</a:t>
            </a:r>
            <a:r>
              <a:rPr lang="en-ZA" smtClean="0"/>
              <a:t>”, </a:t>
            </a:r>
            <a:r>
              <a:rPr lang="en-ZA" err="1" smtClean="0"/>
              <a:t>uit</a:t>
            </a:r>
            <a:r>
              <a:rPr lang="en-ZA" smtClean="0"/>
              <a:t> Bach se sg. “</a:t>
            </a:r>
            <a:r>
              <a:rPr lang="en-ZA" err="1" smtClean="0"/>
              <a:t>Jagkantate</a:t>
            </a:r>
            <a:r>
              <a:rPr lang="en-ZA" smtClean="0"/>
              <a:t>”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10052" y="4983809"/>
            <a:ext cx="3169227" cy="15624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err="1" smtClean="0"/>
              <a:t>koraal</a:t>
            </a:r>
            <a:r>
              <a:rPr lang="en-ZA" smtClean="0"/>
              <a:t> – (</a:t>
            </a:r>
            <a:r>
              <a:rPr lang="en-ZA" err="1" smtClean="0"/>
              <a:t>soortnaam</a:t>
            </a:r>
            <a:r>
              <a:rPr lang="en-ZA" smtClean="0"/>
              <a:t>): </a:t>
            </a:r>
            <a:r>
              <a:rPr lang="en-ZA" err="1" smtClean="0"/>
              <a:t>maklik</a:t>
            </a:r>
            <a:r>
              <a:rPr lang="en-ZA" smtClean="0"/>
              <a:t> </a:t>
            </a:r>
            <a:r>
              <a:rPr lang="en-ZA" err="1" smtClean="0"/>
              <a:t>singbare</a:t>
            </a:r>
            <a:r>
              <a:rPr lang="en-ZA" smtClean="0"/>
              <a:t> </a:t>
            </a:r>
            <a:r>
              <a:rPr lang="en-ZA" err="1" smtClean="0"/>
              <a:t>kerklied</a:t>
            </a:r>
            <a:r>
              <a:rPr lang="en-ZA" smtClean="0"/>
              <a:t> of die </a:t>
            </a:r>
            <a:r>
              <a:rPr lang="en-ZA" err="1" smtClean="0"/>
              <a:t>melodie</a:t>
            </a:r>
            <a:r>
              <a:rPr lang="en-ZA" smtClean="0"/>
              <a:t> </a:t>
            </a:r>
            <a:r>
              <a:rPr lang="en-ZA" err="1" smtClean="0"/>
              <a:t>daarvoor</a:t>
            </a:r>
            <a:r>
              <a:rPr lang="en-ZA" smtClean="0"/>
              <a:t>; </a:t>
            </a:r>
            <a:r>
              <a:rPr lang="en-ZA" err="1" smtClean="0"/>
              <a:t>dikwels</a:t>
            </a:r>
            <a:r>
              <a:rPr lang="en-ZA" smtClean="0"/>
              <a:t> ‘n </a:t>
            </a:r>
            <a:r>
              <a:rPr lang="en-ZA" err="1" smtClean="0"/>
              <a:t>liries-epiese</a:t>
            </a:r>
            <a:r>
              <a:rPr lang="en-ZA" smtClean="0"/>
              <a:t> </a:t>
            </a:r>
            <a:r>
              <a:rPr lang="en-ZA" err="1" smtClean="0"/>
              <a:t>gedig</a:t>
            </a:r>
            <a:r>
              <a:rPr lang="en-ZA" smtClean="0"/>
              <a:t> wat op </a:t>
            </a:r>
            <a:r>
              <a:rPr lang="en-ZA" err="1" smtClean="0"/>
              <a:t>musiek</a:t>
            </a:r>
            <a:r>
              <a:rPr lang="en-ZA" smtClean="0"/>
              <a:t> </a:t>
            </a:r>
            <a:r>
              <a:rPr lang="en-ZA" err="1" smtClean="0"/>
              <a:t>geset</a:t>
            </a:r>
            <a:r>
              <a:rPr lang="en-ZA" smtClean="0"/>
              <a:t> </a:t>
            </a:r>
            <a:r>
              <a:rPr lang="en-ZA" err="1" smtClean="0"/>
              <a:t>en</a:t>
            </a:r>
            <a:r>
              <a:rPr lang="en-ZA" smtClean="0"/>
              <a:t> </a:t>
            </a:r>
            <a:r>
              <a:rPr lang="en-ZA" err="1" smtClean="0"/>
              <a:t>gesing</a:t>
            </a:r>
            <a:r>
              <a:rPr lang="en-ZA" smtClean="0"/>
              <a:t> word.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0273" y="4655128"/>
            <a:ext cx="2001981" cy="1392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err="1" smtClean="0"/>
              <a:t>idilliese</a:t>
            </a:r>
            <a:r>
              <a:rPr lang="en-ZA" b="1" smtClean="0"/>
              <a:t> </a:t>
            </a:r>
            <a:r>
              <a:rPr lang="en-ZA" smtClean="0"/>
              <a:t>– (</a:t>
            </a:r>
            <a:r>
              <a:rPr lang="en-ZA" err="1" smtClean="0"/>
              <a:t>b.nw</a:t>
            </a:r>
            <a:r>
              <a:rPr lang="en-ZA" smtClean="0"/>
              <a:t>): </a:t>
            </a:r>
            <a:r>
              <a:rPr lang="en-ZA" err="1" smtClean="0"/>
              <a:t>landelike</a:t>
            </a:r>
            <a:r>
              <a:rPr lang="en-ZA" smtClean="0"/>
              <a:t>, </a:t>
            </a:r>
            <a:r>
              <a:rPr lang="en-ZA" err="1" smtClean="0"/>
              <a:t>skilderagtige</a:t>
            </a:r>
            <a:r>
              <a:rPr lang="en-ZA" smtClean="0"/>
              <a:t>, </a:t>
            </a:r>
            <a:r>
              <a:rPr lang="en-ZA" err="1" smtClean="0"/>
              <a:t>ongerep</a:t>
            </a:r>
            <a:r>
              <a:rPr lang="en-ZA" smtClean="0"/>
              <a:t>, </a:t>
            </a:r>
            <a:r>
              <a:rPr lang="en-ZA" err="1" smtClean="0"/>
              <a:t>idiaal</a:t>
            </a:r>
            <a:r>
              <a:rPr lang="en-ZA" smtClean="0"/>
              <a:t>, </a:t>
            </a:r>
            <a:r>
              <a:rPr lang="en-ZA" err="1" smtClean="0"/>
              <a:t>volmaak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0273" y="750320"/>
            <a:ext cx="145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smtClean="0"/>
              <a:t>INHOUD</a:t>
            </a:r>
            <a:endParaRPr lang="en-ZA" sz="2800" b="1"/>
          </a:p>
        </p:txBody>
      </p:sp>
    </p:spTree>
    <p:extLst>
      <p:ext uri="{BB962C8B-B14F-4D97-AF65-F5344CB8AC3E}">
        <p14:creationId xmlns:p14="http://schemas.microsoft.com/office/powerpoint/2010/main" val="40509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5264" y="703681"/>
            <a:ext cx="6096000" cy="33196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3"/>
            </a:pP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skape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b="1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vrotpoterig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kruppel</a:t>
            </a: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3"/>
            </a:pP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 </a:t>
            </a:r>
            <a:r>
              <a:rPr lang="en-ZA" sz="2000" b="1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klitsgras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vasgewoel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wol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3"/>
            </a:pP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half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verskuil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gras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die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halfgevrete</a:t>
            </a: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3"/>
            </a:pP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karkas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van ‘n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skaap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</a:t>
            </a:r>
            <a:endParaRPr lang="en-ZA" sz="200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3"/>
            </a:pP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3"/>
            </a:pP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vretende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organismes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Hand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oor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die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neus</a:t>
            </a: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3"/>
            </a:pP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vlieg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om,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hoor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‘n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gesis</a:t>
            </a: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3"/>
            </a:pP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trap ‘n adder wat </a:t>
            </a:r>
            <a:r>
              <a:rPr lang="en-ZA" sz="2000" b="1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verraderlik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bruin</a:t>
            </a: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3"/>
            </a:pP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die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voetpad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000" b="1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pof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net-net </a:t>
            </a:r>
            <a:r>
              <a:rPr lang="en-ZA" sz="200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</a:t>
            </a:r>
            <a:r>
              <a:rPr lang="en-ZA" sz="20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33506" y="2794618"/>
            <a:ext cx="3169227" cy="1159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err="1" smtClean="0"/>
              <a:t>klitsgras</a:t>
            </a:r>
            <a:r>
              <a:rPr lang="en-ZA" smtClean="0"/>
              <a:t> – (</a:t>
            </a:r>
            <a:r>
              <a:rPr lang="en-ZA" err="1" smtClean="0"/>
              <a:t>soortnaam</a:t>
            </a:r>
            <a:r>
              <a:rPr lang="en-ZA" smtClean="0"/>
              <a:t>): </a:t>
            </a:r>
            <a:r>
              <a:rPr lang="en-ZA" err="1" smtClean="0"/>
              <a:t>grassoort</a:t>
            </a:r>
            <a:r>
              <a:rPr lang="en-ZA" smtClean="0"/>
              <a:t> </a:t>
            </a:r>
            <a:r>
              <a:rPr lang="en-ZA" err="1" smtClean="0"/>
              <a:t>waarvan</a:t>
            </a:r>
            <a:r>
              <a:rPr lang="en-ZA" smtClean="0"/>
              <a:t> die blare of </a:t>
            </a:r>
            <a:r>
              <a:rPr lang="en-ZA" err="1" smtClean="0"/>
              <a:t>sade</a:t>
            </a:r>
            <a:r>
              <a:rPr lang="en-ZA" smtClean="0"/>
              <a:t> in die </a:t>
            </a:r>
            <a:r>
              <a:rPr lang="en-ZA" err="1" smtClean="0"/>
              <a:t>wol</a:t>
            </a:r>
            <a:r>
              <a:rPr lang="en-ZA" smtClean="0"/>
              <a:t> </a:t>
            </a:r>
            <a:r>
              <a:rPr lang="en-ZA" err="1" smtClean="0"/>
              <a:t>en</a:t>
            </a:r>
            <a:r>
              <a:rPr lang="en-ZA" smtClean="0"/>
              <a:t> hare van </a:t>
            </a:r>
            <a:r>
              <a:rPr lang="en-ZA" err="1" smtClean="0"/>
              <a:t>diere</a:t>
            </a:r>
            <a:r>
              <a:rPr lang="en-ZA" smtClean="0"/>
              <a:t> </a:t>
            </a:r>
            <a:r>
              <a:rPr lang="en-ZA" err="1" smtClean="0"/>
              <a:t>vassit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33506" y="703681"/>
            <a:ext cx="3169227" cy="1831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err="1" smtClean="0"/>
              <a:t>vrotpoterig</a:t>
            </a:r>
            <a:r>
              <a:rPr lang="en-ZA" smtClean="0"/>
              <a:t> – (</a:t>
            </a:r>
            <a:r>
              <a:rPr lang="en-ZA" err="1" smtClean="0"/>
              <a:t>bw</a:t>
            </a:r>
            <a:r>
              <a:rPr lang="en-ZA" smtClean="0"/>
              <a:t>): “</a:t>
            </a:r>
            <a:r>
              <a:rPr lang="en-ZA" err="1" smtClean="0"/>
              <a:t>vrotpootjie</a:t>
            </a:r>
            <a:r>
              <a:rPr lang="en-ZA" smtClean="0"/>
              <a:t>” is ‘n </a:t>
            </a:r>
            <a:r>
              <a:rPr lang="en-ZA" err="1" smtClean="0"/>
              <a:t>smetterige</a:t>
            </a:r>
            <a:r>
              <a:rPr lang="en-ZA" smtClean="0"/>
              <a:t> </a:t>
            </a:r>
            <a:r>
              <a:rPr lang="en-ZA" err="1" smtClean="0"/>
              <a:t>infeksie</a:t>
            </a:r>
            <a:r>
              <a:rPr lang="en-ZA" smtClean="0"/>
              <a:t>, </a:t>
            </a:r>
            <a:r>
              <a:rPr lang="en-ZA" err="1" smtClean="0"/>
              <a:t>gewoonlik</a:t>
            </a:r>
            <a:r>
              <a:rPr lang="en-ZA" smtClean="0"/>
              <a:t> </a:t>
            </a:r>
            <a:r>
              <a:rPr lang="en-ZA" err="1" smtClean="0"/>
              <a:t>aan</a:t>
            </a:r>
            <a:r>
              <a:rPr lang="en-ZA" smtClean="0"/>
              <a:t> ‘n </a:t>
            </a:r>
            <a:r>
              <a:rPr lang="en-ZA" err="1" smtClean="0"/>
              <a:t>perdepoot</a:t>
            </a:r>
            <a:r>
              <a:rPr lang="en-ZA" smtClean="0"/>
              <a:t>, </a:t>
            </a:r>
            <a:r>
              <a:rPr lang="en-ZA" err="1" smtClean="0"/>
              <a:t>en</a:t>
            </a:r>
            <a:r>
              <a:rPr lang="en-ZA" smtClean="0"/>
              <a:t> word </a:t>
            </a:r>
            <a:r>
              <a:rPr lang="en-ZA" err="1" smtClean="0"/>
              <a:t>veroorsaak</a:t>
            </a:r>
            <a:r>
              <a:rPr lang="en-ZA" smtClean="0"/>
              <a:t> </a:t>
            </a:r>
            <a:r>
              <a:rPr lang="en-ZA" err="1" smtClean="0"/>
              <a:t>deur</a:t>
            </a:r>
            <a:r>
              <a:rPr lang="en-ZA" smtClean="0"/>
              <a:t> </a:t>
            </a:r>
            <a:r>
              <a:rPr lang="en-ZA" err="1" smtClean="0"/>
              <a:t>langdurige</a:t>
            </a:r>
            <a:r>
              <a:rPr lang="en-ZA" smtClean="0"/>
              <a:t> </a:t>
            </a:r>
            <a:r>
              <a:rPr lang="en-ZA" err="1" smtClean="0"/>
              <a:t>staan</a:t>
            </a:r>
            <a:r>
              <a:rPr lang="en-ZA" smtClean="0"/>
              <a:t> in ‘n </a:t>
            </a:r>
            <a:r>
              <a:rPr lang="en-ZA" err="1" smtClean="0"/>
              <a:t>nat</a:t>
            </a:r>
            <a:r>
              <a:rPr lang="en-ZA" smtClean="0"/>
              <a:t> </a:t>
            </a:r>
            <a:r>
              <a:rPr lang="en-ZA" err="1" smtClean="0"/>
              <a:t>stal</a:t>
            </a:r>
            <a:r>
              <a:rPr lang="en-ZA" smtClean="0"/>
              <a:t>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33506" y="5216118"/>
            <a:ext cx="3169227" cy="655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err="1" smtClean="0"/>
              <a:t>pof</a:t>
            </a:r>
            <a:r>
              <a:rPr lang="en-ZA" b="1" smtClean="0"/>
              <a:t> </a:t>
            </a:r>
            <a:r>
              <a:rPr lang="en-ZA" smtClean="0"/>
              <a:t>– himself </a:t>
            </a:r>
            <a:r>
              <a:rPr lang="en-ZA" err="1" smtClean="0"/>
              <a:t>opblaas</a:t>
            </a:r>
            <a:r>
              <a:rPr lang="en-ZA" smtClean="0"/>
              <a:t> of </a:t>
            </a:r>
            <a:r>
              <a:rPr lang="en-ZA" err="1" smtClean="0"/>
              <a:t>dikker</a:t>
            </a:r>
            <a:r>
              <a:rPr lang="en-ZA" smtClean="0"/>
              <a:t> </a:t>
            </a:r>
            <a:r>
              <a:rPr lang="en-ZA" err="1" smtClean="0"/>
              <a:t>laat</a:t>
            </a:r>
            <a:r>
              <a:rPr lang="en-ZA" smtClean="0"/>
              <a:t> </a:t>
            </a:r>
            <a:r>
              <a:rPr lang="en-ZA" err="1" smtClean="0"/>
              <a:t>voorkom</a:t>
            </a:r>
            <a:r>
              <a:rPr lang="en-ZA" smtClean="0"/>
              <a:t>.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33506" y="4199767"/>
            <a:ext cx="3169227" cy="6967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err="1" smtClean="0"/>
              <a:t>verraderlik</a:t>
            </a:r>
            <a:r>
              <a:rPr lang="en-ZA" b="1" smtClean="0"/>
              <a:t> </a:t>
            </a:r>
            <a:r>
              <a:rPr lang="en-ZA" smtClean="0"/>
              <a:t>– (</a:t>
            </a:r>
            <a:r>
              <a:rPr lang="en-ZA" err="1" smtClean="0"/>
              <a:t>bw</a:t>
            </a:r>
            <a:r>
              <a:rPr lang="en-ZA" smtClean="0"/>
              <a:t>): </a:t>
            </a:r>
            <a:r>
              <a:rPr lang="en-ZA" err="1" smtClean="0"/>
              <a:t>soos</a:t>
            </a:r>
            <a:r>
              <a:rPr lang="en-ZA" smtClean="0"/>
              <a:t> ‘n </a:t>
            </a:r>
            <a:r>
              <a:rPr lang="en-ZA" err="1" smtClean="0"/>
              <a:t>verraaier</a:t>
            </a:r>
            <a:r>
              <a:rPr lang="en-ZA" smtClean="0"/>
              <a:t>; </a:t>
            </a:r>
            <a:r>
              <a:rPr lang="en-ZA" err="1" smtClean="0"/>
              <a:t>onverhoeds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34" y="4023307"/>
            <a:ext cx="3915812" cy="2605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3992319"/>
            <a:ext cx="3515711" cy="2636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1567583"/>
            <a:ext cx="2409229" cy="1806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769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2717" y="1102644"/>
            <a:ext cx="86234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smtClean="0"/>
              <a:t>BESPREKING</a:t>
            </a:r>
            <a:endParaRPr lang="en-ZA" sz="2000" b="1" smtClean="0"/>
          </a:p>
          <a:p>
            <a:endParaRPr lang="en-ZA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err="1" smtClean="0"/>
              <a:t>Gedig</a:t>
            </a:r>
            <a:r>
              <a:rPr lang="en-ZA" sz="2400" smtClean="0"/>
              <a:t> </a:t>
            </a:r>
            <a:r>
              <a:rPr lang="en-ZA" sz="2400" err="1" smtClean="0"/>
              <a:t>verskyn</a:t>
            </a:r>
            <a:r>
              <a:rPr lang="en-ZA" sz="2400" smtClean="0"/>
              <a:t> in die </a:t>
            </a:r>
            <a:r>
              <a:rPr lang="en-ZA" sz="2400" err="1" smtClean="0"/>
              <a:t>bundel</a:t>
            </a:r>
            <a:r>
              <a:rPr lang="en-ZA" sz="2400" smtClean="0"/>
              <a:t> “</a:t>
            </a:r>
            <a:r>
              <a:rPr lang="en-ZA" sz="2400" i="1" err="1" smtClean="0"/>
              <a:t>Kamermusiek</a:t>
            </a:r>
            <a:r>
              <a:rPr lang="en-ZA" sz="240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smtClean="0"/>
              <a:t>In die </a:t>
            </a:r>
            <a:r>
              <a:rPr lang="en-ZA" sz="2400" err="1" smtClean="0"/>
              <a:t>gedig</a:t>
            </a:r>
            <a:r>
              <a:rPr lang="en-ZA" sz="2400" smtClean="0"/>
              <a:t> is die </a:t>
            </a:r>
            <a:r>
              <a:rPr lang="en-ZA" sz="2400" err="1" smtClean="0"/>
              <a:t>verteller</a:t>
            </a:r>
            <a:r>
              <a:rPr lang="en-ZA" sz="2400" smtClean="0"/>
              <a:t> ‘n </a:t>
            </a:r>
            <a:r>
              <a:rPr lang="en-ZA" sz="2400" err="1" smtClean="0"/>
              <a:t>reisiger</a:t>
            </a:r>
            <a:r>
              <a:rPr lang="en-ZA" sz="2400" smtClean="0"/>
              <a:t> wat die </a:t>
            </a:r>
            <a:r>
              <a:rPr lang="en-ZA" sz="2400" err="1" smtClean="0"/>
              <a:t>landskap</a:t>
            </a:r>
            <a:r>
              <a:rPr lang="en-ZA" sz="2400" smtClean="0"/>
              <a:t> op </a:t>
            </a:r>
            <a:r>
              <a:rPr lang="en-ZA" sz="2400" err="1" smtClean="0"/>
              <a:t>intens</a:t>
            </a:r>
            <a:r>
              <a:rPr lang="en-ZA" sz="2400" smtClean="0"/>
              <a:t> </a:t>
            </a:r>
            <a:r>
              <a:rPr lang="en-ZA" sz="2400" err="1" smtClean="0"/>
              <a:t>visuele</a:t>
            </a:r>
            <a:r>
              <a:rPr lang="en-ZA" sz="2400" smtClean="0"/>
              <a:t> </a:t>
            </a:r>
            <a:r>
              <a:rPr lang="en-ZA" sz="2400" err="1" smtClean="0"/>
              <a:t>wyse</a:t>
            </a:r>
            <a:r>
              <a:rPr lang="en-ZA" sz="2400"/>
              <a:t> </a:t>
            </a:r>
            <a:r>
              <a:rPr lang="en-ZA" sz="2400" err="1" smtClean="0"/>
              <a:t>ervaar</a:t>
            </a:r>
            <a:r>
              <a:rPr lang="en-ZA" sz="2400"/>
              <a:t> </a:t>
            </a:r>
            <a:r>
              <a:rPr lang="en-ZA" sz="2400" smtClean="0"/>
              <a:t>– van </a:t>
            </a:r>
            <a:r>
              <a:rPr lang="en-ZA" sz="2400" err="1" smtClean="0"/>
              <a:t>Idilliese</a:t>
            </a:r>
            <a:r>
              <a:rPr lang="en-ZA" sz="2400" smtClean="0"/>
              <a:t> </a:t>
            </a:r>
            <a:r>
              <a:rPr lang="en-ZA" sz="2400" err="1" smtClean="0"/>
              <a:t>bewondering</a:t>
            </a:r>
            <a:r>
              <a:rPr lang="en-ZA" sz="2400" smtClean="0"/>
              <a:t> tot </a:t>
            </a:r>
            <a:r>
              <a:rPr lang="en-ZA" sz="2400" err="1" smtClean="0"/>
              <a:t>verraderlike</a:t>
            </a:r>
            <a:r>
              <a:rPr lang="en-ZA" sz="2400" smtClean="0"/>
              <a:t> </a:t>
            </a:r>
            <a:r>
              <a:rPr lang="en-ZA" sz="2400" err="1" smtClean="0"/>
              <a:t>ontnugtering</a:t>
            </a:r>
            <a:endParaRPr lang="en-ZA" sz="24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smtClean="0"/>
              <a:t>Die </a:t>
            </a:r>
            <a:r>
              <a:rPr lang="en-ZA" sz="2400" err="1" smtClean="0"/>
              <a:t>titel</a:t>
            </a:r>
            <a:r>
              <a:rPr lang="en-ZA" sz="2400" smtClean="0"/>
              <a:t> </a:t>
            </a:r>
            <a:r>
              <a:rPr lang="en-ZA" sz="2400" err="1" smtClean="0"/>
              <a:t>waarsku</a:t>
            </a:r>
            <a:r>
              <a:rPr lang="en-ZA" sz="2400" smtClean="0"/>
              <a:t>: </a:t>
            </a:r>
            <a:r>
              <a:rPr lang="en-ZA" sz="2400" err="1" smtClean="0"/>
              <a:t>moenie</a:t>
            </a:r>
            <a:r>
              <a:rPr lang="en-ZA" sz="2400" smtClean="0"/>
              <a:t> dinge op </a:t>
            </a:r>
            <a:r>
              <a:rPr lang="en-ZA" sz="2400" err="1" smtClean="0"/>
              <a:t>sigwaarde</a:t>
            </a:r>
            <a:r>
              <a:rPr lang="en-ZA" sz="2400" smtClean="0"/>
              <a:t> neem </a:t>
            </a:r>
            <a:r>
              <a:rPr lang="en-ZA" sz="2400" err="1" smtClean="0"/>
              <a:t>nie</a:t>
            </a:r>
            <a:endParaRPr lang="en-ZA" sz="24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err="1" smtClean="0"/>
              <a:t>Dieper</a:t>
            </a:r>
            <a:r>
              <a:rPr lang="en-ZA" sz="2400" smtClean="0"/>
              <a:t> as die </a:t>
            </a:r>
            <a:r>
              <a:rPr lang="en-ZA" sz="2400" err="1" smtClean="0"/>
              <a:t>oppervlak</a:t>
            </a:r>
            <a:r>
              <a:rPr lang="en-ZA" sz="2400" smtClean="0"/>
              <a:t> </a:t>
            </a:r>
            <a:r>
              <a:rPr lang="en-ZA" sz="2400" err="1" smtClean="0"/>
              <a:t>skuil</a:t>
            </a:r>
            <a:r>
              <a:rPr lang="en-ZA" sz="2400" smtClean="0"/>
              <a:t> </a:t>
            </a:r>
            <a:r>
              <a:rPr lang="en-ZA" sz="2400" err="1" smtClean="0"/>
              <a:t>duister</a:t>
            </a:r>
            <a:r>
              <a:rPr lang="en-ZA" sz="2400" smtClean="0"/>
              <a:t> </a:t>
            </a:r>
            <a:r>
              <a:rPr lang="en-ZA" sz="2400" err="1" smtClean="0"/>
              <a:t>waarhede</a:t>
            </a:r>
            <a:r>
              <a:rPr lang="en-ZA" sz="2400" smtClean="0"/>
              <a:t> wat met </a:t>
            </a:r>
            <a:r>
              <a:rPr lang="en-ZA" sz="2400" err="1" smtClean="0"/>
              <a:t>fyner</a:t>
            </a:r>
            <a:r>
              <a:rPr lang="en-ZA" sz="2400" smtClean="0"/>
              <a:t> </a:t>
            </a:r>
            <a:r>
              <a:rPr lang="en-ZA" sz="2400" err="1" smtClean="0"/>
              <a:t>en</a:t>
            </a:r>
            <a:r>
              <a:rPr lang="en-ZA" sz="2400" smtClean="0"/>
              <a:t> </a:t>
            </a:r>
            <a:r>
              <a:rPr lang="en-ZA" sz="2400" err="1" smtClean="0"/>
              <a:t>kritiese</a:t>
            </a:r>
            <a:r>
              <a:rPr lang="en-ZA" sz="2400" smtClean="0"/>
              <a:t> </a:t>
            </a:r>
            <a:r>
              <a:rPr lang="en-ZA" sz="2400" err="1" smtClean="0"/>
              <a:t>waarneming</a:t>
            </a:r>
            <a:r>
              <a:rPr lang="en-ZA" sz="2400" smtClean="0"/>
              <a:t> </a:t>
            </a:r>
            <a:r>
              <a:rPr lang="en-ZA" sz="2400" err="1" smtClean="0"/>
              <a:t>gevind</a:t>
            </a:r>
            <a:r>
              <a:rPr lang="en-ZA" sz="2400" smtClean="0"/>
              <a:t> </a:t>
            </a:r>
            <a:r>
              <a:rPr lang="en-ZA" sz="2400" err="1" smtClean="0"/>
              <a:t>kan</a:t>
            </a:r>
            <a:r>
              <a:rPr lang="en-ZA" sz="2400" smtClean="0"/>
              <a:t>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err="1" smtClean="0"/>
              <a:t>Selfs</a:t>
            </a:r>
            <a:r>
              <a:rPr lang="en-ZA" sz="2400" smtClean="0"/>
              <a:t> al </a:t>
            </a:r>
            <a:r>
              <a:rPr lang="en-ZA" sz="2400" err="1" smtClean="0"/>
              <a:t>draai</a:t>
            </a:r>
            <a:r>
              <a:rPr lang="en-ZA" sz="2400" smtClean="0"/>
              <a:t> </a:t>
            </a:r>
            <a:r>
              <a:rPr lang="en-ZA" sz="2400" err="1" smtClean="0"/>
              <a:t>jy</a:t>
            </a:r>
            <a:r>
              <a:rPr lang="en-ZA" sz="2400" smtClean="0"/>
              <a:t> in </a:t>
            </a:r>
            <a:r>
              <a:rPr lang="en-ZA" sz="2400" err="1" smtClean="0"/>
              <a:t>afsku</a:t>
            </a:r>
            <a:r>
              <a:rPr lang="en-ZA" sz="2400" smtClean="0"/>
              <a:t> </a:t>
            </a:r>
            <a:r>
              <a:rPr lang="en-ZA" sz="2400" err="1" smtClean="0"/>
              <a:t>daarvan</a:t>
            </a:r>
            <a:r>
              <a:rPr lang="en-ZA" sz="2400" smtClean="0"/>
              <a:t> </a:t>
            </a:r>
            <a:r>
              <a:rPr lang="en-ZA" sz="2400" err="1" smtClean="0"/>
              <a:t>weg</a:t>
            </a:r>
            <a:r>
              <a:rPr lang="en-ZA" sz="2400" smtClean="0"/>
              <a:t>, wag die </a:t>
            </a:r>
            <a:r>
              <a:rPr lang="en-ZA" sz="2400" err="1" smtClean="0"/>
              <a:t>spreekwoordelike</a:t>
            </a:r>
            <a:r>
              <a:rPr lang="en-ZA" sz="2400" smtClean="0"/>
              <a:t> slang in die </a:t>
            </a:r>
            <a:r>
              <a:rPr lang="en-ZA" sz="2400" err="1" smtClean="0"/>
              <a:t>gras</a:t>
            </a:r>
            <a:r>
              <a:rPr lang="en-ZA" sz="240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smtClean="0"/>
              <a:t>Die </a:t>
            </a:r>
            <a:r>
              <a:rPr lang="en-ZA" sz="2400" err="1" smtClean="0"/>
              <a:t>gedig</a:t>
            </a:r>
            <a:r>
              <a:rPr lang="en-ZA" sz="2400" smtClean="0"/>
              <a:t> </a:t>
            </a:r>
            <a:r>
              <a:rPr lang="en-ZA" sz="2400" err="1" smtClean="0"/>
              <a:t>daag</a:t>
            </a:r>
            <a:r>
              <a:rPr lang="en-ZA" sz="2400" smtClean="0"/>
              <a:t> </a:t>
            </a:r>
            <a:r>
              <a:rPr lang="en-ZA" sz="2400" err="1" smtClean="0"/>
              <a:t>ook</a:t>
            </a:r>
            <a:r>
              <a:rPr lang="en-ZA" sz="2400" smtClean="0"/>
              <a:t> die </a:t>
            </a:r>
            <a:r>
              <a:rPr lang="en-ZA" sz="2400" err="1" smtClean="0"/>
              <a:t>leser</a:t>
            </a:r>
            <a:r>
              <a:rPr lang="en-ZA" sz="2400" smtClean="0"/>
              <a:t> </a:t>
            </a:r>
            <a:r>
              <a:rPr lang="en-ZA" sz="2400" err="1" smtClean="0"/>
              <a:t>uit</a:t>
            </a:r>
            <a:r>
              <a:rPr lang="en-ZA" sz="2400" smtClean="0"/>
              <a:t> om </a:t>
            </a:r>
            <a:r>
              <a:rPr lang="en-ZA" sz="2400" err="1" smtClean="0"/>
              <a:t>krities</a:t>
            </a:r>
            <a:r>
              <a:rPr lang="en-ZA" sz="2400" smtClean="0"/>
              <a:t> </a:t>
            </a:r>
            <a:r>
              <a:rPr lang="en-ZA" sz="2400" err="1" smtClean="0"/>
              <a:t>na</a:t>
            </a:r>
            <a:r>
              <a:rPr lang="en-ZA" sz="2400" smtClean="0"/>
              <a:t> </a:t>
            </a:r>
            <a:r>
              <a:rPr lang="en-ZA" sz="2400" err="1" smtClean="0"/>
              <a:t>advertensietaal</a:t>
            </a:r>
            <a:r>
              <a:rPr lang="en-ZA" sz="2400" smtClean="0"/>
              <a:t> </a:t>
            </a:r>
            <a:r>
              <a:rPr lang="en-ZA" sz="2400" err="1" smtClean="0"/>
              <a:t>te</a:t>
            </a:r>
            <a:r>
              <a:rPr lang="en-ZA" sz="2400" smtClean="0"/>
              <a:t> </a:t>
            </a:r>
            <a:r>
              <a:rPr lang="en-ZA" sz="2400" err="1" smtClean="0"/>
              <a:t>kyk</a:t>
            </a:r>
            <a:endParaRPr lang="en-ZA" sz="2400"/>
          </a:p>
        </p:txBody>
      </p:sp>
    </p:spTree>
    <p:extLst>
      <p:ext uri="{BB962C8B-B14F-4D97-AF65-F5344CB8AC3E}">
        <p14:creationId xmlns:p14="http://schemas.microsoft.com/office/powerpoint/2010/main" val="18150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011928"/>
            <a:ext cx="6096000" cy="48341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ZA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Niks</a:t>
            </a:r>
            <a:r>
              <a:rPr lang="en-ZA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lang="en-ZA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waarna</a:t>
            </a:r>
            <a:r>
              <a:rPr lang="en-ZA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</a:t>
            </a:r>
            <a:r>
              <a:rPr lang="en-ZA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lyk</a:t>
            </a:r>
            <a:r>
              <a:rPr lang="en-ZA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</a:t>
            </a:r>
            <a:r>
              <a:rPr lang="en-ZA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Johan </a:t>
            </a:r>
            <a:r>
              <a:rPr lang="en-ZA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Myburg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ZA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deur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sagte</a:t>
            </a:r>
            <a:r>
              <a:rPr lang="en-ZA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suurveld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vlak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voor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Stutterheim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verlustig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my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aan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plomp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skape</a:t>
            </a:r>
            <a:r>
              <a:rPr lang="en-ZA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wat </a:t>
            </a:r>
            <a:r>
              <a:rPr lang="en-ZA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soos</a:t>
            </a:r>
            <a:r>
              <a:rPr lang="en-ZA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Bach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en-ZA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skaapkoraal</a:t>
            </a:r>
            <a:r>
              <a:rPr lang="en-ZA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rustig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heuwels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gras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r>
              <a:rPr lang="en-ZA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veld 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egalig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groen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wuif</a:t>
            </a:r>
            <a:r>
              <a:rPr lang="en-ZA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b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gifgeel</a:t>
            </a:r>
            <a:r>
              <a:rPr lang="en-ZA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plate 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voorjaarblomme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Alles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dui, 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twyfel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op ‘n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uitermate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goeie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jaar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By die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afklim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‘n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van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dié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idilliese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toneel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lyk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gras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geler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minder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geil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meer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pollerig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oorbewei</a:t>
            </a:r>
            <a:r>
              <a:rPr lang="en-ZA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ZA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blyk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273" y="750320"/>
            <a:ext cx="145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smtClean="0"/>
              <a:t>VORM</a:t>
            </a:r>
            <a:endParaRPr lang="en-ZA" sz="2800" b="1"/>
          </a:p>
        </p:txBody>
      </p:sp>
      <p:sp>
        <p:nvSpPr>
          <p:cNvPr id="5" name="Rectangle 4"/>
          <p:cNvSpPr/>
          <p:nvPr/>
        </p:nvSpPr>
        <p:spPr>
          <a:xfrm>
            <a:off x="7710055" y="440429"/>
            <a:ext cx="3169227" cy="8331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smtClean="0"/>
              <a:t>Vaste strofebou: </a:t>
            </a:r>
            <a:r>
              <a:rPr lang="en-ZA" smtClean="0"/>
              <a:t>5 kwatryne (vierreëlige strofes)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10055" y="1362981"/>
            <a:ext cx="3169227" cy="460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smtClean="0"/>
              <a:t>Rymskema:  abcb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10055" y="1985583"/>
            <a:ext cx="3169227" cy="4433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mtClean="0"/>
              <a:t>Geen vaste </a:t>
            </a:r>
            <a:r>
              <a:rPr lang="en-ZA" b="1" smtClean="0"/>
              <a:t>metrum</a:t>
            </a:r>
            <a:r>
              <a:rPr lang="en-ZA" smtClean="0"/>
              <a:t> (ritme) nie.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0055" y="2572951"/>
            <a:ext cx="3169227" cy="1712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mtClean="0"/>
              <a:t>Derde strofe verdeel die gedig in 2 dele: die eerste 10 reëls met ‘n vloeiende styl, en die laaste 10 reëls wat deur ‘n staccato-agtigheid gekenmerk word.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22497" y="4458118"/>
            <a:ext cx="3169227" cy="17087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mtClean="0"/>
              <a:t>Die gedig maak gebruik van perspektief, asof die landskap beurtelings deur ‘n teleskoop en mikroskoop bekyk word om die </a:t>
            </a:r>
            <a:r>
              <a:rPr lang="en-ZA" b="1" smtClean="0"/>
              <a:t>progressie</a:t>
            </a:r>
            <a:r>
              <a:rPr lang="en-ZA" smtClean="0"/>
              <a:t> (regressie) uit te beeld</a:t>
            </a: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741042" y="3429000"/>
            <a:ext cx="1095154" cy="14938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85591" y="1593313"/>
            <a:ext cx="350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mtClean="0"/>
              <a:t>a</a:t>
            </a:r>
          </a:p>
          <a:p>
            <a:r>
              <a:rPr lang="en-ZA" smtClean="0"/>
              <a:t>b</a:t>
            </a:r>
          </a:p>
          <a:p>
            <a:r>
              <a:rPr lang="en-ZA" smtClean="0"/>
              <a:t>c</a:t>
            </a:r>
          </a:p>
          <a:p>
            <a:r>
              <a:rPr lang="en-ZA" smtClean="0"/>
              <a:t>b</a:t>
            </a:r>
            <a:endParaRPr lang="en-ZA"/>
          </a:p>
        </p:txBody>
      </p:sp>
      <p:sp>
        <p:nvSpPr>
          <p:cNvPr id="13" name="Right Brace 12"/>
          <p:cNvSpPr/>
          <p:nvPr/>
        </p:nvSpPr>
        <p:spPr>
          <a:xfrm>
            <a:off x="7251405" y="1991793"/>
            <a:ext cx="191386" cy="64508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786810" y="1633870"/>
            <a:ext cx="1711842" cy="939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“sagte suurveld”: </a:t>
            </a:r>
            <a:r>
              <a:rPr lang="en-US" b="1" smtClean="0"/>
              <a:t>alliterasie</a:t>
            </a:r>
            <a:endParaRPr lang="en-US" b="1"/>
          </a:p>
        </p:txBody>
      </p:sp>
      <p:sp>
        <p:nvSpPr>
          <p:cNvPr id="17" name="Rectangle 16"/>
          <p:cNvSpPr/>
          <p:nvPr/>
        </p:nvSpPr>
        <p:spPr>
          <a:xfrm>
            <a:off x="864782" y="4763612"/>
            <a:ext cx="1711842" cy="939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“gras geler, minder geil”: </a:t>
            </a:r>
            <a:r>
              <a:rPr lang="en-US" b="1" smtClean="0"/>
              <a:t>alliterasie</a:t>
            </a:r>
            <a:endParaRPr lang="en-US" b="1"/>
          </a:p>
        </p:txBody>
      </p:sp>
      <p:sp>
        <p:nvSpPr>
          <p:cNvPr id="18" name="Rectangle 17"/>
          <p:cNvSpPr/>
          <p:nvPr/>
        </p:nvSpPr>
        <p:spPr>
          <a:xfrm>
            <a:off x="786810" y="2809752"/>
            <a:ext cx="1711842" cy="4695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Vergelyking</a:t>
            </a: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796902" y="2636874"/>
            <a:ext cx="1251098" cy="1728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86810" y="3557575"/>
            <a:ext cx="1711842" cy="4695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Personifikasie</a:t>
            </a:r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873103" y="3384697"/>
            <a:ext cx="1251098" cy="1728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9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2" grpId="0"/>
      <p:bldP spid="13" grpId="0" animBg="1"/>
      <p:bldP spid="16" grpId="0" animBg="1"/>
      <p:bldP spid="17" grpId="0" animBg="1"/>
      <p:bldP spid="18" grpId="0" animBg="1"/>
      <p:bldP spid="25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151</TotalTime>
  <Words>665</Words>
  <Application>Microsoft Office PowerPoint</Application>
  <PresentationFormat>Custom</PresentationFormat>
  <Paragraphs>110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Feathered</vt:lpstr>
      <vt:lpstr>Niks is waarna dit lyk nie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Niks is waarna dit lyk nie</dc:title>
  <dc:creator>Hubert Krynauw</dc:creator>
  <cp:lastModifiedBy>Hubert Krynauw</cp:lastModifiedBy>
  <cp:revision>19</cp:revision>
  <dcterms:created xsi:type="dcterms:W3CDTF">2016-04-12T06:09:49Z</dcterms:created>
  <dcterms:modified xsi:type="dcterms:W3CDTF">2016-04-12T11:20:32Z</dcterms:modified>
</cp:coreProperties>
</file>