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79" r:id="rId2"/>
  </p:sldMasterIdLst>
  <p:sldIdLst>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FF00FF"/>
    <a:srgbClr val="663300"/>
    <a:srgbClr val="660033"/>
    <a:srgbClr val="003366"/>
    <a:srgbClr val="A50021"/>
    <a:srgbClr val="CCCC00"/>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693" autoAdjust="0"/>
  </p:normalViewPr>
  <p:slideViewPr>
    <p:cSldViewPr>
      <p:cViewPr varScale="1">
        <p:scale>
          <a:sx n="87" d="100"/>
          <a:sy n="87" d="100"/>
        </p:scale>
        <p:origin x="14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5058" name="Group 2"/>
          <p:cNvGrpSpPr>
            <a:grpSpLocks/>
          </p:cNvGrpSpPr>
          <p:nvPr/>
        </p:nvGrpSpPr>
        <p:grpSpPr bwMode="auto">
          <a:xfrm>
            <a:off x="0" y="0"/>
            <a:ext cx="9144000" cy="6858000"/>
            <a:chOff x="0" y="0"/>
            <a:chExt cx="5760" cy="4320"/>
          </a:xfrm>
        </p:grpSpPr>
        <p:sp>
          <p:nvSpPr>
            <p:cNvPr id="4505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5060"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grpSp>
          <p:nvGrpSpPr>
            <p:cNvPr id="45061" name="Group 5"/>
            <p:cNvGrpSpPr>
              <a:grpSpLocks/>
            </p:cNvGrpSpPr>
            <p:nvPr/>
          </p:nvGrpSpPr>
          <p:grpSpPr bwMode="auto">
            <a:xfrm>
              <a:off x="0" y="672"/>
              <a:ext cx="1806" cy="1989"/>
              <a:chOff x="0" y="672"/>
              <a:chExt cx="1806" cy="1989"/>
            </a:xfrm>
          </p:grpSpPr>
          <p:sp>
            <p:nvSpPr>
              <p:cNvPr id="45062"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3"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4"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5"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6"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7"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8"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69"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70"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5071"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grpSp>
      </p:grpSp>
      <p:sp>
        <p:nvSpPr>
          <p:cNvPr id="4507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45073" name="Rectangle 17"/>
          <p:cNvSpPr>
            <a:spLocks noGrp="1" noChangeArrowheads="1"/>
          </p:cNvSpPr>
          <p:nvPr>
            <p:ph type="ftr" sz="quarter" idx="3"/>
          </p:nvPr>
        </p:nvSpPr>
        <p:spPr/>
        <p:txBody>
          <a:bodyPr/>
          <a:lstStyle>
            <a:lvl1pPr>
              <a:defRPr/>
            </a:lvl1pPr>
          </a:lstStyle>
          <a:p>
            <a:endParaRPr lang="en-US"/>
          </a:p>
        </p:txBody>
      </p:sp>
      <p:sp>
        <p:nvSpPr>
          <p:cNvPr id="45074" name="Rectangle 18"/>
          <p:cNvSpPr>
            <a:spLocks noGrp="1" noChangeArrowheads="1"/>
          </p:cNvSpPr>
          <p:nvPr>
            <p:ph type="sldNum" sz="quarter" idx="4"/>
          </p:nvPr>
        </p:nvSpPr>
        <p:spPr/>
        <p:txBody>
          <a:bodyPr/>
          <a:lstStyle>
            <a:lvl1pPr>
              <a:defRPr/>
            </a:lvl1pPr>
          </a:lstStyle>
          <a:p>
            <a:fld id="{03DAED7F-42FF-4FB5-8311-B759F057DC5A}" type="slidenum">
              <a:rPr lang="en-US"/>
              <a:pPr/>
              <a:t>‹#›</a:t>
            </a:fld>
            <a:endParaRPr lang="en-US"/>
          </a:p>
        </p:txBody>
      </p:sp>
      <p:sp>
        <p:nvSpPr>
          <p:cNvPr id="450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smtClean="0"/>
              <a:t>Click to edit Master title style</a:t>
            </a:r>
          </a:p>
        </p:txBody>
      </p:sp>
      <p:sp>
        <p:nvSpPr>
          <p:cNvPr id="45076"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59E7BA8-6985-42B2-BC31-C920819914F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855046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ABF3E0A-D8AB-41A7-BA71-3BF77E61CBA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50122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9154" name="Group 2"/>
          <p:cNvGrpSpPr>
            <a:grpSpLocks/>
          </p:cNvGrpSpPr>
          <p:nvPr/>
        </p:nvGrpSpPr>
        <p:grpSpPr bwMode="auto">
          <a:xfrm>
            <a:off x="1658938" y="1600200"/>
            <a:ext cx="6837362" cy="3200400"/>
            <a:chOff x="1045" y="1008"/>
            <a:chExt cx="4307" cy="2016"/>
          </a:xfrm>
        </p:grpSpPr>
        <p:sp>
          <p:nvSpPr>
            <p:cNvPr id="4915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915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915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915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915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916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grpSp>
      <p:sp>
        <p:nvSpPr>
          <p:cNvPr id="49161" name="Rectangle 9"/>
          <p:cNvSpPr>
            <a:spLocks noGrp="1" noChangeArrowheads="1"/>
          </p:cNvSpPr>
          <p:nvPr>
            <p:ph type="dt" sz="half" idx="2"/>
          </p:nvPr>
        </p:nvSpPr>
        <p:spPr/>
        <p:txBody>
          <a:bodyPr/>
          <a:lstStyle>
            <a:lvl1pPr>
              <a:defRPr/>
            </a:lvl1pPr>
          </a:lstStyle>
          <a:p>
            <a:endParaRPr lang="en-US"/>
          </a:p>
        </p:txBody>
      </p:sp>
      <p:sp>
        <p:nvSpPr>
          <p:cNvPr id="49162" name="Rectangle 10"/>
          <p:cNvSpPr>
            <a:spLocks noGrp="1" noChangeArrowheads="1"/>
          </p:cNvSpPr>
          <p:nvPr>
            <p:ph type="ftr" sz="quarter" idx="3"/>
          </p:nvPr>
        </p:nvSpPr>
        <p:spPr/>
        <p:txBody>
          <a:bodyPr/>
          <a:lstStyle>
            <a:lvl1pPr>
              <a:defRPr/>
            </a:lvl1pPr>
          </a:lstStyle>
          <a:p>
            <a:endParaRPr lang="en-US"/>
          </a:p>
        </p:txBody>
      </p:sp>
      <p:sp>
        <p:nvSpPr>
          <p:cNvPr id="49163" name="Rectangle 11"/>
          <p:cNvSpPr>
            <a:spLocks noGrp="1" noChangeArrowheads="1"/>
          </p:cNvSpPr>
          <p:nvPr>
            <p:ph type="sldNum" sz="quarter" idx="4"/>
          </p:nvPr>
        </p:nvSpPr>
        <p:spPr/>
        <p:txBody>
          <a:bodyPr/>
          <a:lstStyle>
            <a:lvl1pPr>
              <a:defRPr/>
            </a:lvl1pPr>
          </a:lstStyle>
          <a:p>
            <a:fld id="{E9649ED4-19C0-448B-BCD3-DF86E8DF0837}" type="slidenum">
              <a:rPr lang="en-US"/>
              <a:pPr/>
              <a:t>‹#›</a:t>
            </a:fld>
            <a:endParaRPr lang="en-US"/>
          </a:p>
        </p:txBody>
      </p:sp>
      <p:sp>
        <p:nvSpPr>
          <p:cNvPr id="49164"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noProof="0" smtClean="0"/>
              <a:t>Click to edit Master title style</a:t>
            </a:r>
          </a:p>
        </p:txBody>
      </p:sp>
      <p:sp>
        <p:nvSpPr>
          <p:cNvPr id="49165" name="Rectangle 13"/>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en-US" noProof="0" smtClean="0"/>
              <a:t>Click to edit Master subtitle style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ABEDC6-7555-4800-9FBD-1640B038A23F}" type="slidenum">
              <a:rPr lang="en-US"/>
              <a:pPr/>
              <a:t>‹#›</a:t>
            </a:fld>
            <a:endParaRPr lang="en-US"/>
          </a:p>
        </p:txBody>
      </p:sp>
    </p:spTree>
    <p:extLst>
      <p:ext uri="{BB962C8B-B14F-4D97-AF65-F5344CB8AC3E}">
        <p14:creationId xmlns:p14="http://schemas.microsoft.com/office/powerpoint/2010/main" val="3844819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C20479-2403-4D33-B0F8-569CF4B29D55}" type="slidenum">
              <a:rPr lang="en-US"/>
              <a:pPr/>
              <a:t>‹#›</a:t>
            </a:fld>
            <a:endParaRPr lang="en-US"/>
          </a:p>
        </p:txBody>
      </p:sp>
    </p:spTree>
    <p:extLst>
      <p:ext uri="{BB962C8B-B14F-4D97-AF65-F5344CB8AC3E}">
        <p14:creationId xmlns:p14="http://schemas.microsoft.com/office/powerpoint/2010/main" val="289977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9EF58A-BBD7-4F45-83BD-72F0885FE676}" type="slidenum">
              <a:rPr lang="en-US"/>
              <a:pPr/>
              <a:t>‹#›</a:t>
            </a:fld>
            <a:endParaRPr lang="en-US"/>
          </a:p>
        </p:txBody>
      </p:sp>
    </p:spTree>
    <p:extLst>
      <p:ext uri="{BB962C8B-B14F-4D97-AF65-F5344CB8AC3E}">
        <p14:creationId xmlns:p14="http://schemas.microsoft.com/office/powerpoint/2010/main" val="1282521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1C3F196-10B5-492B-BE48-DEFD4619CA14}" type="slidenum">
              <a:rPr lang="en-US"/>
              <a:pPr/>
              <a:t>‹#›</a:t>
            </a:fld>
            <a:endParaRPr lang="en-US"/>
          </a:p>
        </p:txBody>
      </p:sp>
    </p:spTree>
    <p:extLst>
      <p:ext uri="{BB962C8B-B14F-4D97-AF65-F5344CB8AC3E}">
        <p14:creationId xmlns:p14="http://schemas.microsoft.com/office/powerpoint/2010/main" val="4579183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3D465B8-A5E5-4FCD-AC1D-022B05EE3860}" type="slidenum">
              <a:rPr lang="en-US"/>
              <a:pPr/>
              <a:t>‹#›</a:t>
            </a:fld>
            <a:endParaRPr lang="en-US"/>
          </a:p>
        </p:txBody>
      </p:sp>
    </p:spTree>
    <p:extLst>
      <p:ext uri="{BB962C8B-B14F-4D97-AF65-F5344CB8AC3E}">
        <p14:creationId xmlns:p14="http://schemas.microsoft.com/office/powerpoint/2010/main" val="2344462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E55066-17D3-4AA3-9D67-09E9730567AB}" type="slidenum">
              <a:rPr lang="en-US"/>
              <a:pPr/>
              <a:t>‹#›</a:t>
            </a:fld>
            <a:endParaRPr lang="en-US"/>
          </a:p>
        </p:txBody>
      </p:sp>
    </p:spTree>
    <p:extLst>
      <p:ext uri="{BB962C8B-B14F-4D97-AF65-F5344CB8AC3E}">
        <p14:creationId xmlns:p14="http://schemas.microsoft.com/office/powerpoint/2010/main" val="3897261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D57CAD-129F-4024-BB21-15D3C71A70A9}" type="slidenum">
              <a:rPr lang="en-US"/>
              <a:pPr/>
              <a:t>‹#›</a:t>
            </a:fld>
            <a:endParaRPr lang="en-US"/>
          </a:p>
        </p:txBody>
      </p:sp>
    </p:spTree>
    <p:extLst>
      <p:ext uri="{BB962C8B-B14F-4D97-AF65-F5344CB8AC3E}">
        <p14:creationId xmlns:p14="http://schemas.microsoft.com/office/powerpoint/2010/main" val="1698551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18A20D0-E984-4C42-AAB4-5486139AB5FE}"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370238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D592D7-F0CB-4E19-B0B7-FA4D36E92647}" type="slidenum">
              <a:rPr lang="en-US"/>
              <a:pPr/>
              <a:t>‹#›</a:t>
            </a:fld>
            <a:endParaRPr lang="en-US"/>
          </a:p>
        </p:txBody>
      </p:sp>
    </p:spTree>
    <p:extLst>
      <p:ext uri="{BB962C8B-B14F-4D97-AF65-F5344CB8AC3E}">
        <p14:creationId xmlns:p14="http://schemas.microsoft.com/office/powerpoint/2010/main" val="409140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BB28AC-7DC2-4773-A935-26EFCA4EB3D1}" type="slidenum">
              <a:rPr lang="en-US"/>
              <a:pPr/>
              <a:t>‹#›</a:t>
            </a:fld>
            <a:endParaRPr lang="en-US"/>
          </a:p>
        </p:txBody>
      </p:sp>
    </p:spTree>
    <p:extLst>
      <p:ext uri="{BB962C8B-B14F-4D97-AF65-F5344CB8AC3E}">
        <p14:creationId xmlns:p14="http://schemas.microsoft.com/office/powerpoint/2010/main" val="18943746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2B7384-70F9-416B-AC0A-844B73D70708}" type="slidenum">
              <a:rPr lang="en-US"/>
              <a:pPr/>
              <a:t>‹#›</a:t>
            </a:fld>
            <a:endParaRPr lang="en-US"/>
          </a:p>
        </p:txBody>
      </p:sp>
    </p:spTree>
    <p:extLst>
      <p:ext uri="{BB962C8B-B14F-4D97-AF65-F5344CB8AC3E}">
        <p14:creationId xmlns:p14="http://schemas.microsoft.com/office/powerpoint/2010/main" val="340834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7D5EF83-56CD-4B1C-AE26-9DF22560722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974092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C015E35-D2FF-48BD-86F2-FEC980CF5B0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720344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99D28A7-100A-4723-A22A-20EC7A41B142}"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548410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D9BAE59-47E4-4F87-8BCE-3B12A0557C0B}"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5777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95721B1-A759-4BB1-85F1-6817BBFC2D36}"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59600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3490C16-5184-4525-B34F-5B1FD69F70D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36435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D83F14F-E965-4942-9F18-78E32ED209AA}"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60590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4403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0412CC60-AEFF-433B-9A1E-1DC10EAD0C93}" type="slidenum">
              <a:rPr lang="en-US"/>
              <a:pPr/>
              <a:t>‹#›</a:t>
            </a:fld>
            <a:endParaRPr lang="en-US"/>
          </a:p>
        </p:txBody>
      </p:sp>
      <p:grpSp>
        <p:nvGrpSpPr>
          <p:cNvPr id="44036" name="Group 4"/>
          <p:cNvGrpSpPr>
            <a:grpSpLocks/>
          </p:cNvGrpSpPr>
          <p:nvPr/>
        </p:nvGrpSpPr>
        <p:grpSpPr bwMode="auto">
          <a:xfrm>
            <a:off x="0" y="0"/>
            <a:ext cx="9144000" cy="546100"/>
            <a:chOff x="0" y="0"/>
            <a:chExt cx="5760" cy="344"/>
          </a:xfrm>
        </p:grpSpPr>
        <p:sp>
          <p:nvSpPr>
            <p:cNvPr id="440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40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403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hlink"/>
                </a:solidFill>
              </a:endParaRPr>
            </a:p>
          </p:txBody>
        </p:sp>
        <p:sp>
          <p:nvSpPr>
            <p:cNvPr id="4404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hlink"/>
                </a:solidFill>
              </a:endParaRPr>
            </a:p>
          </p:txBody>
        </p:sp>
        <p:sp>
          <p:nvSpPr>
            <p:cNvPr id="4404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accent2"/>
                </a:solidFill>
              </a:endParaRPr>
            </a:p>
          </p:txBody>
        </p:sp>
        <p:sp>
          <p:nvSpPr>
            <p:cNvPr id="4404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hlink"/>
                </a:solidFill>
              </a:endParaRPr>
            </a:p>
          </p:txBody>
        </p:sp>
        <p:sp>
          <p:nvSpPr>
            <p:cNvPr id="4404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2400">
                <a:latin typeface="Times New Roman" panose="02020603050405020304" pitchFamily="18" charset="0"/>
              </a:endParaRPr>
            </a:p>
          </p:txBody>
        </p:sp>
        <p:sp>
          <p:nvSpPr>
            <p:cNvPr id="4404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accent2"/>
                </a:solidFill>
              </a:endParaRPr>
            </a:p>
          </p:txBody>
        </p:sp>
        <p:sp>
          <p:nvSpPr>
            <p:cNvPr id="4404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solidFill>
                  <a:schemeClr val="accent2"/>
                </a:solidFill>
              </a:endParaRPr>
            </a:p>
          </p:txBody>
        </p:sp>
      </p:grpSp>
      <p:sp>
        <p:nvSpPr>
          <p:cNvPr id="44046"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47"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4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76"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130" name="Group 2"/>
          <p:cNvGrpSpPr>
            <a:grpSpLocks/>
          </p:cNvGrpSpPr>
          <p:nvPr/>
        </p:nvGrpSpPr>
        <p:grpSpPr bwMode="auto">
          <a:xfrm>
            <a:off x="1071563" y="304800"/>
            <a:ext cx="7615237" cy="1106488"/>
            <a:chOff x="675" y="192"/>
            <a:chExt cx="4797" cy="697"/>
          </a:xfrm>
        </p:grpSpPr>
        <p:sp>
          <p:nvSpPr>
            <p:cNvPr id="48131"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8132"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8133"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8134"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sp>
          <p:nvSpPr>
            <p:cNvPr id="48135"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GB" sz="2400">
                <a:latin typeface="Times New Roman" panose="02020603050405020304" pitchFamily="18" charset="0"/>
              </a:endParaRPr>
            </a:p>
          </p:txBody>
        </p:sp>
      </p:grpSp>
      <p:sp>
        <p:nvSpPr>
          <p:cNvPr id="48136"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7"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48138"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48139"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0879D41C-A163-4191-A59E-E0C9923A21E8}" type="slidenum">
              <a:rPr lang="en-US"/>
              <a:pPr/>
              <a:t>‹#›</a:t>
            </a:fld>
            <a:endParaRPr lang="en-US"/>
          </a:p>
        </p:txBody>
      </p:sp>
      <p:sp>
        <p:nvSpPr>
          <p:cNvPr id="48140"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iming>
    <p:tnLst>
      <p:par>
        <p:cTn id="1" dur="indefinite" restart="never" nodeType="tmRoot"/>
      </p:par>
    </p:tn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28600"/>
            <a:ext cx="8229600" cy="1371600"/>
          </a:xfrm>
        </p:spPr>
        <p:txBody>
          <a:bodyPr/>
          <a:lstStyle/>
          <a:p>
            <a:r>
              <a:rPr lang="en-US"/>
              <a:t>POËTIESE BEGRIPPE</a:t>
            </a:r>
          </a:p>
        </p:txBody>
      </p:sp>
      <p:sp>
        <p:nvSpPr>
          <p:cNvPr id="3075" name="Rectangle 3"/>
          <p:cNvSpPr>
            <a:spLocks noGrp="1" noChangeArrowheads="1"/>
          </p:cNvSpPr>
          <p:nvPr>
            <p:ph type="body" idx="1"/>
          </p:nvPr>
        </p:nvSpPr>
        <p:spPr>
          <a:xfrm>
            <a:off x="457200" y="1219200"/>
            <a:ext cx="8229600" cy="5257800"/>
          </a:xfrm>
        </p:spPr>
        <p:txBody>
          <a:bodyPr/>
          <a:lstStyle/>
          <a:p>
            <a:pPr>
              <a:lnSpc>
                <a:spcPct val="80000"/>
              </a:lnSpc>
            </a:pPr>
            <a:r>
              <a:rPr lang="en-US" sz="2800"/>
              <a:t>RYM</a:t>
            </a:r>
          </a:p>
          <a:p>
            <a:pPr lvl="1">
              <a:lnSpc>
                <a:spcPct val="80000"/>
              </a:lnSpc>
            </a:pPr>
            <a:r>
              <a:rPr lang="en-US" sz="2400"/>
              <a:t>HALFRYM</a:t>
            </a:r>
          </a:p>
          <a:p>
            <a:pPr lvl="1">
              <a:lnSpc>
                <a:spcPct val="80000"/>
              </a:lnSpc>
            </a:pPr>
            <a:r>
              <a:rPr lang="en-US" sz="2400"/>
              <a:t>VOLRYM</a:t>
            </a:r>
          </a:p>
          <a:p>
            <a:pPr lvl="1">
              <a:lnSpc>
                <a:spcPct val="80000"/>
              </a:lnSpc>
            </a:pPr>
            <a:r>
              <a:rPr lang="en-US" sz="2400"/>
              <a:t>BINNERYM OF MIDDELRYM</a:t>
            </a:r>
          </a:p>
          <a:p>
            <a:pPr lvl="1">
              <a:lnSpc>
                <a:spcPct val="80000"/>
              </a:lnSpc>
            </a:pPr>
            <a:r>
              <a:rPr lang="en-US" sz="2400"/>
              <a:t>DUBBELRYM</a:t>
            </a:r>
          </a:p>
          <a:p>
            <a:pPr lvl="1">
              <a:lnSpc>
                <a:spcPct val="80000"/>
              </a:lnSpc>
            </a:pPr>
            <a:r>
              <a:rPr lang="en-US" sz="2400"/>
              <a:t>RYMSKEMA</a:t>
            </a:r>
          </a:p>
          <a:p>
            <a:pPr lvl="1">
              <a:lnSpc>
                <a:spcPct val="80000"/>
              </a:lnSpc>
            </a:pPr>
            <a:r>
              <a:rPr lang="en-US" sz="2400"/>
              <a:t>RYMDWANG</a:t>
            </a:r>
          </a:p>
          <a:p>
            <a:pPr lvl="1">
              <a:lnSpc>
                <a:spcPct val="80000"/>
              </a:lnSpc>
            </a:pPr>
            <a:r>
              <a:rPr lang="en-US" sz="2400"/>
              <a:t>FUNKSIES VAN RYM</a:t>
            </a:r>
          </a:p>
          <a:p>
            <a:pPr>
              <a:lnSpc>
                <a:spcPct val="80000"/>
              </a:lnSpc>
            </a:pPr>
            <a:r>
              <a:rPr lang="en-US" sz="2800"/>
              <a:t>ENJAMBEMENT</a:t>
            </a:r>
          </a:p>
          <a:p>
            <a:pPr>
              <a:lnSpc>
                <a:spcPct val="80000"/>
              </a:lnSpc>
            </a:pPr>
            <a:r>
              <a:rPr lang="en-US" sz="2800"/>
              <a:t>POLISINDETON</a:t>
            </a:r>
          </a:p>
          <a:p>
            <a:pPr>
              <a:lnSpc>
                <a:spcPct val="80000"/>
              </a:lnSpc>
            </a:pPr>
            <a:r>
              <a:rPr lang="en-US" sz="2800"/>
              <a:t>BEELDSPRAAK</a:t>
            </a:r>
          </a:p>
          <a:p>
            <a:pPr lvl="1">
              <a:lnSpc>
                <a:spcPct val="80000"/>
              </a:lnSpc>
            </a:pPr>
            <a:r>
              <a:rPr lang="en-US" sz="2400"/>
              <a:t>METAFOOR</a:t>
            </a:r>
          </a:p>
          <a:p>
            <a:pPr lvl="1">
              <a:lnSpc>
                <a:spcPct val="80000"/>
              </a:lnSpc>
            </a:pPr>
            <a:r>
              <a:rPr lang="en-US" sz="2400"/>
              <a:t>PERSONIFIKASIE</a:t>
            </a:r>
          </a:p>
          <a:p>
            <a:pPr lvl="1">
              <a:lnSpc>
                <a:spcPct val="80000"/>
              </a:lnSpc>
              <a:buFont typeface="Wingdings" panose="05000000000000000000" pitchFamily="2" charset="2"/>
              <a:buNone/>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 calcmode="lin" valueType="num">
                                      <p:cBhvr>
                                        <p:cTn id="7" dur="1000" fill="hold"/>
                                        <p:tgtEl>
                                          <p:spTgt spid="3075">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07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5">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 calcmode="lin" valueType="num">
                                      <p:cBhvr>
                                        <p:cTn id="14" dur="1000" fill="hold"/>
                                        <p:tgtEl>
                                          <p:spTgt spid="3075">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07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075">
                                            <p:txEl>
                                              <p:pRg st="3" end="3"/>
                                            </p:txEl>
                                          </p:spTgt>
                                        </p:tgtEl>
                                        <p:attrNameLst>
                                          <p:attrName>style.visibility</p:attrName>
                                        </p:attrNameLst>
                                      </p:cBhvr>
                                      <p:to>
                                        <p:strVal val="visible"/>
                                      </p:to>
                                    </p:set>
                                    <p:anim calcmode="lin" valueType="num">
                                      <p:cBhvr>
                                        <p:cTn id="21" dur="1000" fill="hold"/>
                                        <p:tgtEl>
                                          <p:spTgt spid="3075">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07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075">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 calcmode="lin" valueType="num">
                                      <p:cBhvr>
                                        <p:cTn id="28" dur="1000" fill="hold"/>
                                        <p:tgtEl>
                                          <p:spTgt spid="3075">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07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075">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3075">
                                            <p:txEl>
                                              <p:pRg st="5" end="5"/>
                                            </p:txEl>
                                          </p:spTgt>
                                        </p:tgtEl>
                                        <p:attrNameLst>
                                          <p:attrName>style.visibility</p:attrName>
                                        </p:attrNameLst>
                                      </p:cBhvr>
                                      <p:to>
                                        <p:strVal val="visible"/>
                                      </p:to>
                                    </p:set>
                                    <p:anim calcmode="lin" valueType="num">
                                      <p:cBhvr>
                                        <p:cTn id="35" dur="1000" fill="hold"/>
                                        <p:tgtEl>
                                          <p:spTgt spid="3075">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07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07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3075">
                                            <p:txEl>
                                              <p:pRg st="6" end="6"/>
                                            </p:txEl>
                                          </p:spTgt>
                                        </p:tgtEl>
                                        <p:attrNameLst>
                                          <p:attrName>style.visibility</p:attrName>
                                        </p:attrNameLst>
                                      </p:cBhvr>
                                      <p:to>
                                        <p:strVal val="visible"/>
                                      </p:to>
                                    </p:set>
                                    <p:anim calcmode="lin" valueType="num">
                                      <p:cBhvr>
                                        <p:cTn id="42" dur="1000" fill="hold"/>
                                        <p:tgtEl>
                                          <p:spTgt spid="3075">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07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075">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3075">
                                            <p:txEl>
                                              <p:pRg st="7" end="7"/>
                                            </p:txEl>
                                          </p:spTgt>
                                        </p:tgtEl>
                                        <p:attrNameLst>
                                          <p:attrName>style.visibility</p:attrName>
                                        </p:attrNameLst>
                                      </p:cBhvr>
                                      <p:to>
                                        <p:strVal val="visible"/>
                                      </p:to>
                                    </p:set>
                                    <p:anim calcmode="lin" valueType="num">
                                      <p:cBhvr>
                                        <p:cTn id="49" dur="1000" fill="hold"/>
                                        <p:tgtEl>
                                          <p:spTgt spid="3075">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075">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075">
                                            <p:txEl>
                                              <p:pRg st="7" end="7"/>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4" presetClass="entr" presetSubtype="0" accel="100000" fill="hold" nodeType="clickEffect">
                                  <p:stCondLst>
                                    <p:cond delay="0"/>
                                  </p:stCondLst>
                                  <p:childTnLst>
                                    <p:set>
                                      <p:cBhvr>
                                        <p:cTn id="55" dur="1" fill="hold">
                                          <p:stCondLst>
                                            <p:cond delay="0"/>
                                          </p:stCondLst>
                                        </p:cTn>
                                        <p:tgtEl>
                                          <p:spTgt spid="3075">
                                            <p:txEl>
                                              <p:pRg st="8" end="8"/>
                                            </p:txEl>
                                          </p:spTgt>
                                        </p:tgtEl>
                                        <p:attrNameLst>
                                          <p:attrName>style.visibility</p:attrName>
                                        </p:attrNameLst>
                                      </p:cBhvr>
                                      <p:to>
                                        <p:strVal val="visible"/>
                                      </p:to>
                                    </p:set>
                                    <p:anim calcmode="lin" valueType="num">
                                      <p:cBhvr>
                                        <p:cTn id="56" dur="500" fill="hold"/>
                                        <p:tgtEl>
                                          <p:spTgt spid="3075">
                                            <p:txEl>
                                              <p:pRg st="8" end="8"/>
                                            </p:txEl>
                                          </p:spTgt>
                                        </p:tgtEl>
                                        <p:attrNameLst>
                                          <p:attrName>ppt_w</p:attrName>
                                        </p:attrNameLst>
                                      </p:cBhvr>
                                      <p:tavLst>
                                        <p:tav tm="0">
                                          <p:val>
                                            <p:strVal val="#ppt_w*0.05"/>
                                          </p:val>
                                        </p:tav>
                                        <p:tav tm="100000">
                                          <p:val>
                                            <p:strVal val="#ppt_w"/>
                                          </p:val>
                                        </p:tav>
                                      </p:tavLst>
                                    </p:anim>
                                    <p:anim calcmode="lin" valueType="num">
                                      <p:cBhvr>
                                        <p:cTn id="57" dur="500" fill="hold"/>
                                        <p:tgtEl>
                                          <p:spTgt spid="3075">
                                            <p:txEl>
                                              <p:pRg st="8" end="8"/>
                                            </p:txEl>
                                          </p:spTgt>
                                        </p:tgtEl>
                                        <p:attrNameLst>
                                          <p:attrName>ppt_h</p:attrName>
                                        </p:attrNameLst>
                                      </p:cBhvr>
                                      <p:tavLst>
                                        <p:tav tm="0">
                                          <p:val>
                                            <p:strVal val="#ppt_h"/>
                                          </p:val>
                                        </p:tav>
                                        <p:tav tm="100000">
                                          <p:val>
                                            <p:strVal val="#ppt_h"/>
                                          </p:val>
                                        </p:tav>
                                      </p:tavLst>
                                    </p:anim>
                                    <p:anim calcmode="lin" valueType="num">
                                      <p:cBhvr>
                                        <p:cTn id="58" dur="500" fill="hold"/>
                                        <p:tgtEl>
                                          <p:spTgt spid="3075">
                                            <p:txEl>
                                              <p:pRg st="8" end="8"/>
                                            </p:txEl>
                                          </p:spTgt>
                                        </p:tgtEl>
                                        <p:attrNameLst>
                                          <p:attrName>ppt_x</p:attrName>
                                        </p:attrNameLst>
                                      </p:cBhvr>
                                      <p:tavLst>
                                        <p:tav tm="0">
                                          <p:val>
                                            <p:strVal val="#ppt_x-.2"/>
                                          </p:val>
                                        </p:tav>
                                        <p:tav tm="100000">
                                          <p:val>
                                            <p:strVal val="#ppt_x"/>
                                          </p:val>
                                        </p:tav>
                                      </p:tavLst>
                                    </p:anim>
                                    <p:anim calcmode="lin" valueType="num">
                                      <p:cBhvr>
                                        <p:cTn id="59" dur="500" fill="hold"/>
                                        <p:tgtEl>
                                          <p:spTgt spid="3075">
                                            <p:txEl>
                                              <p:pRg st="8" end="8"/>
                                            </p:txEl>
                                          </p:spTgt>
                                        </p:tgtEl>
                                        <p:attrNameLst>
                                          <p:attrName>ppt_y</p:attrName>
                                        </p:attrNameLst>
                                      </p:cBhvr>
                                      <p:tavLst>
                                        <p:tav tm="0">
                                          <p:val>
                                            <p:strVal val="#ppt_y"/>
                                          </p:val>
                                        </p:tav>
                                        <p:tav tm="100000">
                                          <p:val>
                                            <p:strVal val="#ppt_y"/>
                                          </p:val>
                                        </p:tav>
                                      </p:tavLst>
                                    </p:anim>
                                    <p:animEffect transition="in" filter="fade">
                                      <p:cBhvr>
                                        <p:cTn id="60" dur="500"/>
                                        <p:tgtEl>
                                          <p:spTgt spid="3075">
                                            <p:txEl>
                                              <p:pRg st="8" end="8"/>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4" presetClass="entr" presetSubtype="0" accel="100000" fill="hold" nodeType="clickEffect">
                                  <p:stCondLst>
                                    <p:cond delay="0"/>
                                  </p:stCondLst>
                                  <p:childTnLst>
                                    <p:set>
                                      <p:cBhvr>
                                        <p:cTn id="64" dur="1" fill="hold">
                                          <p:stCondLst>
                                            <p:cond delay="0"/>
                                          </p:stCondLst>
                                        </p:cTn>
                                        <p:tgtEl>
                                          <p:spTgt spid="3075">
                                            <p:txEl>
                                              <p:pRg st="9" end="9"/>
                                            </p:txEl>
                                          </p:spTgt>
                                        </p:tgtEl>
                                        <p:attrNameLst>
                                          <p:attrName>style.visibility</p:attrName>
                                        </p:attrNameLst>
                                      </p:cBhvr>
                                      <p:to>
                                        <p:strVal val="visible"/>
                                      </p:to>
                                    </p:set>
                                    <p:anim calcmode="lin" valueType="num">
                                      <p:cBhvr>
                                        <p:cTn id="65" dur="500" fill="hold"/>
                                        <p:tgtEl>
                                          <p:spTgt spid="3075">
                                            <p:txEl>
                                              <p:pRg st="9" end="9"/>
                                            </p:txEl>
                                          </p:spTgt>
                                        </p:tgtEl>
                                        <p:attrNameLst>
                                          <p:attrName>ppt_w</p:attrName>
                                        </p:attrNameLst>
                                      </p:cBhvr>
                                      <p:tavLst>
                                        <p:tav tm="0">
                                          <p:val>
                                            <p:strVal val="#ppt_w*0.05"/>
                                          </p:val>
                                        </p:tav>
                                        <p:tav tm="100000">
                                          <p:val>
                                            <p:strVal val="#ppt_w"/>
                                          </p:val>
                                        </p:tav>
                                      </p:tavLst>
                                    </p:anim>
                                    <p:anim calcmode="lin" valueType="num">
                                      <p:cBhvr>
                                        <p:cTn id="66" dur="500" fill="hold"/>
                                        <p:tgtEl>
                                          <p:spTgt spid="3075">
                                            <p:txEl>
                                              <p:pRg st="9" end="9"/>
                                            </p:txEl>
                                          </p:spTgt>
                                        </p:tgtEl>
                                        <p:attrNameLst>
                                          <p:attrName>ppt_h</p:attrName>
                                        </p:attrNameLst>
                                      </p:cBhvr>
                                      <p:tavLst>
                                        <p:tav tm="0">
                                          <p:val>
                                            <p:strVal val="#ppt_h"/>
                                          </p:val>
                                        </p:tav>
                                        <p:tav tm="100000">
                                          <p:val>
                                            <p:strVal val="#ppt_h"/>
                                          </p:val>
                                        </p:tav>
                                      </p:tavLst>
                                    </p:anim>
                                    <p:anim calcmode="lin" valueType="num">
                                      <p:cBhvr>
                                        <p:cTn id="67" dur="500" fill="hold"/>
                                        <p:tgtEl>
                                          <p:spTgt spid="3075">
                                            <p:txEl>
                                              <p:pRg st="9" end="9"/>
                                            </p:txEl>
                                          </p:spTgt>
                                        </p:tgtEl>
                                        <p:attrNameLst>
                                          <p:attrName>ppt_x</p:attrName>
                                        </p:attrNameLst>
                                      </p:cBhvr>
                                      <p:tavLst>
                                        <p:tav tm="0">
                                          <p:val>
                                            <p:strVal val="#ppt_x-.2"/>
                                          </p:val>
                                        </p:tav>
                                        <p:tav tm="100000">
                                          <p:val>
                                            <p:strVal val="#ppt_x"/>
                                          </p:val>
                                        </p:tav>
                                      </p:tavLst>
                                    </p:anim>
                                    <p:anim calcmode="lin" valueType="num">
                                      <p:cBhvr>
                                        <p:cTn id="68" dur="500" fill="hold"/>
                                        <p:tgtEl>
                                          <p:spTgt spid="3075">
                                            <p:txEl>
                                              <p:pRg st="9" end="9"/>
                                            </p:txEl>
                                          </p:spTgt>
                                        </p:tgtEl>
                                        <p:attrNameLst>
                                          <p:attrName>ppt_y</p:attrName>
                                        </p:attrNameLst>
                                      </p:cBhvr>
                                      <p:tavLst>
                                        <p:tav tm="0">
                                          <p:val>
                                            <p:strVal val="#ppt_y"/>
                                          </p:val>
                                        </p:tav>
                                        <p:tav tm="100000">
                                          <p:val>
                                            <p:strVal val="#ppt_y"/>
                                          </p:val>
                                        </p:tav>
                                      </p:tavLst>
                                    </p:anim>
                                    <p:animEffect transition="in" filter="fade">
                                      <p:cBhvr>
                                        <p:cTn id="69" dur="500"/>
                                        <p:tgtEl>
                                          <p:spTgt spid="3075">
                                            <p:txEl>
                                              <p:pRg st="9" end="9"/>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4" presetClass="entr" presetSubtype="0" accel="100000" fill="hold" nodeType="clickEffect">
                                  <p:stCondLst>
                                    <p:cond delay="0"/>
                                  </p:stCondLst>
                                  <p:childTnLst>
                                    <p:set>
                                      <p:cBhvr>
                                        <p:cTn id="73" dur="1" fill="hold">
                                          <p:stCondLst>
                                            <p:cond delay="0"/>
                                          </p:stCondLst>
                                        </p:cTn>
                                        <p:tgtEl>
                                          <p:spTgt spid="3075">
                                            <p:txEl>
                                              <p:pRg st="10" end="10"/>
                                            </p:txEl>
                                          </p:spTgt>
                                        </p:tgtEl>
                                        <p:attrNameLst>
                                          <p:attrName>style.visibility</p:attrName>
                                        </p:attrNameLst>
                                      </p:cBhvr>
                                      <p:to>
                                        <p:strVal val="visible"/>
                                      </p:to>
                                    </p:set>
                                    <p:anim calcmode="lin" valueType="num">
                                      <p:cBhvr>
                                        <p:cTn id="74" dur="500" fill="hold"/>
                                        <p:tgtEl>
                                          <p:spTgt spid="3075">
                                            <p:txEl>
                                              <p:pRg st="10" end="10"/>
                                            </p:txEl>
                                          </p:spTgt>
                                        </p:tgtEl>
                                        <p:attrNameLst>
                                          <p:attrName>ppt_w</p:attrName>
                                        </p:attrNameLst>
                                      </p:cBhvr>
                                      <p:tavLst>
                                        <p:tav tm="0">
                                          <p:val>
                                            <p:strVal val="#ppt_w*0.05"/>
                                          </p:val>
                                        </p:tav>
                                        <p:tav tm="100000">
                                          <p:val>
                                            <p:strVal val="#ppt_w"/>
                                          </p:val>
                                        </p:tav>
                                      </p:tavLst>
                                    </p:anim>
                                    <p:anim calcmode="lin" valueType="num">
                                      <p:cBhvr>
                                        <p:cTn id="75" dur="500" fill="hold"/>
                                        <p:tgtEl>
                                          <p:spTgt spid="3075">
                                            <p:txEl>
                                              <p:pRg st="10" end="10"/>
                                            </p:txEl>
                                          </p:spTgt>
                                        </p:tgtEl>
                                        <p:attrNameLst>
                                          <p:attrName>ppt_h</p:attrName>
                                        </p:attrNameLst>
                                      </p:cBhvr>
                                      <p:tavLst>
                                        <p:tav tm="0">
                                          <p:val>
                                            <p:strVal val="#ppt_h"/>
                                          </p:val>
                                        </p:tav>
                                        <p:tav tm="100000">
                                          <p:val>
                                            <p:strVal val="#ppt_h"/>
                                          </p:val>
                                        </p:tav>
                                      </p:tavLst>
                                    </p:anim>
                                    <p:anim calcmode="lin" valueType="num">
                                      <p:cBhvr>
                                        <p:cTn id="76" dur="500" fill="hold"/>
                                        <p:tgtEl>
                                          <p:spTgt spid="3075">
                                            <p:txEl>
                                              <p:pRg st="10" end="10"/>
                                            </p:txEl>
                                          </p:spTgt>
                                        </p:tgtEl>
                                        <p:attrNameLst>
                                          <p:attrName>ppt_x</p:attrName>
                                        </p:attrNameLst>
                                      </p:cBhvr>
                                      <p:tavLst>
                                        <p:tav tm="0">
                                          <p:val>
                                            <p:strVal val="#ppt_x-.2"/>
                                          </p:val>
                                        </p:tav>
                                        <p:tav tm="100000">
                                          <p:val>
                                            <p:strVal val="#ppt_x"/>
                                          </p:val>
                                        </p:tav>
                                      </p:tavLst>
                                    </p:anim>
                                    <p:anim calcmode="lin" valueType="num">
                                      <p:cBhvr>
                                        <p:cTn id="77" dur="500" fill="hold"/>
                                        <p:tgtEl>
                                          <p:spTgt spid="3075">
                                            <p:txEl>
                                              <p:pRg st="10" end="10"/>
                                            </p:txEl>
                                          </p:spTgt>
                                        </p:tgtEl>
                                        <p:attrNameLst>
                                          <p:attrName>ppt_y</p:attrName>
                                        </p:attrNameLst>
                                      </p:cBhvr>
                                      <p:tavLst>
                                        <p:tav tm="0">
                                          <p:val>
                                            <p:strVal val="#ppt_y"/>
                                          </p:val>
                                        </p:tav>
                                        <p:tav tm="100000">
                                          <p:val>
                                            <p:strVal val="#ppt_y"/>
                                          </p:val>
                                        </p:tav>
                                      </p:tavLst>
                                    </p:anim>
                                    <p:animEffect transition="in" filter="fade">
                                      <p:cBhvr>
                                        <p:cTn id="78" dur="500"/>
                                        <p:tgtEl>
                                          <p:spTgt spid="3075">
                                            <p:txEl>
                                              <p:pRg st="10" end="10"/>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9" presetClass="entr" presetSubtype="0" fill="hold" nodeType="clickEffect">
                                  <p:stCondLst>
                                    <p:cond delay="0"/>
                                  </p:stCondLst>
                                  <p:childTnLst>
                                    <p:set>
                                      <p:cBhvr>
                                        <p:cTn id="82" dur="1" fill="hold">
                                          <p:stCondLst>
                                            <p:cond delay="0"/>
                                          </p:stCondLst>
                                        </p:cTn>
                                        <p:tgtEl>
                                          <p:spTgt spid="3075">
                                            <p:txEl>
                                              <p:pRg st="11" end="11"/>
                                            </p:txEl>
                                          </p:spTgt>
                                        </p:tgtEl>
                                        <p:attrNameLst>
                                          <p:attrName>style.visibility</p:attrName>
                                        </p:attrNameLst>
                                      </p:cBhvr>
                                      <p:to>
                                        <p:strVal val="visible"/>
                                      </p:to>
                                    </p:set>
                                    <p:anim calcmode="lin" valueType="num">
                                      <p:cBhvr>
                                        <p:cTn id="83" dur="1000" fill="hold"/>
                                        <p:tgtEl>
                                          <p:spTgt spid="3075">
                                            <p:txEl>
                                              <p:pRg st="11" end="11"/>
                                            </p:txEl>
                                          </p:spTgt>
                                        </p:tgtEl>
                                        <p:attrNameLst>
                                          <p:attrName>ppt_x</p:attrName>
                                        </p:attrNameLst>
                                      </p:cBhvr>
                                      <p:tavLst>
                                        <p:tav tm="0">
                                          <p:val>
                                            <p:strVal val="#ppt_x-.2"/>
                                          </p:val>
                                        </p:tav>
                                        <p:tav tm="100000">
                                          <p:val>
                                            <p:strVal val="#ppt_x"/>
                                          </p:val>
                                        </p:tav>
                                      </p:tavLst>
                                    </p:anim>
                                    <p:anim calcmode="lin" valueType="num">
                                      <p:cBhvr>
                                        <p:cTn id="84" dur="1000" fill="hold"/>
                                        <p:tgtEl>
                                          <p:spTgt spid="3075">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85" dur="1000"/>
                                        <p:tgtEl>
                                          <p:spTgt spid="3075">
                                            <p:txEl>
                                              <p:pRg st="11" end="11"/>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nodeType="clickEffect">
                                  <p:stCondLst>
                                    <p:cond delay="0"/>
                                  </p:stCondLst>
                                  <p:childTnLst>
                                    <p:set>
                                      <p:cBhvr>
                                        <p:cTn id="89" dur="1" fill="hold">
                                          <p:stCondLst>
                                            <p:cond delay="0"/>
                                          </p:stCondLst>
                                        </p:cTn>
                                        <p:tgtEl>
                                          <p:spTgt spid="3075">
                                            <p:txEl>
                                              <p:pRg st="12" end="12"/>
                                            </p:txEl>
                                          </p:spTgt>
                                        </p:tgtEl>
                                        <p:attrNameLst>
                                          <p:attrName>style.visibility</p:attrName>
                                        </p:attrNameLst>
                                      </p:cBhvr>
                                      <p:to>
                                        <p:strVal val="visible"/>
                                      </p:to>
                                    </p:set>
                                    <p:anim calcmode="lin" valueType="num">
                                      <p:cBhvr>
                                        <p:cTn id="90" dur="1000" fill="hold"/>
                                        <p:tgtEl>
                                          <p:spTgt spid="3075">
                                            <p:txEl>
                                              <p:pRg st="12" end="12"/>
                                            </p:txEl>
                                          </p:spTgt>
                                        </p:tgtEl>
                                        <p:attrNameLst>
                                          <p:attrName>ppt_x</p:attrName>
                                        </p:attrNameLst>
                                      </p:cBhvr>
                                      <p:tavLst>
                                        <p:tav tm="0">
                                          <p:val>
                                            <p:strVal val="#ppt_x-.2"/>
                                          </p:val>
                                        </p:tav>
                                        <p:tav tm="100000">
                                          <p:val>
                                            <p:strVal val="#ppt_x"/>
                                          </p:val>
                                        </p:tav>
                                      </p:tavLst>
                                    </p:anim>
                                    <p:anim calcmode="lin" valueType="num">
                                      <p:cBhvr>
                                        <p:cTn id="91" dur="1000" fill="hold"/>
                                        <p:tgtEl>
                                          <p:spTgt spid="3075">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92" dur="1000"/>
                                        <p:tgtEl>
                                          <p:spTgt spid="307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b="1" u="sng"/>
              <a:t>ENJAMBEMENT	</a:t>
            </a:r>
          </a:p>
        </p:txBody>
      </p:sp>
      <p:sp>
        <p:nvSpPr>
          <p:cNvPr id="38915" name="Rectangle 3"/>
          <p:cNvSpPr>
            <a:spLocks noGrp="1" noChangeArrowheads="1"/>
          </p:cNvSpPr>
          <p:nvPr>
            <p:ph type="body" idx="1"/>
          </p:nvPr>
        </p:nvSpPr>
        <p:spPr/>
        <p:txBody>
          <a:bodyPr/>
          <a:lstStyle/>
          <a:p>
            <a:r>
              <a:rPr lang="en-US" sz="2800"/>
              <a:t>Dit is wanneer een versreël sonder enige leestekens in die volgende versreël oorgaan.</a:t>
            </a:r>
          </a:p>
          <a:p>
            <a:pPr lvl="1"/>
            <a:r>
              <a:rPr lang="en-US" sz="2400" b="1" u="sng"/>
              <a:t>Funksies van enjambement</a:t>
            </a:r>
          </a:p>
          <a:p>
            <a:pPr lvl="2"/>
            <a:r>
              <a:rPr lang="en-US" sz="2000"/>
              <a:t>Dit verdoesel (versteek, versag) die rym.</a:t>
            </a:r>
          </a:p>
          <a:p>
            <a:pPr lvl="2"/>
            <a:r>
              <a:rPr lang="en-US" sz="2000"/>
              <a:t>Dit  het ’n uitwerking op beide die tempo en ritme.  Enjambement kan die tempo versnel, byvoorbeeld </a:t>
            </a:r>
          </a:p>
          <a:p>
            <a:pPr lvl="2">
              <a:buFont typeface="Wingdings" panose="05000000000000000000" pitchFamily="2" charset="2"/>
              <a:buNone/>
            </a:pPr>
            <a:r>
              <a:rPr lang="en-US" sz="2000"/>
              <a:t>	by dramatiese gebeure.</a:t>
            </a:r>
          </a:p>
          <a:p>
            <a:pPr lvl="2"/>
            <a:r>
              <a:rPr lang="en-US" sz="2000"/>
              <a:t>Dit bevorder vloeiendheid.</a:t>
            </a:r>
          </a:p>
          <a:p>
            <a:pPr lvl="2"/>
            <a:r>
              <a:rPr lang="en-US" sz="2000"/>
              <a:t>Dit dien as bindmiddel tussen versreëls en tussen strofes.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891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891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1" presetClass="entr" presetSubtype="0" fill="hold" nodeType="clickEffect">
                                  <p:stCondLst>
                                    <p:cond delay="0"/>
                                  </p:stCondLst>
                                  <p:childTnLst>
                                    <p:set>
                                      <p:cBhvr>
                                        <p:cTn id="13" dur="1" fill="hold">
                                          <p:stCondLst>
                                            <p:cond delay="0"/>
                                          </p:stCondLst>
                                        </p:cTn>
                                        <p:tgtEl>
                                          <p:spTgt spid="38915">
                                            <p:txEl>
                                              <p:pRg st="2" end="2"/>
                                            </p:txEl>
                                          </p:spTgt>
                                        </p:tgtEl>
                                        <p:attrNameLst>
                                          <p:attrName>style.visibility</p:attrName>
                                        </p:attrNameLst>
                                      </p:cBhvr>
                                      <p:to>
                                        <p:strVal val="visible"/>
                                      </p:to>
                                    </p:set>
                                    <p:animEffect transition="in" filter="fade">
                                      <p:cBhvr>
                                        <p:cTn id="14" dur="770" decel="100000"/>
                                        <p:tgtEl>
                                          <p:spTgt spid="38915">
                                            <p:txEl>
                                              <p:pRg st="2" end="2"/>
                                            </p:txEl>
                                          </p:spTgt>
                                        </p:tgtEl>
                                      </p:cBhvr>
                                    </p:animEffect>
                                    <p:animScale>
                                      <p:cBhvr>
                                        <p:cTn id="15" dur="770" decel="100000"/>
                                        <p:tgtEl>
                                          <p:spTgt spid="38915">
                                            <p:txEl>
                                              <p:pRg st="2" end="2"/>
                                            </p:txEl>
                                          </p:spTgt>
                                        </p:tgtEl>
                                      </p:cBhvr>
                                      <p:from x="10000" y="10000"/>
                                      <p:to x="200000" y="450000"/>
                                    </p:animScale>
                                    <p:animScale>
                                      <p:cBhvr>
                                        <p:cTn id="16" dur="1230" accel="100000" fill="hold">
                                          <p:stCondLst>
                                            <p:cond delay="770"/>
                                          </p:stCondLst>
                                        </p:cTn>
                                        <p:tgtEl>
                                          <p:spTgt spid="38915">
                                            <p:txEl>
                                              <p:pRg st="2" end="2"/>
                                            </p:txEl>
                                          </p:spTgt>
                                        </p:tgtEl>
                                      </p:cBhvr>
                                      <p:from x="200000" y="450000"/>
                                      <p:to x="100000" y="100000"/>
                                    </p:animScale>
                                    <p:set>
                                      <p:cBhvr>
                                        <p:cTn id="17" dur="770" fill="hold"/>
                                        <p:tgtEl>
                                          <p:spTgt spid="38915">
                                            <p:txEl>
                                              <p:pRg st="2" end="2"/>
                                            </p:txEl>
                                          </p:spTgt>
                                        </p:tgtEl>
                                        <p:attrNameLst>
                                          <p:attrName>ppt_x</p:attrName>
                                        </p:attrNameLst>
                                      </p:cBhvr>
                                      <p:to>
                                        <p:strVal val="(0.5)"/>
                                      </p:to>
                                    </p:set>
                                    <p:anim from="(0.5)" to="(#ppt_x)" calcmode="lin" valueType="num">
                                      <p:cBhvr>
                                        <p:cTn id="18" dur="1230" accel="100000" fill="hold">
                                          <p:stCondLst>
                                            <p:cond delay="770"/>
                                          </p:stCondLst>
                                        </p:cTn>
                                        <p:tgtEl>
                                          <p:spTgt spid="38915">
                                            <p:txEl>
                                              <p:pRg st="2" end="2"/>
                                            </p:txEl>
                                          </p:spTgt>
                                        </p:tgtEl>
                                        <p:attrNameLst>
                                          <p:attrName>ppt_x</p:attrName>
                                        </p:attrNameLst>
                                      </p:cBhvr>
                                    </p:anim>
                                    <p:set>
                                      <p:cBhvr>
                                        <p:cTn id="19" dur="770" fill="hold"/>
                                        <p:tgtEl>
                                          <p:spTgt spid="38915">
                                            <p:txEl>
                                              <p:pRg st="2" end="2"/>
                                            </p:txEl>
                                          </p:spTgt>
                                        </p:tgtEl>
                                        <p:attrNameLst>
                                          <p:attrName>ppt_y</p:attrName>
                                        </p:attrNameLst>
                                      </p:cBhvr>
                                      <p:to>
                                        <p:strVal val="(#ppt_y+0.4)"/>
                                      </p:to>
                                    </p:set>
                                    <p:anim from="(#ppt_y+0.4)" to="(#ppt_y)" calcmode="lin" valueType="num">
                                      <p:cBhvr>
                                        <p:cTn id="20" dur="1230" accel="100000" fill="hold">
                                          <p:stCondLst>
                                            <p:cond delay="770"/>
                                          </p:stCondLst>
                                        </p:cTn>
                                        <p:tgtEl>
                                          <p:spTgt spid="38915">
                                            <p:txEl>
                                              <p:pRg st="2" end="2"/>
                                            </p:txEl>
                                          </p:spTgt>
                                        </p:tgtEl>
                                        <p:attrNameLst>
                                          <p:attrName>ppt_y</p:attrName>
                                        </p:attrNameLst>
                                      </p:cBhvr>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5" presetClass="entr" presetSubtype="0" fill="hold"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p:cTn id="25" dur="1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891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8915">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38915">
                                            <p:txEl>
                                              <p:pRg st="4" end="4"/>
                                            </p:txEl>
                                          </p:spTgt>
                                        </p:tgtEl>
                                        <p:attrNameLst>
                                          <p:attrName>style.visibility</p:attrName>
                                        </p:attrNameLst>
                                      </p:cBhvr>
                                      <p:to>
                                        <p:strVal val="visible"/>
                                      </p:to>
                                    </p:set>
                                    <p:anim calcmode="lin" valueType="num">
                                      <p:cBhvr>
                                        <p:cTn id="31" dur="10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891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891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891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nodeType="clickEffect">
                                  <p:stCondLst>
                                    <p:cond delay="0"/>
                                  </p:stCondLst>
                                  <p:childTnLst>
                                    <p:set>
                                      <p:cBhvr>
                                        <p:cTn id="38" dur="1" fill="hold">
                                          <p:stCondLst>
                                            <p:cond delay="0"/>
                                          </p:stCondLst>
                                        </p:cTn>
                                        <p:tgtEl>
                                          <p:spTgt spid="38915">
                                            <p:txEl>
                                              <p:pRg st="5" end="5"/>
                                            </p:txEl>
                                          </p:spTgt>
                                        </p:tgtEl>
                                        <p:attrNameLst>
                                          <p:attrName>style.visibility</p:attrName>
                                        </p:attrNameLst>
                                      </p:cBhvr>
                                      <p:to>
                                        <p:strVal val="visible"/>
                                      </p:to>
                                    </p:set>
                                    <p:anim calcmode="lin" valueType="num">
                                      <p:cBhvr>
                                        <p:cTn id="39" dur="1000" fill="hold"/>
                                        <p:tgtEl>
                                          <p:spTgt spid="38915">
                                            <p:txEl>
                                              <p:pRg st="5" end="5"/>
                                            </p:txEl>
                                          </p:spTgt>
                                        </p:tgtEl>
                                        <p:attrNameLst>
                                          <p:attrName>ppt_x</p:attrName>
                                        </p:attrNameLst>
                                      </p:cBhvr>
                                      <p:tavLst>
                                        <p:tav tm="0">
                                          <p:val>
                                            <p:strVal val="#ppt_x-.2"/>
                                          </p:val>
                                        </p:tav>
                                        <p:tav tm="100000">
                                          <p:val>
                                            <p:strVal val="#ppt_x"/>
                                          </p:val>
                                        </p:tav>
                                      </p:tavLst>
                                    </p:anim>
                                    <p:anim calcmode="lin" valueType="num">
                                      <p:cBhvr>
                                        <p:cTn id="40" dur="1000" fill="hold"/>
                                        <p:tgtEl>
                                          <p:spTgt spid="3891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38915">
                                            <p:txEl>
                                              <p:pRg st="5" end="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5" presetClass="entr" presetSubtype="0" fill="hold" nodeType="clickEffect">
                                  <p:stCondLst>
                                    <p:cond delay="0"/>
                                  </p:stCondLst>
                                  <p:iterate type="lt">
                                    <p:tmPct val="10000"/>
                                  </p:iterate>
                                  <p:childTnLst>
                                    <p:set>
                                      <p:cBhvr>
                                        <p:cTn id="45" dur="1" fill="hold">
                                          <p:stCondLst>
                                            <p:cond delay="0"/>
                                          </p:stCondLst>
                                        </p:cTn>
                                        <p:tgtEl>
                                          <p:spTgt spid="38915">
                                            <p:txEl>
                                              <p:pRg st="6" end="6"/>
                                            </p:txEl>
                                          </p:spTgt>
                                        </p:tgtEl>
                                        <p:attrNameLst>
                                          <p:attrName>style.visibility</p:attrName>
                                        </p:attrNameLst>
                                      </p:cBhvr>
                                      <p:to>
                                        <p:strVal val="visible"/>
                                      </p:to>
                                    </p:set>
                                    <p:animEffect transition="in" filter="fade">
                                      <p:cBhvr>
                                        <p:cTn id="46" dur="500"/>
                                        <p:tgtEl>
                                          <p:spTgt spid="38915">
                                            <p:txEl>
                                              <p:pRg st="6" end="6"/>
                                            </p:txEl>
                                          </p:spTgt>
                                        </p:tgtEl>
                                      </p:cBhvr>
                                    </p:animEffect>
                                    <p:anim calcmode="lin" valueType="num">
                                      <p:cBhvr>
                                        <p:cTn id="47" dur="500" fill="hold"/>
                                        <p:tgtEl>
                                          <p:spTgt spid="38915">
                                            <p:txEl>
                                              <p:pRg st="6" end="6"/>
                                            </p:txEl>
                                          </p:spTgt>
                                        </p:tgtEl>
                                        <p:attrNameLst>
                                          <p:attrName>ppt_w</p:attrName>
                                        </p:attrNameLst>
                                      </p:cBhvr>
                                      <p:tavLst>
                                        <p:tav tm="0" fmla="#ppt_w*sin(2.5*pi*$)">
                                          <p:val>
                                            <p:fltVal val="0"/>
                                          </p:val>
                                        </p:tav>
                                        <p:tav tm="100000">
                                          <p:val>
                                            <p:fltVal val="1"/>
                                          </p:val>
                                        </p:tav>
                                      </p:tavLst>
                                    </p:anim>
                                    <p:anim calcmode="lin" valueType="num">
                                      <p:cBhvr>
                                        <p:cTn id="48" dur="500" fill="hold"/>
                                        <p:tgtEl>
                                          <p:spTgt spid="3891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u="sng"/>
              <a:t>POLISINDETON</a:t>
            </a:r>
          </a:p>
        </p:txBody>
      </p:sp>
      <p:sp>
        <p:nvSpPr>
          <p:cNvPr id="39939" name="Rectangle 3"/>
          <p:cNvSpPr>
            <a:spLocks noGrp="1" noChangeArrowheads="1"/>
          </p:cNvSpPr>
          <p:nvPr>
            <p:ph type="body" idx="1"/>
          </p:nvPr>
        </p:nvSpPr>
        <p:spPr/>
        <p:txBody>
          <a:bodyPr/>
          <a:lstStyle/>
          <a:p>
            <a:r>
              <a:rPr lang="en-US"/>
              <a:t>Dit is die herhaling van voegwoorde om ’n sekere effek te skep, byvoorbeeld:</a:t>
            </a:r>
          </a:p>
          <a:p>
            <a:pPr lvl="1"/>
            <a:r>
              <a:rPr lang="en-US">
                <a:solidFill>
                  <a:srgbClr val="660033"/>
                </a:solidFill>
              </a:rPr>
              <a:t>Hy het gesing </a:t>
            </a:r>
            <a:r>
              <a:rPr lang="en-US" u="sng">
                <a:solidFill>
                  <a:srgbClr val="660033"/>
                </a:solidFill>
              </a:rPr>
              <a:t>en</a:t>
            </a:r>
            <a:r>
              <a:rPr lang="en-US">
                <a:solidFill>
                  <a:srgbClr val="660033"/>
                </a:solidFill>
              </a:rPr>
              <a:t> gedans </a:t>
            </a:r>
            <a:r>
              <a:rPr lang="en-US" u="sng">
                <a:solidFill>
                  <a:srgbClr val="660033"/>
                </a:solidFill>
              </a:rPr>
              <a:t>en</a:t>
            </a:r>
            <a:r>
              <a:rPr lang="en-US">
                <a:solidFill>
                  <a:srgbClr val="660033"/>
                </a:solidFill>
              </a:rPr>
              <a:t> gelag </a:t>
            </a:r>
            <a:r>
              <a:rPr lang="en-US" u="sng">
                <a:solidFill>
                  <a:srgbClr val="660033"/>
                </a:solidFill>
              </a:rPr>
              <a:t>en</a:t>
            </a:r>
            <a:r>
              <a:rPr lang="en-US">
                <a:solidFill>
                  <a:srgbClr val="660033"/>
                </a:solidFill>
              </a:rPr>
              <a:t> gejubel van vreugde.</a:t>
            </a:r>
          </a:p>
          <a:p>
            <a:pPr lvl="1">
              <a:buFont typeface="Wingdings" panose="05000000000000000000" pitchFamily="2" charset="2"/>
              <a:buNone/>
            </a:pPr>
            <a:endParaRPr lang="en-US">
              <a:solidFill>
                <a:srgbClr val="6600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wheel(4)">
                                      <p:cBhvr>
                                        <p:cTn id="7" dur="20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b="1" u="sng">
                <a:effectLst>
                  <a:outerShdw blurRad="38100" dist="38100" dir="2700000" algn="tl">
                    <a:srgbClr val="C0C0C0"/>
                  </a:outerShdw>
                </a:effectLst>
              </a:rPr>
              <a:t>BEELDSPRAAK</a:t>
            </a:r>
          </a:p>
        </p:txBody>
      </p:sp>
      <p:sp>
        <p:nvSpPr>
          <p:cNvPr id="40963" name="Rectangle 3"/>
          <p:cNvSpPr>
            <a:spLocks noGrp="1" noChangeArrowheads="1"/>
          </p:cNvSpPr>
          <p:nvPr>
            <p:ph type="body" idx="1"/>
          </p:nvPr>
        </p:nvSpPr>
        <p:spPr/>
        <p:txBody>
          <a:bodyPr/>
          <a:lstStyle/>
          <a:p>
            <a:r>
              <a:rPr lang="en-US" sz="2800" b="1" u="sng"/>
              <a:t>VERGELYKING</a:t>
            </a:r>
          </a:p>
          <a:p>
            <a:pPr lvl="1"/>
            <a:r>
              <a:rPr lang="en-US" sz="2400" b="1"/>
              <a:t>Hier word twee sake met mekaar vergelyk.  die woorde : </a:t>
            </a:r>
            <a:r>
              <a:rPr lang="en-US" sz="2400" b="1" u="sng"/>
              <a:t>soos, net soos en nes</a:t>
            </a:r>
            <a:r>
              <a:rPr lang="en-US" sz="2400" b="1"/>
              <a:t>, word </a:t>
            </a:r>
          </a:p>
          <a:p>
            <a:pPr lvl="1">
              <a:buFont typeface="Wingdings" panose="05000000000000000000" pitchFamily="2" charset="2"/>
              <a:buNone/>
            </a:pPr>
            <a:r>
              <a:rPr lang="en-US" sz="2400" b="1"/>
              <a:t>	gebruik om te wys dat daar gemeenskaplike kenmerke tussen twee vergelykbare sake is, byvoorbeeld</a:t>
            </a:r>
          </a:p>
          <a:p>
            <a:pPr lvl="1">
              <a:buFont typeface="Wingdings" panose="05000000000000000000" pitchFamily="2" charset="2"/>
              <a:buChar char="ü"/>
            </a:pPr>
            <a:r>
              <a:rPr lang="en-US" sz="2400" b="1"/>
              <a:t>	</a:t>
            </a:r>
            <a:r>
              <a:rPr lang="en-US" sz="2400" b="1">
                <a:solidFill>
                  <a:srgbClr val="003366"/>
                </a:solidFill>
                <a:effectLst>
                  <a:outerShdw blurRad="38100" dist="38100" dir="2700000" algn="tl">
                    <a:srgbClr val="C0C0C0"/>
                  </a:outerShdw>
                </a:effectLst>
              </a:rPr>
              <a:t>Die bedrieër is so slu </a:t>
            </a:r>
            <a:r>
              <a:rPr lang="en-US" sz="2400" b="1" u="sng">
                <a:solidFill>
                  <a:srgbClr val="003366"/>
                </a:solidFill>
                <a:effectLst>
                  <a:outerShdw blurRad="38100" dist="38100" dir="2700000" algn="tl">
                    <a:srgbClr val="C0C0C0"/>
                  </a:outerShdw>
                </a:effectLst>
              </a:rPr>
              <a:t>soos </a:t>
            </a:r>
            <a:r>
              <a:rPr lang="en-US" sz="2400" b="1">
                <a:solidFill>
                  <a:srgbClr val="003366"/>
                </a:solidFill>
                <a:effectLst>
                  <a:outerShdw blurRad="38100" dist="38100" dir="2700000" algn="tl">
                    <a:srgbClr val="C0C0C0"/>
                  </a:outerShdw>
                </a:effectLst>
              </a:rPr>
              <a:t>’n jakkals</a:t>
            </a:r>
          </a:p>
          <a:p>
            <a:pPr lvl="1">
              <a:buFont typeface="Wingdings" panose="05000000000000000000" pitchFamily="2" charset="2"/>
              <a:buChar char="ü"/>
            </a:pPr>
            <a:r>
              <a:rPr lang="en-US" sz="2400" b="1">
                <a:solidFill>
                  <a:srgbClr val="003366"/>
                </a:solidFill>
                <a:effectLst>
                  <a:outerShdw blurRad="38100" dist="38100" dir="2700000" algn="tl">
                    <a:srgbClr val="C0C0C0"/>
                  </a:outerShdw>
                </a:effectLst>
              </a:rPr>
              <a:t>Die bedrieër is </a:t>
            </a:r>
            <a:r>
              <a:rPr lang="en-US" sz="2400" b="1" u="sng">
                <a:solidFill>
                  <a:srgbClr val="003366"/>
                </a:solidFill>
                <a:effectLst>
                  <a:outerShdw blurRad="38100" dist="38100" dir="2700000" algn="tl">
                    <a:srgbClr val="C0C0C0"/>
                  </a:outerShdw>
                </a:effectLst>
              </a:rPr>
              <a:t>soos</a:t>
            </a:r>
            <a:r>
              <a:rPr lang="en-US" sz="2400" b="1">
                <a:solidFill>
                  <a:srgbClr val="003366"/>
                </a:solidFill>
                <a:effectLst>
                  <a:outerShdw blurRad="38100" dist="38100" dir="2700000" algn="tl">
                    <a:srgbClr val="C0C0C0"/>
                  </a:outerShdw>
                </a:effectLst>
              </a:rPr>
              <a:t> ’n jakkals.</a:t>
            </a:r>
          </a:p>
          <a:p>
            <a:pPr lvl="1">
              <a:buFont typeface="Wingdings" panose="05000000000000000000" pitchFamily="2" charset="2"/>
              <a:buChar char="ü"/>
            </a:pPr>
            <a:r>
              <a:rPr lang="en-US" sz="2400" b="1">
                <a:solidFill>
                  <a:srgbClr val="003366"/>
                </a:solidFill>
                <a:effectLst>
                  <a:outerShdw blurRad="38100" dist="38100" dir="2700000" algn="tl">
                    <a:srgbClr val="C0C0C0"/>
                  </a:outerShdw>
                </a:effectLst>
              </a:rPr>
              <a:t>Die bedrieër is </a:t>
            </a:r>
            <a:r>
              <a:rPr lang="en-US" sz="2400" b="1" u="sng">
                <a:solidFill>
                  <a:srgbClr val="003366"/>
                </a:solidFill>
                <a:effectLst>
                  <a:outerShdw blurRad="38100" dist="38100" dir="2700000" algn="tl">
                    <a:srgbClr val="C0C0C0"/>
                  </a:outerShdw>
                </a:effectLst>
              </a:rPr>
              <a:t>nes</a:t>
            </a:r>
            <a:r>
              <a:rPr lang="en-US" sz="2400" b="1">
                <a:solidFill>
                  <a:srgbClr val="003366"/>
                </a:solidFill>
                <a:effectLst>
                  <a:outerShdw blurRad="38100" dist="38100" dir="2700000" algn="tl">
                    <a:srgbClr val="C0C0C0"/>
                  </a:outerShdw>
                </a:effectLst>
              </a:rPr>
              <a:t> ’n jakkals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wheel(4)">
                                      <p:cBhvr>
                                        <p:cTn id="7" dur="2000"/>
                                        <p:tgtEl>
                                          <p:spTgt spid="40963">
                                            <p:txEl>
                                              <p:pRg st="1" end="1"/>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40963">
                                            <p:txEl>
                                              <p:pRg st="2" end="2"/>
                                            </p:txEl>
                                          </p:spTgt>
                                        </p:tgtEl>
                                        <p:attrNameLst>
                                          <p:attrName>style.visibility</p:attrName>
                                        </p:attrNameLst>
                                      </p:cBhvr>
                                      <p:to>
                                        <p:strVal val="visible"/>
                                      </p:to>
                                    </p:set>
                                    <p:animEffect transition="in" filter="wheel(4)">
                                      <p:cBhvr>
                                        <p:cTn id="10" dur="2000"/>
                                        <p:tgtEl>
                                          <p:spTgt spid="4096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40963">
                                            <p:txEl>
                                              <p:pRg st="3" end="3"/>
                                            </p:txEl>
                                          </p:spTgt>
                                        </p:tgtEl>
                                        <p:attrNameLst>
                                          <p:attrName>style.visibility</p:attrName>
                                        </p:attrNameLst>
                                      </p:cBhvr>
                                      <p:to>
                                        <p:strVal val="visible"/>
                                      </p:to>
                                    </p:set>
                                    <p:anim calcmode="lin" valueType="num">
                                      <p:cBhvr>
                                        <p:cTn id="15" dur="1000" fill="hold"/>
                                        <p:tgtEl>
                                          <p:spTgt spid="40963">
                                            <p:txEl>
                                              <p:pRg st="3" end="3"/>
                                            </p:txEl>
                                          </p:spTgt>
                                        </p:tgtEl>
                                        <p:attrNameLst>
                                          <p:attrName>ppt_x</p:attrName>
                                        </p:attrNameLst>
                                      </p:cBhvr>
                                      <p:tavLst>
                                        <p:tav tm="0">
                                          <p:val>
                                            <p:strVal val="#ppt_x-.2"/>
                                          </p:val>
                                        </p:tav>
                                        <p:tav tm="100000">
                                          <p:val>
                                            <p:strVal val="#ppt_x"/>
                                          </p:val>
                                        </p:tav>
                                      </p:tavLst>
                                    </p:anim>
                                    <p:anim calcmode="lin" valueType="num">
                                      <p:cBhvr>
                                        <p:cTn id="16" dur="1000" fill="hold"/>
                                        <p:tgtEl>
                                          <p:spTgt spid="4096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409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40963">
                                            <p:txEl>
                                              <p:pRg st="4" end="4"/>
                                            </p:txEl>
                                          </p:spTgt>
                                        </p:tgtEl>
                                        <p:attrNameLst>
                                          <p:attrName>style.visibility</p:attrName>
                                        </p:attrNameLst>
                                      </p:cBhvr>
                                      <p:to>
                                        <p:strVal val="visible"/>
                                      </p:to>
                                    </p:set>
                                    <p:anim calcmode="lin" valueType="num">
                                      <p:cBhvr>
                                        <p:cTn id="22" dur="1000" fill="hold"/>
                                        <p:tgtEl>
                                          <p:spTgt spid="40963">
                                            <p:txEl>
                                              <p:pRg st="4" end="4"/>
                                            </p:txEl>
                                          </p:spTgt>
                                        </p:tgtEl>
                                        <p:attrNameLst>
                                          <p:attrName>ppt_x</p:attrName>
                                        </p:attrNameLst>
                                      </p:cBhvr>
                                      <p:tavLst>
                                        <p:tav tm="0">
                                          <p:val>
                                            <p:strVal val="#ppt_x-.2"/>
                                          </p:val>
                                        </p:tav>
                                        <p:tav tm="100000">
                                          <p:val>
                                            <p:strVal val="#ppt_x"/>
                                          </p:val>
                                        </p:tav>
                                      </p:tavLst>
                                    </p:anim>
                                    <p:anim calcmode="lin" valueType="num">
                                      <p:cBhvr>
                                        <p:cTn id="23" dur="1000" fill="hold"/>
                                        <p:tgtEl>
                                          <p:spTgt spid="4096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4096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nodeType="clickEffect">
                                  <p:stCondLst>
                                    <p:cond delay="0"/>
                                  </p:stCondLst>
                                  <p:childTnLst>
                                    <p:set>
                                      <p:cBhvr>
                                        <p:cTn id="28" dur="1" fill="hold">
                                          <p:stCondLst>
                                            <p:cond delay="0"/>
                                          </p:stCondLst>
                                        </p:cTn>
                                        <p:tgtEl>
                                          <p:spTgt spid="40963">
                                            <p:txEl>
                                              <p:pRg st="5" end="5"/>
                                            </p:txEl>
                                          </p:spTgt>
                                        </p:tgtEl>
                                        <p:attrNameLst>
                                          <p:attrName>style.visibility</p:attrName>
                                        </p:attrNameLst>
                                      </p:cBhvr>
                                      <p:to>
                                        <p:strVal val="visible"/>
                                      </p:to>
                                    </p:set>
                                    <p:anim calcmode="lin" valueType="num">
                                      <p:cBhvr>
                                        <p:cTn id="29" dur="1000" fill="hold"/>
                                        <p:tgtEl>
                                          <p:spTgt spid="40963">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4096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40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381000" y="1676400"/>
            <a:ext cx="8229600" cy="4530725"/>
          </a:xfrm>
        </p:spPr>
        <p:txBody>
          <a:bodyPr/>
          <a:lstStyle/>
          <a:p>
            <a:r>
              <a:rPr lang="en-US" u="sng"/>
              <a:t>METAFOOR</a:t>
            </a:r>
          </a:p>
          <a:p>
            <a:pPr lvl="1"/>
            <a:r>
              <a:rPr lang="en-US"/>
              <a:t>Stel twee sake wat met mekaar verband hou, gelyk aan mekaar, byvoorbeeld</a:t>
            </a:r>
          </a:p>
          <a:p>
            <a:pPr lvl="2"/>
            <a:r>
              <a:rPr lang="en-US">
                <a:solidFill>
                  <a:srgbClr val="003366"/>
                </a:solidFill>
              </a:rPr>
              <a:t>Die bedrieër is slu soos ’n jakkals.		</a:t>
            </a:r>
          </a:p>
          <a:p>
            <a:pPr lvl="2"/>
            <a:r>
              <a:rPr lang="en-US">
                <a:solidFill>
                  <a:srgbClr val="003366"/>
                </a:solidFill>
              </a:rPr>
              <a:t>Die bedrieër is ’n jakkals.</a:t>
            </a:r>
          </a:p>
          <a:p>
            <a:pPr lvl="2"/>
            <a:r>
              <a:rPr lang="en-US">
                <a:solidFill>
                  <a:srgbClr val="003366"/>
                </a:solidFill>
              </a:rPr>
              <a:t>Die jakkals het haar verkul en met al haar spaargeld weggeloop.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 calcmode="lin" valueType="num">
                                      <p:cBhvr>
                                        <p:cTn id="7" dur="1000" fill="hold"/>
                                        <p:tgtEl>
                                          <p:spTgt spid="41987">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4198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987">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41987">
                                            <p:txEl>
                                              <p:pRg st="2" end="2"/>
                                            </p:txEl>
                                          </p:spTgt>
                                        </p:tgtEl>
                                        <p:attrNameLst>
                                          <p:attrName>style.visibility</p:attrName>
                                        </p:attrNameLst>
                                      </p:cBhvr>
                                      <p:to>
                                        <p:strVal val="visible"/>
                                      </p:to>
                                    </p:set>
                                    <p:anim calcmode="lin" valueType="num">
                                      <p:cBhvr>
                                        <p:cTn id="14" dur="1000" fill="hold"/>
                                        <p:tgtEl>
                                          <p:spTgt spid="41987">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198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987">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41987">
                                            <p:txEl>
                                              <p:pRg st="3" end="3"/>
                                            </p:txEl>
                                          </p:spTgt>
                                        </p:tgtEl>
                                        <p:attrNameLst>
                                          <p:attrName>style.visibility</p:attrName>
                                        </p:attrNameLst>
                                      </p:cBhvr>
                                      <p:to>
                                        <p:strVal val="visible"/>
                                      </p:to>
                                    </p:set>
                                    <p:anim calcmode="lin" valueType="num">
                                      <p:cBhvr>
                                        <p:cTn id="21" dur="500" fill="hold"/>
                                        <p:tgtEl>
                                          <p:spTgt spid="41987">
                                            <p:txEl>
                                              <p:pRg st="3" end="3"/>
                                            </p:txEl>
                                          </p:spTgt>
                                        </p:tgtEl>
                                        <p:attrNameLst>
                                          <p:attrName>ppt_w</p:attrName>
                                        </p:attrNameLst>
                                      </p:cBhvr>
                                      <p:tavLst>
                                        <p:tav tm="0">
                                          <p:val>
                                            <p:strVal val="#ppt_w*0.05"/>
                                          </p:val>
                                        </p:tav>
                                        <p:tav tm="100000">
                                          <p:val>
                                            <p:strVal val="#ppt_w"/>
                                          </p:val>
                                        </p:tav>
                                      </p:tavLst>
                                    </p:anim>
                                    <p:anim calcmode="lin" valueType="num">
                                      <p:cBhvr>
                                        <p:cTn id="22" dur="500" fill="hold"/>
                                        <p:tgtEl>
                                          <p:spTgt spid="41987">
                                            <p:txEl>
                                              <p:pRg st="3" end="3"/>
                                            </p:txEl>
                                          </p:spTgt>
                                        </p:tgtEl>
                                        <p:attrNameLst>
                                          <p:attrName>ppt_h</p:attrName>
                                        </p:attrNameLst>
                                      </p:cBhvr>
                                      <p:tavLst>
                                        <p:tav tm="0">
                                          <p:val>
                                            <p:strVal val="#ppt_h"/>
                                          </p:val>
                                        </p:tav>
                                        <p:tav tm="100000">
                                          <p:val>
                                            <p:strVal val="#ppt_h"/>
                                          </p:val>
                                        </p:tav>
                                      </p:tavLst>
                                    </p:anim>
                                    <p:anim calcmode="lin" valueType="num">
                                      <p:cBhvr>
                                        <p:cTn id="23" dur="500" fill="hold"/>
                                        <p:tgtEl>
                                          <p:spTgt spid="41987">
                                            <p:txEl>
                                              <p:pRg st="3" end="3"/>
                                            </p:txEl>
                                          </p:spTgt>
                                        </p:tgtEl>
                                        <p:attrNameLst>
                                          <p:attrName>ppt_x</p:attrName>
                                        </p:attrNameLst>
                                      </p:cBhvr>
                                      <p:tavLst>
                                        <p:tav tm="0">
                                          <p:val>
                                            <p:strVal val="#ppt_x-.2"/>
                                          </p:val>
                                        </p:tav>
                                        <p:tav tm="100000">
                                          <p:val>
                                            <p:strVal val="#ppt_x"/>
                                          </p:val>
                                        </p:tav>
                                      </p:tavLst>
                                    </p:anim>
                                    <p:anim calcmode="lin" valueType="num">
                                      <p:cBhvr>
                                        <p:cTn id="24" dur="500" fill="hold"/>
                                        <p:tgtEl>
                                          <p:spTgt spid="41987">
                                            <p:txEl>
                                              <p:pRg st="3" end="3"/>
                                            </p:txEl>
                                          </p:spTgt>
                                        </p:tgtEl>
                                        <p:attrNameLst>
                                          <p:attrName>ppt_y</p:attrName>
                                        </p:attrNameLst>
                                      </p:cBhvr>
                                      <p:tavLst>
                                        <p:tav tm="0">
                                          <p:val>
                                            <p:strVal val="#ppt_y"/>
                                          </p:val>
                                        </p:tav>
                                        <p:tav tm="100000">
                                          <p:val>
                                            <p:strVal val="#ppt_y"/>
                                          </p:val>
                                        </p:tav>
                                      </p:tavLst>
                                    </p:anim>
                                    <p:animEffect transition="in" filter="fade">
                                      <p:cBhvr>
                                        <p:cTn id="25" dur="500"/>
                                        <p:tgtEl>
                                          <p:spTgt spid="4198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41987">
                                            <p:txEl>
                                              <p:pRg st="4" end="4"/>
                                            </p:txEl>
                                          </p:spTgt>
                                        </p:tgtEl>
                                        <p:attrNameLst>
                                          <p:attrName>style.visibility</p:attrName>
                                        </p:attrNameLst>
                                      </p:cBhvr>
                                      <p:to>
                                        <p:strVal val="visible"/>
                                      </p:to>
                                    </p:set>
                                    <p:anim calcmode="lin" valueType="num">
                                      <p:cBhvr>
                                        <p:cTn id="30" dur="500" fill="hold"/>
                                        <p:tgtEl>
                                          <p:spTgt spid="41987">
                                            <p:txEl>
                                              <p:pRg st="4" end="4"/>
                                            </p:txEl>
                                          </p:spTgt>
                                        </p:tgtEl>
                                        <p:attrNameLst>
                                          <p:attrName>ppt_w</p:attrName>
                                        </p:attrNameLst>
                                      </p:cBhvr>
                                      <p:tavLst>
                                        <p:tav tm="0">
                                          <p:val>
                                            <p:strVal val="#ppt_w*0.05"/>
                                          </p:val>
                                        </p:tav>
                                        <p:tav tm="100000">
                                          <p:val>
                                            <p:strVal val="#ppt_w"/>
                                          </p:val>
                                        </p:tav>
                                      </p:tavLst>
                                    </p:anim>
                                    <p:anim calcmode="lin" valueType="num">
                                      <p:cBhvr>
                                        <p:cTn id="31" dur="500" fill="hold"/>
                                        <p:tgtEl>
                                          <p:spTgt spid="41987">
                                            <p:txEl>
                                              <p:pRg st="4" end="4"/>
                                            </p:txEl>
                                          </p:spTgt>
                                        </p:tgtEl>
                                        <p:attrNameLst>
                                          <p:attrName>ppt_h</p:attrName>
                                        </p:attrNameLst>
                                      </p:cBhvr>
                                      <p:tavLst>
                                        <p:tav tm="0">
                                          <p:val>
                                            <p:strVal val="#ppt_h"/>
                                          </p:val>
                                        </p:tav>
                                        <p:tav tm="100000">
                                          <p:val>
                                            <p:strVal val="#ppt_h"/>
                                          </p:val>
                                        </p:tav>
                                      </p:tavLst>
                                    </p:anim>
                                    <p:anim calcmode="lin" valueType="num">
                                      <p:cBhvr>
                                        <p:cTn id="32" dur="500" fill="hold"/>
                                        <p:tgtEl>
                                          <p:spTgt spid="41987">
                                            <p:txEl>
                                              <p:pRg st="4" end="4"/>
                                            </p:txEl>
                                          </p:spTgt>
                                        </p:tgtEl>
                                        <p:attrNameLst>
                                          <p:attrName>ppt_x</p:attrName>
                                        </p:attrNameLst>
                                      </p:cBhvr>
                                      <p:tavLst>
                                        <p:tav tm="0">
                                          <p:val>
                                            <p:strVal val="#ppt_x-.2"/>
                                          </p:val>
                                        </p:tav>
                                        <p:tav tm="100000">
                                          <p:val>
                                            <p:strVal val="#ppt_x"/>
                                          </p:val>
                                        </p:tav>
                                      </p:tavLst>
                                    </p:anim>
                                    <p:anim calcmode="lin" valueType="num">
                                      <p:cBhvr>
                                        <p:cTn id="33" dur="500" fill="hold"/>
                                        <p:tgtEl>
                                          <p:spTgt spid="41987">
                                            <p:txEl>
                                              <p:pRg st="4" end="4"/>
                                            </p:txEl>
                                          </p:spTgt>
                                        </p:tgtEl>
                                        <p:attrNameLst>
                                          <p:attrName>ppt_y</p:attrName>
                                        </p:attrNameLst>
                                      </p:cBhvr>
                                      <p:tavLst>
                                        <p:tav tm="0">
                                          <p:val>
                                            <p:strVal val="#ppt_y"/>
                                          </p:val>
                                        </p:tav>
                                        <p:tav tm="100000">
                                          <p:val>
                                            <p:strVal val="#ppt_y"/>
                                          </p:val>
                                        </p:tav>
                                      </p:tavLst>
                                    </p:anim>
                                    <p:animEffect transition="in" filter="fade">
                                      <p:cBhvr>
                                        <p:cTn id="34"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609600" y="914400"/>
            <a:ext cx="8229600" cy="5181600"/>
          </a:xfrm>
        </p:spPr>
        <p:txBody>
          <a:bodyPr/>
          <a:lstStyle/>
          <a:p>
            <a:r>
              <a:rPr lang="en-US" u="sng"/>
              <a:t>PERSONIFIKASIE</a:t>
            </a:r>
          </a:p>
          <a:p>
            <a:pPr lvl="1"/>
            <a:r>
              <a:rPr lang="en-US"/>
              <a:t>Die vermensliking van die natuur, lewelose voorwerpe, diere en abstrakte begrippe.  Menslike eienskappe word hieraan toegedig,  Die uitken van personifikasie is nie voldoende nie, jy moet ook die funksie en doeltreffendheid daarvan kan onderskei.</a:t>
            </a:r>
          </a:p>
          <a:p>
            <a:pPr lvl="2"/>
            <a:r>
              <a:rPr lang="en-US"/>
              <a:t> </a:t>
            </a:r>
            <a:r>
              <a:rPr lang="en-US">
                <a:solidFill>
                  <a:srgbClr val="A50021"/>
                </a:solidFill>
                <a:effectLst>
                  <a:outerShdw blurRad="38100" dist="38100" dir="2700000" algn="tl">
                    <a:srgbClr val="C0C0C0"/>
                  </a:outerShdw>
                </a:effectLst>
              </a:rPr>
              <a:t>“</a:t>
            </a:r>
            <a:r>
              <a:rPr lang="en-US" sz="3200" b="1" u="sng">
                <a:solidFill>
                  <a:srgbClr val="A50021"/>
                </a:solidFill>
                <a:effectLst>
                  <a:outerShdw blurRad="38100" dist="38100" dir="2700000" algn="tl">
                    <a:srgbClr val="C0C0C0"/>
                  </a:outerShdw>
                </a:effectLst>
              </a:rPr>
              <a:t>Die sterre knipoog vir die maan en glimlag oor die nuwe dag wat kom.”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 calcmode="lin" valueType="num">
                                      <p:cBhvr>
                                        <p:cTn id="7" dur="1000" fill="hold"/>
                                        <p:tgtEl>
                                          <p:spTgt spid="43011">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4301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011">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43011">
                                            <p:txEl>
                                              <p:pRg st="2" end="2"/>
                                            </p:txEl>
                                          </p:spTgt>
                                        </p:tgtEl>
                                        <p:attrNameLst>
                                          <p:attrName>style.visibility</p:attrName>
                                        </p:attrNameLst>
                                      </p:cBhvr>
                                      <p:to>
                                        <p:strVal val="visible"/>
                                      </p:to>
                                    </p:set>
                                    <p:anim calcmode="lin" valueType="num">
                                      <p:cBhvr>
                                        <p:cTn id="14" dur="1000" fill="hold"/>
                                        <p:tgtEl>
                                          <p:spTgt spid="4301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301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304800"/>
            <a:ext cx="7772400" cy="1066800"/>
          </a:xfrm>
        </p:spPr>
        <p:txBody>
          <a:bodyPr/>
          <a:lstStyle/>
          <a:p>
            <a:pPr algn="ctr"/>
            <a:r>
              <a:rPr lang="en-US" b="1" u="sng"/>
              <a:t>RYM</a:t>
            </a:r>
          </a:p>
        </p:txBody>
      </p:sp>
      <p:sp>
        <p:nvSpPr>
          <p:cNvPr id="2051" name="Rectangle 3"/>
          <p:cNvSpPr>
            <a:spLocks noGrp="1" noChangeArrowheads="1"/>
          </p:cNvSpPr>
          <p:nvPr>
            <p:ph type="subTitle" idx="1"/>
          </p:nvPr>
        </p:nvSpPr>
        <p:spPr>
          <a:xfrm>
            <a:off x="838200" y="1752600"/>
            <a:ext cx="7543800" cy="4191000"/>
          </a:xfrm>
        </p:spPr>
        <p:txBody>
          <a:bodyPr/>
          <a:lstStyle/>
          <a:p>
            <a:pPr>
              <a:buFont typeface="Wingdings" panose="05000000000000000000" pitchFamily="2" charset="2"/>
              <a:buChar char="l"/>
            </a:pPr>
            <a:r>
              <a:rPr lang="en-US"/>
              <a:t>HET ’n BEPAALDE FUNKSIE</a:t>
            </a:r>
          </a:p>
          <a:p>
            <a:pPr>
              <a:buFont typeface="Wingdings" panose="05000000000000000000" pitchFamily="2" charset="2"/>
              <a:buChar char="l"/>
            </a:pPr>
            <a:r>
              <a:rPr lang="en-US"/>
              <a:t>LEWER ’n BYDRAE OM DIE 		SKOONHEID VAN DIE GEDIG 	TE VERHOOG</a:t>
            </a:r>
          </a:p>
          <a:p>
            <a:pPr>
              <a:buFont typeface="Wingdings" panose="05000000000000000000" pitchFamily="2" charset="2"/>
              <a:buChar char="l"/>
            </a:pPr>
            <a:r>
              <a:rPr lang="en-US"/>
              <a:t>RYM IS KLANK ELEMENTE IN DIE 	POËSIE.</a:t>
            </a:r>
          </a:p>
          <a:p>
            <a:pPr>
              <a:buFont typeface="Wingdings" panose="05000000000000000000" pitchFamily="2" charset="2"/>
              <a:buChar char="l"/>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1044575"/>
          </a:xfrm>
        </p:spPr>
        <p:txBody>
          <a:bodyPr/>
          <a:lstStyle/>
          <a:p>
            <a:r>
              <a:rPr lang="en-US" b="1" u="sng"/>
              <a:t>HALFRYM</a:t>
            </a:r>
          </a:p>
        </p:txBody>
      </p:sp>
      <p:sp>
        <p:nvSpPr>
          <p:cNvPr id="11267" name="Rectangle 3"/>
          <p:cNvSpPr>
            <a:spLocks noGrp="1" noChangeArrowheads="1"/>
          </p:cNvSpPr>
          <p:nvPr>
            <p:ph type="body" idx="1"/>
          </p:nvPr>
        </p:nvSpPr>
        <p:spPr>
          <a:xfrm>
            <a:off x="304800" y="1295400"/>
            <a:ext cx="8229600" cy="4530725"/>
          </a:xfrm>
        </p:spPr>
        <p:txBody>
          <a:bodyPr/>
          <a:lstStyle/>
          <a:p>
            <a:r>
              <a:rPr lang="en-US" sz="2800" u="sng"/>
              <a:t>ALLITERASIE</a:t>
            </a:r>
          </a:p>
          <a:p>
            <a:pPr>
              <a:buFont typeface="Wingdings" panose="05000000000000000000" pitchFamily="2" charset="2"/>
              <a:buNone/>
            </a:pPr>
            <a:r>
              <a:rPr lang="en-US" sz="2800"/>
              <a:t>	Die herhaling van dieselfde konsonante in ’n versreël.</a:t>
            </a:r>
          </a:p>
          <a:p>
            <a:pPr>
              <a:buFont typeface="Wingdings" panose="05000000000000000000" pitchFamily="2" charset="2"/>
              <a:buNone/>
            </a:pPr>
            <a:r>
              <a:rPr lang="en-US" sz="2800">
                <a:solidFill>
                  <a:srgbClr val="663300"/>
                </a:solidFill>
              </a:rPr>
              <a:t>“en </a:t>
            </a:r>
            <a:r>
              <a:rPr lang="en-US" sz="2800" u="sng">
                <a:solidFill>
                  <a:srgbClr val="663300"/>
                </a:solidFill>
              </a:rPr>
              <a:t>b</a:t>
            </a:r>
            <a:r>
              <a:rPr lang="en-US" sz="2800">
                <a:solidFill>
                  <a:srgbClr val="663300"/>
                </a:solidFill>
              </a:rPr>
              <a:t>edug </a:t>
            </a:r>
            <a:r>
              <a:rPr lang="en-US" sz="2800" u="sng">
                <a:solidFill>
                  <a:srgbClr val="663300"/>
                </a:solidFill>
              </a:rPr>
              <a:t>b</a:t>
            </a:r>
            <a:r>
              <a:rPr lang="en-US" sz="2800">
                <a:solidFill>
                  <a:srgbClr val="663300"/>
                </a:solidFill>
              </a:rPr>
              <a:t>eur ons nou, ’n </a:t>
            </a:r>
            <a:r>
              <a:rPr lang="en-US" sz="2800" u="sng">
                <a:solidFill>
                  <a:srgbClr val="663300"/>
                </a:solidFill>
              </a:rPr>
              <a:t>b</a:t>
            </a:r>
            <a:r>
              <a:rPr lang="en-US" sz="2800">
                <a:solidFill>
                  <a:srgbClr val="663300"/>
                </a:solidFill>
              </a:rPr>
              <a:t>ietjie </a:t>
            </a:r>
            <a:r>
              <a:rPr lang="en-US" sz="2800" u="sng">
                <a:solidFill>
                  <a:srgbClr val="663300"/>
                </a:solidFill>
              </a:rPr>
              <a:t>b</a:t>
            </a:r>
            <a:r>
              <a:rPr lang="en-US" sz="2800">
                <a:solidFill>
                  <a:srgbClr val="663300"/>
                </a:solidFill>
              </a:rPr>
              <a:t>roos</a:t>
            </a:r>
          </a:p>
          <a:p>
            <a:r>
              <a:rPr lang="en-US" sz="2800" u="sng"/>
              <a:t>ASSONANSIE</a:t>
            </a:r>
          </a:p>
          <a:p>
            <a:pPr>
              <a:buFont typeface="Wingdings" panose="05000000000000000000" pitchFamily="2" charset="2"/>
              <a:buNone/>
            </a:pPr>
            <a:r>
              <a:rPr lang="en-US" sz="2800"/>
              <a:t>	Die herhaling van dieselfde vokaal in ’n versreël.</a:t>
            </a:r>
          </a:p>
          <a:p>
            <a:pPr>
              <a:buFont typeface="Wingdings" panose="05000000000000000000" pitchFamily="2" charset="2"/>
              <a:buNone/>
            </a:pPr>
            <a:r>
              <a:rPr lang="en-US" sz="2800"/>
              <a:t>  </a:t>
            </a:r>
            <a:r>
              <a:rPr lang="en-US" sz="2400"/>
              <a:t>“</a:t>
            </a:r>
            <a:r>
              <a:rPr lang="en-US" sz="2400" u="sng">
                <a:solidFill>
                  <a:srgbClr val="FF00FF"/>
                </a:solidFill>
              </a:rPr>
              <a:t>O</a:t>
            </a:r>
            <a:r>
              <a:rPr lang="en-US" sz="2400">
                <a:solidFill>
                  <a:srgbClr val="FF00FF"/>
                </a:solidFill>
              </a:rPr>
              <a:t>nder die kameeld</a:t>
            </a:r>
            <a:r>
              <a:rPr lang="en-US" sz="2400" u="sng">
                <a:solidFill>
                  <a:srgbClr val="FF00FF"/>
                </a:solidFill>
              </a:rPr>
              <a:t>o</a:t>
            </a:r>
            <a:r>
              <a:rPr lang="en-US" sz="2400">
                <a:solidFill>
                  <a:srgbClr val="FF00FF"/>
                </a:solidFill>
              </a:rPr>
              <a:t>rings langs die rivier se droë l</a:t>
            </a:r>
            <a:r>
              <a:rPr lang="en-US" sz="2400" u="sng">
                <a:solidFill>
                  <a:srgbClr val="FF00FF"/>
                </a:solidFill>
              </a:rPr>
              <a:t>oo</a:t>
            </a:r>
            <a:r>
              <a:rPr lang="en-US" sz="2400">
                <a:solidFill>
                  <a:srgbClr val="FF00FF"/>
                </a:solidFill>
              </a:rPr>
              <a:t>p</a:t>
            </a:r>
          </a:p>
          <a:p>
            <a:pPr>
              <a:buFont typeface="Wingdings" panose="05000000000000000000" pitchFamily="2" charset="2"/>
              <a:buNone/>
            </a:pPr>
            <a:r>
              <a:rPr lang="en-US" sz="2400">
                <a:solidFill>
                  <a:srgbClr val="FF00FF"/>
                </a:solidFill>
              </a:rPr>
              <a:t>sit b</a:t>
            </a:r>
            <a:r>
              <a:rPr lang="en-US" sz="2400" u="sng">
                <a:solidFill>
                  <a:srgbClr val="FF00FF"/>
                </a:solidFill>
              </a:rPr>
              <a:t>o</a:t>
            </a:r>
            <a:r>
              <a:rPr lang="en-US" sz="2400">
                <a:solidFill>
                  <a:srgbClr val="FF00FF"/>
                </a:solidFill>
              </a:rPr>
              <a:t>ndels mense by hul aardse goed</a:t>
            </a:r>
          </a:p>
          <a:p>
            <a:pPr>
              <a:buFont typeface="Wingdings" panose="05000000000000000000" pitchFamily="2" charset="2"/>
              <a:buNone/>
            </a:pPr>
            <a:r>
              <a:rPr lang="en-US" sz="2400">
                <a:solidFill>
                  <a:srgbClr val="FF00FF"/>
                </a:solidFill>
              </a:rPr>
              <a:t>en w</a:t>
            </a:r>
            <a:r>
              <a:rPr lang="en-US" sz="2400" u="sng">
                <a:solidFill>
                  <a:srgbClr val="FF00FF"/>
                </a:solidFill>
              </a:rPr>
              <a:t>oo</a:t>
            </a:r>
            <a:r>
              <a:rPr lang="en-US" sz="2400">
                <a:solidFill>
                  <a:srgbClr val="FF00FF"/>
                </a:solidFill>
              </a:rPr>
              <a:t>rde skiet soos saadpeule </a:t>
            </a:r>
            <a:r>
              <a:rPr lang="en-US" sz="2400" u="sng">
                <a:solidFill>
                  <a:srgbClr val="FF00FF"/>
                </a:solidFill>
              </a:rPr>
              <a:t>oo</a:t>
            </a:r>
            <a:r>
              <a:rPr lang="en-US" sz="2400">
                <a:solidFill>
                  <a:srgbClr val="FF00FF"/>
                </a:solidFill>
              </a:rPr>
              <a:t>p”</a:t>
            </a:r>
          </a:p>
          <a:p>
            <a:pPr>
              <a:buFont typeface="Wingdings" panose="05000000000000000000" pitchFamily="2" charset="2"/>
              <a:buNone/>
            </a:pPr>
            <a:endParaRPr lang="en-US" sz="2400">
              <a:solidFill>
                <a:srgbClr val="FF00FF"/>
              </a:solidFill>
            </a:endParaRPr>
          </a:p>
          <a:p>
            <a:pPr>
              <a:buFont typeface="Wingdings" panose="05000000000000000000" pitchFamily="2" charset="2"/>
              <a:buNone/>
            </a:pPr>
            <a:endParaRPr lang="en-US" sz="2400">
              <a:solidFill>
                <a:srgbClr val="FF00FF"/>
              </a:solidFill>
            </a:endParaRPr>
          </a:p>
          <a:p>
            <a:pPr>
              <a:buFont typeface="Wingdings" panose="05000000000000000000" pitchFamily="2" charset="2"/>
              <a:buNone/>
            </a:pPr>
            <a:endParaRPr lang="en-US" sz="2800"/>
          </a:p>
          <a:p>
            <a:pPr>
              <a:buFont typeface="Wingdings" panose="05000000000000000000" pitchFamily="2" charset="2"/>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p:cTn id="7" dur="1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112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p:cTn id="15" dur="500" fill="hold"/>
                                        <p:tgtEl>
                                          <p:spTgt spid="11267">
                                            <p:txEl>
                                              <p:pRg st="2" end="2"/>
                                            </p:txEl>
                                          </p:spTgt>
                                        </p:tgtEl>
                                        <p:attrNameLst>
                                          <p:attrName>ppt_w</p:attrName>
                                        </p:attrNameLst>
                                      </p:cBhvr>
                                      <p:tavLst>
                                        <p:tav tm="0">
                                          <p:val>
                                            <p:strVal val="#ppt_w*0.05"/>
                                          </p:val>
                                        </p:tav>
                                        <p:tav tm="100000">
                                          <p:val>
                                            <p:strVal val="#ppt_w"/>
                                          </p:val>
                                        </p:tav>
                                      </p:tavLst>
                                    </p:anim>
                                    <p:anim calcmode="lin" valueType="num">
                                      <p:cBhvr>
                                        <p:cTn id="16" dur="500" fill="hold"/>
                                        <p:tgtEl>
                                          <p:spTgt spid="11267">
                                            <p:txEl>
                                              <p:pRg st="2" end="2"/>
                                            </p:txEl>
                                          </p:spTgt>
                                        </p:tgtEl>
                                        <p:attrNameLst>
                                          <p:attrName>ppt_h</p:attrName>
                                        </p:attrNameLst>
                                      </p:cBhvr>
                                      <p:tavLst>
                                        <p:tav tm="0">
                                          <p:val>
                                            <p:strVal val="#ppt_h"/>
                                          </p:val>
                                        </p:tav>
                                        <p:tav tm="100000">
                                          <p:val>
                                            <p:strVal val="#ppt_h"/>
                                          </p:val>
                                        </p:tav>
                                      </p:tavLst>
                                    </p:anim>
                                    <p:anim calcmode="lin" valueType="num">
                                      <p:cBhvr>
                                        <p:cTn id="17" dur="500" fill="hold"/>
                                        <p:tgtEl>
                                          <p:spTgt spid="11267">
                                            <p:txEl>
                                              <p:pRg st="2" end="2"/>
                                            </p:txEl>
                                          </p:spTgt>
                                        </p:tgtEl>
                                        <p:attrNameLst>
                                          <p:attrName>ppt_x</p:attrName>
                                        </p:attrNameLst>
                                      </p:cBhvr>
                                      <p:tavLst>
                                        <p:tav tm="0">
                                          <p:val>
                                            <p:strVal val="#ppt_x-.2"/>
                                          </p:val>
                                        </p:tav>
                                        <p:tav tm="100000">
                                          <p:val>
                                            <p:strVal val="#ppt_x"/>
                                          </p:val>
                                        </p:tav>
                                      </p:tavLst>
                                    </p:anim>
                                    <p:anim calcmode="lin" valueType="num">
                                      <p:cBhvr>
                                        <p:cTn id="18" dur="500" fill="hold"/>
                                        <p:tgtEl>
                                          <p:spTgt spid="11267">
                                            <p:txEl>
                                              <p:pRg st="2" end="2"/>
                                            </p:txEl>
                                          </p:spTgt>
                                        </p:tgtEl>
                                        <p:attrNameLst>
                                          <p:attrName>ppt_y</p:attrName>
                                        </p:attrNameLst>
                                      </p:cBhvr>
                                      <p:tavLst>
                                        <p:tav tm="0">
                                          <p:val>
                                            <p:strVal val="#ppt_y"/>
                                          </p:val>
                                        </p:tav>
                                        <p:tav tm="100000">
                                          <p:val>
                                            <p:strVal val="#ppt_y"/>
                                          </p:val>
                                        </p:tav>
                                      </p:tavLst>
                                    </p:anim>
                                    <p:animEffect transition="in" filter="fade">
                                      <p:cBhvr>
                                        <p:cTn id="19" dur="500"/>
                                        <p:tgtEl>
                                          <p:spTgt spid="1126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11267">
                                            <p:txEl>
                                              <p:pRg st="4" end="4"/>
                                            </p:txEl>
                                          </p:spTgt>
                                        </p:tgtEl>
                                        <p:attrNameLst>
                                          <p:attrName>style.visibility</p:attrName>
                                        </p:attrNameLst>
                                      </p:cBhvr>
                                      <p:to>
                                        <p:strVal val="visible"/>
                                      </p:to>
                                    </p:set>
                                    <p:animEffect transition="in" filter="fade">
                                      <p:cBhvr>
                                        <p:cTn id="24" dur="1000"/>
                                        <p:tgtEl>
                                          <p:spTgt spid="11267">
                                            <p:txEl>
                                              <p:pRg st="4" end="4"/>
                                            </p:txEl>
                                          </p:spTgt>
                                        </p:tgtEl>
                                      </p:cBhvr>
                                    </p:animEffect>
                                    <p:anim calcmode="lin" valueType="num">
                                      <p:cBhvr>
                                        <p:cTn id="25" dur="10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1267">
                                            <p:txEl>
                                              <p:pRg st="4" end="4"/>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126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wheel(4)">
                                      <p:cBhvr>
                                        <p:cTn id="32" dur="1000"/>
                                        <p:tgtEl>
                                          <p:spTgt spid="11267">
                                            <p:txEl>
                                              <p:pRg st="5" end="5"/>
                                            </p:txEl>
                                          </p:spTgt>
                                        </p:tgtEl>
                                      </p:cBhvr>
                                    </p:animEffect>
                                  </p:childTnLst>
                                </p:cTn>
                              </p:par>
                              <p:par>
                                <p:cTn id="33" presetID="21" presetClass="entr" presetSubtype="4" fill="hold" nodeType="withEffect">
                                  <p:stCondLst>
                                    <p:cond delay="0"/>
                                  </p:stCondLst>
                                  <p:childTnLst>
                                    <p:set>
                                      <p:cBhvr>
                                        <p:cTn id="34" dur="1" fill="hold">
                                          <p:stCondLst>
                                            <p:cond delay="0"/>
                                          </p:stCondLst>
                                        </p:cTn>
                                        <p:tgtEl>
                                          <p:spTgt spid="11267">
                                            <p:txEl>
                                              <p:pRg st="6" end="6"/>
                                            </p:txEl>
                                          </p:spTgt>
                                        </p:tgtEl>
                                        <p:attrNameLst>
                                          <p:attrName>style.visibility</p:attrName>
                                        </p:attrNameLst>
                                      </p:cBhvr>
                                      <p:to>
                                        <p:strVal val="visible"/>
                                      </p:to>
                                    </p:set>
                                    <p:animEffect transition="in" filter="wheel(4)">
                                      <p:cBhvr>
                                        <p:cTn id="35" dur="1000"/>
                                        <p:tgtEl>
                                          <p:spTgt spid="11267">
                                            <p:txEl>
                                              <p:pRg st="6" end="6"/>
                                            </p:txEl>
                                          </p:spTgt>
                                        </p:tgtEl>
                                      </p:cBhvr>
                                    </p:animEffect>
                                  </p:childTnLst>
                                </p:cTn>
                              </p:par>
                              <p:par>
                                <p:cTn id="36" presetID="21" presetClass="entr" presetSubtype="4" fill="hold" nodeType="withEffect">
                                  <p:stCondLst>
                                    <p:cond delay="0"/>
                                  </p:stCondLst>
                                  <p:childTnLst>
                                    <p:set>
                                      <p:cBhvr>
                                        <p:cTn id="37" dur="1" fill="hold">
                                          <p:stCondLst>
                                            <p:cond delay="0"/>
                                          </p:stCondLst>
                                        </p:cTn>
                                        <p:tgtEl>
                                          <p:spTgt spid="11267">
                                            <p:txEl>
                                              <p:pRg st="7" end="7"/>
                                            </p:txEl>
                                          </p:spTgt>
                                        </p:tgtEl>
                                        <p:attrNameLst>
                                          <p:attrName>style.visibility</p:attrName>
                                        </p:attrNameLst>
                                      </p:cBhvr>
                                      <p:to>
                                        <p:strVal val="visible"/>
                                      </p:to>
                                    </p:set>
                                    <p:animEffect transition="in" filter="wheel(4)">
                                      <p:cBhvr>
                                        <p:cTn id="38" dur="1000"/>
                                        <p:tgtEl>
                                          <p:spTgt spid="11267">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11267">
                                            <p:txEl>
                                              <p:pRg st="5" end="5"/>
                                            </p:txEl>
                                          </p:spTgt>
                                        </p:tgtEl>
                                        <p:attrNameLst>
                                          <p:attrName>style.visibility</p:attrName>
                                        </p:attrNameLst>
                                      </p:cBhvr>
                                      <p:to>
                                        <p:strVal val="visible"/>
                                      </p:to>
                                    </p:set>
                                    <p:anim calcmode="lin" valueType="num">
                                      <p:cBhvr>
                                        <p:cTn id="43" dur="500" fill="hold"/>
                                        <p:tgtEl>
                                          <p:spTgt spid="11267">
                                            <p:txEl>
                                              <p:pRg st="5" end="5"/>
                                            </p:txEl>
                                          </p:spTgt>
                                        </p:tgtEl>
                                        <p:attrNameLst>
                                          <p:attrName>ppt_w</p:attrName>
                                        </p:attrNameLst>
                                      </p:cBhvr>
                                      <p:tavLst>
                                        <p:tav tm="0">
                                          <p:val>
                                            <p:strVal val="#ppt_w*0.05"/>
                                          </p:val>
                                        </p:tav>
                                        <p:tav tm="100000">
                                          <p:val>
                                            <p:strVal val="#ppt_w"/>
                                          </p:val>
                                        </p:tav>
                                      </p:tavLst>
                                    </p:anim>
                                    <p:anim calcmode="lin" valueType="num">
                                      <p:cBhvr>
                                        <p:cTn id="44" dur="500" fill="hold"/>
                                        <p:tgtEl>
                                          <p:spTgt spid="11267">
                                            <p:txEl>
                                              <p:pRg st="5" end="5"/>
                                            </p:txEl>
                                          </p:spTgt>
                                        </p:tgtEl>
                                        <p:attrNameLst>
                                          <p:attrName>ppt_h</p:attrName>
                                        </p:attrNameLst>
                                      </p:cBhvr>
                                      <p:tavLst>
                                        <p:tav tm="0">
                                          <p:val>
                                            <p:strVal val="#ppt_h"/>
                                          </p:val>
                                        </p:tav>
                                        <p:tav tm="100000">
                                          <p:val>
                                            <p:strVal val="#ppt_h"/>
                                          </p:val>
                                        </p:tav>
                                      </p:tavLst>
                                    </p:anim>
                                    <p:anim calcmode="lin" valueType="num">
                                      <p:cBhvr>
                                        <p:cTn id="45" dur="500" fill="hold"/>
                                        <p:tgtEl>
                                          <p:spTgt spid="11267">
                                            <p:txEl>
                                              <p:pRg st="5" end="5"/>
                                            </p:txEl>
                                          </p:spTgt>
                                        </p:tgtEl>
                                        <p:attrNameLst>
                                          <p:attrName>ppt_x</p:attrName>
                                        </p:attrNameLst>
                                      </p:cBhvr>
                                      <p:tavLst>
                                        <p:tav tm="0">
                                          <p:val>
                                            <p:strVal val="#ppt_x-.2"/>
                                          </p:val>
                                        </p:tav>
                                        <p:tav tm="100000">
                                          <p:val>
                                            <p:strVal val="#ppt_x"/>
                                          </p:val>
                                        </p:tav>
                                      </p:tavLst>
                                    </p:anim>
                                    <p:anim calcmode="lin" valueType="num">
                                      <p:cBhvr>
                                        <p:cTn id="46" dur="500" fill="hold"/>
                                        <p:tgtEl>
                                          <p:spTgt spid="11267">
                                            <p:txEl>
                                              <p:pRg st="5" end="5"/>
                                            </p:txEl>
                                          </p:spTgt>
                                        </p:tgtEl>
                                        <p:attrNameLst>
                                          <p:attrName>ppt_y</p:attrName>
                                        </p:attrNameLst>
                                      </p:cBhvr>
                                      <p:tavLst>
                                        <p:tav tm="0">
                                          <p:val>
                                            <p:strVal val="#ppt_y"/>
                                          </p:val>
                                        </p:tav>
                                        <p:tav tm="100000">
                                          <p:val>
                                            <p:strVal val="#ppt_y"/>
                                          </p:val>
                                        </p:tav>
                                      </p:tavLst>
                                    </p:anim>
                                    <p:animEffect transition="in" filter="fade">
                                      <p:cBhvr>
                                        <p:cTn id="47" dur="500"/>
                                        <p:tgtEl>
                                          <p:spTgt spid="11267">
                                            <p:txEl>
                                              <p:pRg st="5" end="5"/>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11267">
                                            <p:txEl>
                                              <p:pRg st="6" end="6"/>
                                            </p:txEl>
                                          </p:spTgt>
                                        </p:tgtEl>
                                        <p:attrNameLst>
                                          <p:attrName>style.visibility</p:attrName>
                                        </p:attrNameLst>
                                      </p:cBhvr>
                                      <p:to>
                                        <p:strVal val="visible"/>
                                      </p:to>
                                    </p:set>
                                    <p:anim calcmode="lin" valueType="num">
                                      <p:cBhvr>
                                        <p:cTn id="50" dur="500" fill="hold"/>
                                        <p:tgtEl>
                                          <p:spTgt spid="11267">
                                            <p:txEl>
                                              <p:pRg st="6" end="6"/>
                                            </p:txEl>
                                          </p:spTgt>
                                        </p:tgtEl>
                                        <p:attrNameLst>
                                          <p:attrName>ppt_w</p:attrName>
                                        </p:attrNameLst>
                                      </p:cBhvr>
                                      <p:tavLst>
                                        <p:tav tm="0">
                                          <p:val>
                                            <p:strVal val="#ppt_w*0.05"/>
                                          </p:val>
                                        </p:tav>
                                        <p:tav tm="100000">
                                          <p:val>
                                            <p:strVal val="#ppt_w"/>
                                          </p:val>
                                        </p:tav>
                                      </p:tavLst>
                                    </p:anim>
                                    <p:anim calcmode="lin" valueType="num">
                                      <p:cBhvr>
                                        <p:cTn id="51" dur="500" fill="hold"/>
                                        <p:tgtEl>
                                          <p:spTgt spid="11267">
                                            <p:txEl>
                                              <p:pRg st="6" end="6"/>
                                            </p:txEl>
                                          </p:spTgt>
                                        </p:tgtEl>
                                        <p:attrNameLst>
                                          <p:attrName>ppt_h</p:attrName>
                                        </p:attrNameLst>
                                      </p:cBhvr>
                                      <p:tavLst>
                                        <p:tav tm="0">
                                          <p:val>
                                            <p:strVal val="#ppt_h"/>
                                          </p:val>
                                        </p:tav>
                                        <p:tav tm="100000">
                                          <p:val>
                                            <p:strVal val="#ppt_h"/>
                                          </p:val>
                                        </p:tav>
                                      </p:tavLst>
                                    </p:anim>
                                    <p:anim calcmode="lin" valueType="num">
                                      <p:cBhvr>
                                        <p:cTn id="52" dur="500" fill="hold"/>
                                        <p:tgtEl>
                                          <p:spTgt spid="11267">
                                            <p:txEl>
                                              <p:pRg st="6" end="6"/>
                                            </p:txEl>
                                          </p:spTgt>
                                        </p:tgtEl>
                                        <p:attrNameLst>
                                          <p:attrName>ppt_x</p:attrName>
                                        </p:attrNameLst>
                                      </p:cBhvr>
                                      <p:tavLst>
                                        <p:tav tm="0">
                                          <p:val>
                                            <p:strVal val="#ppt_x-.2"/>
                                          </p:val>
                                        </p:tav>
                                        <p:tav tm="100000">
                                          <p:val>
                                            <p:strVal val="#ppt_x"/>
                                          </p:val>
                                        </p:tav>
                                      </p:tavLst>
                                    </p:anim>
                                    <p:anim calcmode="lin" valueType="num">
                                      <p:cBhvr>
                                        <p:cTn id="53" dur="500" fill="hold"/>
                                        <p:tgtEl>
                                          <p:spTgt spid="11267">
                                            <p:txEl>
                                              <p:pRg st="6" end="6"/>
                                            </p:txEl>
                                          </p:spTgt>
                                        </p:tgtEl>
                                        <p:attrNameLst>
                                          <p:attrName>ppt_y</p:attrName>
                                        </p:attrNameLst>
                                      </p:cBhvr>
                                      <p:tavLst>
                                        <p:tav tm="0">
                                          <p:val>
                                            <p:strVal val="#ppt_y"/>
                                          </p:val>
                                        </p:tav>
                                        <p:tav tm="100000">
                                          <p:val>
                                            <p:strVal val="#ppt_y"/>
                                          </p:val>
                                        </p:tav>
                                      </p:tavLst>
                                    </p:anim>
                                    <p:animEffect transition="in" filter="fade">
                                      <p:cBhvr>
                                        <p:cTn id="54" dur="500"/>
                                        <p:tgtEl>
                                          <p:spTgt spid="11267">
                                            <p:txEl>
                                              <p:pRg st="6" end="6"/>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11267">
                                            <p:txEl>
                                              <p:pRg st="7" end="7"/>
                                            </p:txEl>
                                          </p:spTgt>
                                        </p:tgtEl>
                                        <p:attrNameLst>
                                          <p:attrName>style.visibility</p:attrName>
                                        </p:attrNameLst>
                                      </p:cBhvr>
                                      <p:to>
                                        <p:strVal val="visible"/>
                                      </p:to>
                                    </p:set>
                                    <p:anim calcmode="lin" valueType="num">
                                      <p:cBhvr>
                                        <p:cTn id="57" dur="500" fill="hold"/>
                                        <p:tgtEl>
                                          <p:spTgt spid="11267">
                                            <p:txEl>
                                              <p:pRg st="7" end="7"/>
                                            </p:txEl>
                                          </p:spTgt>
                                        </p:tgtEl>
                                        <p:attrNameLst>
                                          <p:attrName>ppt_w</p:attrName>
                                        </p:attrNameLst>
                                      </p:cBhvr>
                                      <p:tavLst>
                                        <p:tav tm="0">
                                          <p:val>
                                            <p:strVal val="#ppt_w*0.05"/>
                                          </p:val>
                                        </p:tav>
                                        <p:tav tm="100000">
                                          <p:val>
                                            <p:strVal val="#ppt_w"/>
                                          </p:val>
                                        </p:tav>
                                      </p:tavLst>
                                    </p:anim>
                                    <p:anim calcmode="lin" valueType="num">
                                      <p:cBhvr>
                                        <p:cTn id="58" dur="500" fill="hold"/>
                                        <p:tgtEl>
                                          <p:spTgt spid="11267">
                                            <p:txEl>
                                              <p:pRg st="7" end="7"/>
                                            </p:txEl>
                                          </p:spTgt>
                                        </p:tgtEl>
                                        <p:attrNameLst>
                                          <p:attrName>ppt_h</p:attrName>
                                        </p:attrNameLst>
                                      </p:cBhvr>
                                      <p:tavLst>
                                        <p:tav tm="0">
                                          <p:val>
                                            <p:strVal val="#ppt_h"/>
                                          </p:val>
                                        </p:tav>
                                        <p:tav tm="100000">
                                          <p:val>
                                            <p:strVal val="#ppt_h"/>
                                          </p:val>
                                        </p:tav>
                                      </p:tavLst>
                                    </p:anim>
                                    <p:anim calcmode="lin" valueType="num">
                                      <p:cBhvr>
                                        <p:cTn id="59" dur="500" fill="hold"/>
                                        <p:tgtEl>
                                          <p:spTgt spid="11267">
                                            <p:txEl>
                                              <p:pRg st="7" end="7"/>
                                            </p:txEl>
                                          </p:spTgt>
                                        </p:tgtEl>
                                        <p:attrNameLst>
                                          <p:attrName>ppt_x</p:attrName>
                                        </p:attrNameLst>
                                      </p:cBhvr>
                                      <p:tavLst>
                                        <p:tav tm="0">
                                          <p:val>
                                            <p:strVal val="#ppt_x-.2"/>
                                          </p:val>
                                        </p:tav>
                                        <p:tav tm="100000">
                                          <p:val>
                                            <p:strVal val="#ppt_x"/>
                                          </p:val>
                                        </p:tav>
                                      </p:tavLst>
                                    </p:anim>
                                    <p:anim calcmode="lin" valueType="num">
                                      <p:cBhvr>
                                        <p:cTn id="60" dur="500" fill="hold"/>
                                        <p:tgtEl>
                                          <p:spTgt spid="11267">
                                            <p:txEl>
                                              <p:pRg st="7" end="7"/>
                                            </p:txEl>
                                          </p:spTgt>
                                        </p:tgtEl>
                                        <p:attrNameLst>
                                          <p:attrName>ppt_y</p:attrName>
                                        </p:attrNameLst>
                                      </p:cBhvr>
                                      <p:tavLst>
                                        <p:tav tm="0">
                                          <p:val>
                                            <p:strVal val="#ppt_y"/>
                                          </p:val>
                                        </p:tav>
                                        <p:tav tm="100000">
                                          <p:val>
                                            <p:strVal val="#ppt_y"/>
                                          </p:val>
                                        </p:tav>
                                      </p:tavLst>
                                    </p:anim>
                                    <p:animEffect transition="in" filter="fade">
                                      <p:cBhvr>
                                        <p:cTn id="61"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u="sng"/>
              <a:t>VOLRYM</a:t>
            </a:r>
          </a:p>
        </p:txBody>
      </p:sp>
      <p:sp>
        <p:nvSpPr>
          <p:cNvPr id="12291" name="Rectangle 3"/>
          <p:cNvSpPr>
            <a:spLocks noGrp="1" noChangeArrowheads="1"/>
          </p:cNvSpPr>
          <p:nvPr>
            <p:ph type="body" idx="1"/>
          </p:nvPr>
        </p:nvSpPr>
        <p:spPr>
          <a:xfrm>
            <a:off x="457200" y="1600200"/>
            <a:ext cx="8229600" cy="5029200"/>
          </a:xfrm>
        </p:spPr>
        <p:txBody>
          <a:bodyPr/>
          <a:lstStyle/>
          <a:p>
            <a:r>
              <a:rPr lang="en-US"/>
              <a:t>WANNEER VOKALE EN KONSONANTE AS ’n </a:t>
            </a:r>
            <a:r>
              <a:rPr lang="en-US" b="1" u="sng"/>
              <a:t>GROEP</a:t>
            </a:r>
            <a:r>
              <a:rPr lang="en-US"/>
              <a:t> HERHAAL WORD.</a:t>
            </a:r>
          </a:p>
          <a:p>
            <a:pPr>
              <a:buFont typeface="Wingdings" panose="05000000000000000000" pitchFamily="2" charset="2"/>
              <a:buChar char="Ø"/>
            </a:pPr>
            <a:r>
              <a:rPr lang="en-US" b="1" u="sng"/>
              <a:t>Beginrym</a:t>
            </a:r>
          </a:p>
          <a:p>
            <a:pPr>
              <a:buFont typeface="Wingdings" panose="05000000000000000000" pitchFamily="2" charset="2"/>
              <a:buNone/>
            </a:pPr>
            <a:r>
              <a:rPr lang="en-US"/>
              <a:t>	Hier rym die begin woorde van ’n versreël met mekaar.</a:t>
            </a:r>
          </a:p>
          <a:p>
            <a:pPr>
              <a:buFont typeface="Wingdings" panose="05000000000000000000" pitchFamily="2" charset="2"/>
              <a:buNone/>
            </a:pPr>
            <a:r>
              <a:rPr lang="en-US"/>
              <a:t> </a:t>
            </a:r>
            <a:r>
              <a:rPr lang="en-US" u="sng">
                <a:solidFill>
                  <a:srgbClr val="333300"/>
                </a:solidFill>
              </a:rPr>
              <a:t>Vrolik</a:t>
            </a:r>
            <a:r>
              <a:rPr lang="en-US">
                <a:solidFill>
                  <a:srgbClr val="333300"/>
                </a:solidFill>
              </a:rPr>
              <a:t> kyk die tweetjies na mekaar</a:t>
            </a:r>
          </a:p>
          <a:p>
            <a:pPr>
              <a:buFont typeface="Wingdings" panose="05000000000000000000" pitchFamily="2" charset="2"/>
              <a:buNone/>
            </a:pPr>
            <a:r>
              <a:rPr lang="en-US" u="sng">
                <a:solidFill>
                  <a:srgbClr val="333300"/>
                </a:solidFill>
              </a:rPr>
              <a:t> olik</a:t>
            </a:r>
            <a:r>
              <a:rPr lang="en-US">
                <a:solidFill>
                  <a:srgbClr val="333300"/>
                </a:solidFill>
              </a:rPr>
              <a:t> vertrek hul later met ’n traan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fade">
                                      <p:cBhvr>
                                        <p:cTn id="7" dur="770" decel="100000"/>
                                        <p:tgtEl>
                                          <p:spTgt spid="12291">
                                            <p:txEl>
                                              <p:pRg st="2" end="2"/>
                                            </p:txEl>
                                          </p:spTgt>
                                        </p:tgtEl>
                                      </p:cBhvr>
                                    </p:animEffect>
                                    <p:animScale>
                                      <p:cBhvr>
                                        <p:cTn id="8" dur="770" decel="100000"/>
                                        <p:tgtEl>
                                          <p:spTgt spid="12291">
                                            <p:txEl>
                                              <p:pRg st="2" end="2"/>
                                            </p:txEl>
                                          </p:spTgt>
                                        </p:tgtEl>
                                      </p:cBhvr>
                                      <p:from x="10000" y="10000"/>
                                      <p:to x="200000" y="450000"/>
                                    </p:animScale>
                                    <p:animScale>
                                      <p:cBhvr>
                                        <p:cTn id="9" dur="1230" accel="100000" fill="hold">
                                          <p:stCondLst>
                                            <p:cond delay="770"/>
                                          </p:stCondLst>
                                        </p:cTn>
                                        <p:tgtEl>
                                          <p:spTgt spid="12291">
                                            <p:txEl>
                                              <p:pRg st="2" end="2"/>
                                            </p:txEl>
                                          </p:spTgt>
                                        </p:tgtEl>
                                      </p:cBhvr>
                                      <p:from x="200000" y="450000"/>
                                      <p:to x="100000" y="100000"/>
                                    </p:animScale>
                                    <p:set>
                                      <p:cBhvr>
                                        <p:cTn id="10" dur="770" fill="hold"/>
                                        <p:tgtEl>
                                          <p:spTgt spid="12291">
                                            <p:txEl>
                                              <p:pRg st="2" end="2"/>
                                            </p:txEl>
                                          </p:spTgt>
                                        </p:tgtEl>
                                        <p:attrNameLst>
                                          <p:attrName>ppt_x</p:attrName>
                                        </p:attrNameLst>
                                      </p:cBhvr>
                                      <p:to>
                                        <p:strVal val="(0.5)"/>
                                      </p:to>
                                    </p:set>
                                    <p:anim from="(0.5)" to="(#ppt_x)" calcmode="lin" valueType="num">
                                      <p:cBhvr>
                                        <p:cTn id="11" dur="1230" accel="100000" fill="hold">
                                          <p:stCondLst>
                                            <p:cond delay="770"/>
                                          </p:stCondLst>
                                        </p:cTn>
                                        <p:tgtEl>
                                          <p:spTgt spid="12291">
                                            <p:txEl>
                                              <p:pRg st="2" end="2"/>
                                            </p:txEl>
                                          </p:spTgt>
                                        </p:tgtEl>
                                        <p:attrNameLst>
                                          <p:attrName>ppt_x</p:attrName>
                                        </p:attrNameLst>
                                      </p:cBhvr>
                                    </p:anim>
                                    <p:set>
                                      <p:cBhvr>
                                        <p:cTn id="12" dur="770" fill="hold"/>
                                        <p:tgtEl>
                                          <p:spTgt spid="12291">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12291">
                                            <p:txEl>
                                              <p:pRg st="2" end="2"/>
                                            </p:txEl>
                                          </p:spTgt>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12291">
                                            <p:txEl>
                                              <p:pRg st="3" end="3"/>
                                            </p:txEl>
                                          </p:spTgt>
                                        </p:tgtEl>
                                        <p:attrNameLst>
                                          <p:attrName>style.visibility</p:attrName>
                                        </p:attrNameLst>
                                      </p:cBhvr>
                                      <p:to>
                                        <p:strVal val="visible"/>
                                      </p:to>
                                    </p:set>
                                    <p:animEffect transition="in" filter="fade">
                                      <p:cBhvr>
                                        <p:cTn id="18" dur="770" decel="100000"/>
                                        <p:tgtEl>
                                          <p:spTgt spid="12291">
                                            <p:txEl>
                                              <p:pRg st="3" end="3"/>
                                            </p:txEl>
                                          </p:spTgt>
                                        </p:tgtEl>
                                      </p:cBhvr>
                                    </p:animEffect>
                                    <p:animScale>
                                      <p:cBhvr>
                                        <p:cTn id="19" dur="770" decel="100000"/>
                                        <p:tgtEl>
                                          <p:spTgt spid="12291">
                                            <p:txEl>
                                              <p:pRg st="3" end="3"/>
                                            </p:txEl>
                                          </p:spTgt>
                                        </p:tgtEl>
                                      </p:cBhvr>
                                      <p:from x="10000" y="10000"/>
                                      <p:to x="200000" y="450000"/>
                                    </p:animScale>
                                    <p:animScale>
                                      <p:cBhvr>
                                        <p:cTn id="20" dur="1230" accel="100000" fill="hold">
                                          <p:stCondLst>
                                            <p:cond delay="770"/>
                                          </p:stCondLst>
                                        </p:cTn>
                                        <p:tgtEl>
                                          <p:spTgt spid="12291">
                                            <p:txEl>
                                              <p:pRg st="3" end="3"/>
                                            </p:txEl>
                                          </p:spTgt>
                                        </p:tgtEl>
                                      </p:cBhvr>
                                      <p:from x="200000" y="450000"/>
                                      <p:to x="100000" y="100000"/>
                                    </p:animScale>
                                    <p:set>
                                      <p:cBhvr>
                                        <p:cTn id="21" dur="770" fill="hold"/>
                                        <p:tgtEl>
                                          <p:spTgt spid="12291">
                                            <p:txEl>
                                              <p:pRg st="3" end="3"/>
                                            </p:txEl>
                                          </p:spTgt>
                                        </p:tgtEl>
                                        <p:attrNameLst>
                                          <p:attrName>ppt_x</p:attrName>
                                        </p:attrNameLst>
                                      </p:cBhvr>
                                      <p:to>
                                        <p:strVal val="(0.5)"/>
                                      </p:to>
                                    </p:set>
                                    <p:anim from="(0.5)" to="(#ppt_x)" calcmode="lin" valueType="num">
                                      <p:cBhvr>
                                        <p:cTn id="22" dur="1230" accel="100000" fill="hold">
                                          <p:stCondLst>
                                            <p:cond delay="770"/>
                                          </p:stCondLst>
                                        </p:cTn>
                                        <p:tgtEl>
                                          <p:spTgt spid="12291">
                                            <p:txEl>
                                              <p:pRg st="3" end="3"/>
                                            </p:txEl>
                                          </p:spTgt>
                                        </p:tgtEl>
                                        <p:attrNameLst>
                                          <p:attrName>ppt_x</p:attrName>
                                        </p:attrNameLst>
                                      </p:cBhvr>
                                    </p:anim>
                                    <p:set>
                                      <p:cBhvr>
                                        <p:cTn id="23" dur="770" fill="hold"/>
                                        <p:tgtEl>
                                          <p:spTgt spid="12291">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12291">
                                            <p:txEl>
                                              <p:pRg st="3" end="3"/>
                                            </p:txEl>
                                          </p:spTgt>
                                        </p:tgtEl>
                                        <p:attrNameLst>
                                          <p:attrName>ppt_y</p:attrName>
                                        </p:attrNameLst>
                                      </p:cBhvr>
                                    </p:anim>
                                  </p:childTnLst>
                                </p:cTn>
                              </p:par>
                              <p:par>
                                <p:cTn id="25" presetID="51" presetClass="entr" presetSubtype="0" fill="hold" nodeType="with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fade">
                                      <p:cBhvr>
                                        <p:cTn id="27" dur="770" decel="100000"/>
                                        <p:tgtEl>
                                          <p:spTgt spid="12291">
                                            <p:txEl>
                                              <p:pRg st="4" end="4"/>
                                            </p:txEl>
                                          </p:spTgt>
                                        </p:tgtEl>
                                      </p:cBhvr>
                                    </p:animEffect>
                                    <p:animScale>
                                      <p:cBhvr>
                                        <p:cTn id="28" dur="770" decel="100000"/>
                                        <p:tgtEl>
                                          <p:spTgt spid="12291">
                                            <p:txEl>
                                              <p:pRg st="4" end="4"/>
                                            </p:txEl>
                                          </p:spTgt>
                                        </p:tgtEl>
                                      </p:cBhvr>
                                      <p:from x="10000" y="10000"/>
                                      <p:to x="200000" y="450000"/>
                                    </p:animScale>
                                    <p:animScale>
                                      <p:cBhvr>
                                        <p:cTn id="29" dur="1230" accel="100000" fill="hold">
                                          <p:stCondLst>
                                            <p:cond delay="770"/>
                                          </p:stCondLst>
                                        </p:cTn>
                                        <p:tgtEl>
                                          <p:spTgt spid="12291">
                                            <p:txEl>
                                              <p:pRg st="4" end="4"/>
                                            </p:txEl>
                                          </p:spTgt>
                                        </p:tgtEl>
                                      </p:cBhvr>
                                      <p:from x="200000" y="450000"/>
                                      <p:to x="100000" y="100000"/>
                                    </p:animScale>
                                    <p:set>
                                      <p:cBhvr>
                                        <p:cTn id="30" dur="770" fill="hold"/>
                                        <p:tgtEl>
                                          <p:spTgt spid="12291">
                                            <p:txEl>
                                              <p:pRg st="4" end="4"/>
                                            </p:txEl>
                                          </p:spTgt>
                                        </p:tgtEl>
                                        <p:attrNameLst>
                                          <p:attrName>ppt_x</p:attrName>
                                        </p:attrNameLst>
                                      </p:cBhvr>
                                      <p:to>
                                        <p:strVal val="(0.5)"/>
                                      </p:to>
                                    </p:set>
                                    <p:anim from="(0.5)" to="(#ppt_x)" calcmode="lin" valueType="num">
                                      <p:cBhvr>
                                        <p:cTn id="31" dur="1230" accel="100000" fill="hold">
                                          <p:stCondLst>
                                            <p:cond delay="770"/>
                                          </p:stCondLst>
                                        </p:cTn>
                                        <p:tgtEl>
                                          <p:spTgt spid="12291">
                                            <p:txEl>
                                              <p:pRg st="4" end="4"/>
                                            </p:txEl>
                                          </p:spTgt>
                                        </p:tgtEl>
                                        <p:attrNameLst>
                                          <p:attrName>ppt_x</p:attrName>
                                        </p:attrNameLst>
                                      </p:cBhvr>
                                    </p:anim>
                                    <p:set>
                                      <p:cBhvr>
                                        <p:cTn id="32" dur="770" fill="hold"/>
                                        <p:tgtEl>
                                          <p:spTgt spid="12291">
                                            <p:txEl>
                                              <p:pRg st="4" end="4"/>
                                            </p:txEl>
                                          </p:spTgt>
                                        </p:tgtEl>
                                        <p:attrNameLst>
                                          <p:attrName>ppt_y</p:attrName>
                                        </p:attrNameLst>
                                      </p:cBhvr>
                                      <p:to>
                                        <p:strVal val="(#ppt_y+0.4)"/>
                                      </p:to>
                                    </p:set>
                                    <p:anim from="(#ppt_y+0.4)" to="(#ppt_y)" calcmode="lin" valueType="num">
                                      <p:cBhvr>
                                        <p:cTn id="33" dur="1230" accel="100000" fill="hold">
                                          <p:stCondLst>
                                            <p:cond delay="770"/>
                                          </p:stCondLst>
                                        </p:cTn>
                                        <p:tgtEl>
                                          <p:spTgt spid="12291">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524000"/>
            <a:ext cx="8229600" cy="4606925"/>
          </a:xfrm>
        </p:spPr>
        <p:txBody>
          <a:bodyPr/>
          <a:lstStyle/>
          <a:p>
            <a:pPr>
              <a:buFont typeface="Wingdings" panose="05000000000000000000" pitchFamily="2" charset="2"/>
              <a:buChar char="Ø"/>
            </a:pPr>
            <a:r>
              <a:rPr lang="en-US" b="1" u="sng"/>
              <a:t>Binnerym of middelrym</a:t>
            </a:r>
          </a:p>
          <a:p>
            <a:pPr>
              <a:buFont typeface="Wingdings" panose="05000000000000000000" pitchFamily="2" charset="2"/>
              <a:buNone/>
            </a:pPr>
            <a:r>
              <a:rPr lang="en-US"/>
              <a:t>	’n Woord in die versreël wat rym met ’n woorde aan die einde van die versreël.</a:t>
            </a:r>
          </a:p>
          <a:p>
            <a:pPr>
              <a:buFont typeface="Wingdings" panose="05000000000000000000" pitchFamily="2" charset="2"/>
              <a:buNone/>
            </a:pPr>
            <a:r>
              <a:rPr lang="en-US"/>
              <a:t>“</a:t>
            </a:r>
            <a:r>
              <a:rPr lang="en-US">
                <a:solidFill>
                  <a:srgbClr val="FF00FF"/>
                </a:solidFill>
              </a:rPr>
              <a:t>Stil in die </a:t>
            </a:r>
            <a:r>
              <a:rPr lang="en-US" u="sng">
                <a:solidFill>
                  <a:srgbClr val="FF00FF"/>
                </a:solidFill>
              </a:rPr>
              <a:t>duister</a:t>
            </a:r>
            <a:r>
              <a:rPr lang="en-US">
                <a:solidFill>
                  <a:srgbClr val="FF00FF"/>
                </a:solidFill>
              </a:rPr>
              <a:t> lê ek so en </a:t>
            </a:r>
            <a:r>
              <a:rPr lang="en-US" u="sng">
                <a:solidFill>
                  <a:srgbClr val="FF00FF"/>
                </a:solidFill>
              </a:rPr>
              <a:t>luister</a:t>
            </a:r>
          </a:p>
          <a:p>
            <a:pPr>
              <a:buFont typeface="Wingdings" panose="05000000000000000000" pitchFamily="2" charset="2"/>
              <a:buNone/>
            </a:pPr>
            <a:r>
              <a:rPr lang="en-US">
                <a:solidFill>
                  <a:srgbClr val="FF00FF"/>
                </a:solidFill>
              </a:rPr>
              <a:t>hoe die spruite gesels en lag;</a:t>
            </a:r>
          </a:p>
          <a:p>
            <a:pPr>
              <a:buFont typeface="Wingdings" panose="05000000000000000000" pitchFamily="2" charset="2"/>
              <a:buNone/>
            </a:pPr>
            <a:r>
              <a:rPr lang="en-US">
                <a:solidFill>
                  <a:srgbClr val="FF00FF"/>
                </a:solidFill>
              </a:rPr>
              <a:t>maar bowe die </a:t>
            </a:r>
            <a:r>
              <a:rPr lang="en-US" u="sng">
                <a:solidFill>
                  <a:srgbClr val="FF00FF"/>
                </a:solidFill>
              </a:rPr>
              <a:t>pak</a:t>
            </a:r>
            <a:r>
              <a:rPr lang="en-US">
                <a:solidFill>
                  <a:srgbClr val="FF00FF"/>
                </a:solidFill>
              </a:rPr>
              <a:t> van my </a:t>
            </a:r>
            <a:r>
              <a:rPr lang="en-US" u="sng">
                <a:solidFill>
                  <a:srgbClr val="FF00FF"/>
                </a:solidFill>
              </a:rPr>
              <a:t>wolkedak</a:t>
            </a:r>
          </a:p>
          <a:p>
            <a:pPr>
              <a:buFont typeface="Wingdings" panose="05000000000000000000" pitchFamily="2" charset="2"/>
              <a:buNone/>
            </a:pPr>
            <a:r>
              <a:rPr lang="en-US">
                <a:solidFill>
                  <a:srgbClr val="FF00FF"/>
                </a:solidFill>
              </a:rPr>
              <a:t>het die maan al lank gewag”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p:cTn id="7" dur="500" fill="hold"/>
                                        <p:tgtEl>
                                          <p:spTgt spid="13315">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13315">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13315">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13315">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1331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1" presetClass="entr" presetSubtype="0" fill="hold" nodeType="clickEffect">
                                  <p:stCondLst>
                                    <p:cond delay="0"/>
                                  </p:stCondLst>
                                  <p:childTnLst>
                                    <p:set>
                                      <p:cBhvr>
                                        <p:cTn id="15" dur="1" fill="hold">
                                          <p:stCondLst>
                                            <p:cond delay="0"/>
                                          </p:stCondLst>
                                        </p:cTn>
                                        <p:tgtEl>
                                          <p:spTgt spid="13315">
                                            <p:txEl>
                                              <p:pRg st="2" end="2"/>
                                            </p:txEl>
                                          </p:spTgt>
                                        </p:tgtEl>
                                        <p:attrNameLst>
                                          <p:attrName>style.visibility</p:attrName>
                                        </p:attrNameLst>
                                      </p:cBhvr>
                                      <p:to>
                                        <p:strVal val="visible"/>
                                      </p:to>
                                    </p:set>
                                    <p:animEffect transition="in" filter="fade">
                                      <p:cBhvr>
                                        <p:cTn id="16" dur="770" decel="100000"/>
                                        <p:tgtEl>
                                          <p:spTgt spid="13315">
                                            <p:txEl>
                                              <p:pRg st="2" end="2"/>
                                            </p:txEl>
                                          </p:spTgt>
                                        </p:tgtEl>
                                      </p:cBhvr>
                                    </p:animEffect>
                                    <p:animScale>
                                      <p:cBhvr>
                                        <p:cTn id="17" dur="770" decel="100000"/>
                                        <p:tgtEl>
                                          <p:spTgt spid="13315">
                                            <p:txEl>
                                              <p:pRg st="2" end="2"/>
                                            </p:txEl>
                                          </p:spTgt>
                                        </p:tgtEl>
                                      </p:cBhvr>
                                      <p:from x="10000" y="10000"/>
                                      <p:to x="200000" y="450000"/>
                                    </p:animScale>
                                    <p:animScale>
                                      <p:cBhvr>
                                        <p:cTn id="18" dur="1230" accel="100000" fill="hold">
                                          <p:stCondLst>
                                            <p:cond delay="770"/>
                                          </p:stCondLst>
                                        </p:cTn>
                                        <p:tgtEl>
                                          <p:spTgt spid="13315">
                                            <p:txEl>
                                              <p:pRg st="2" end="2"/>
                                            </p:txEl>
                                          </p:spTgt>
                                        </p:tgtEl>
                                      </p:cBhvr>
                                      <p:from x="200000" y="450000"/>
                                      <p:to x="100000" y="100000"/>
                                    </p:animScale>
                                    <p:set>
                                      <p:cBhvr>
                                        <p:cTn id="19" dur="770" fill="hold"/>
                                        <p:tgtEl>
                                          <p:spTgt spid="13315">
                                            <p:txEl>
                                              <p:pRg st="2" end="2"/>
                                            </p:txEl>
                                          </p:spTgt>
                                        </p:tgtEl>
                                        <p:attrNameLst>
                                          <p:attrName>ppt_x</p:attrName>
                                        </p:attrNameLst>
                                      </p:cBhvr>
                                      <p:to>
                                        <p:strVal val="(0.5)"/>
                                      </p:to>
                                    </p:set>
                                    <p:anim from="(0.5)" to="(#ppt_x)" calcmode="lin" valueType="num">
                                      <p:cBhvr>
                                        <p:cTn id="20" dur="1230" accel="100000" fill="hold">
                                          <p:stCondLst>
                                            <p:cond delay="770"/>
                                          </p:stCondLst>
                                        </p:cTn>
                                        <p:tgtEl>
                                          <p:spTgt spid="13315">
                                            <p:txEl>
                                              <p:pRg st="2" end="2"/>
                                            </p:txEl>
                                          </p:spTgt>
                                        </p:tgtEl>
                                        <p:attrNameLst>
                                          <p:attrName>ppt_x</p:attrName>
                                        </p:attrNameLst>
                                      </p:cBhvr>
                                    </p:anim>
                                    <p:set>
                                      <p:cBhvr>
                                        <p:cTn id="21" dur="770" fill="hold"/>
                                        <p:tgtEl>
                                          <p:spTgt spid="13315">
                                            <p:txEl>
                                              <p:pRg st="2" end="2"/>
                                            </p:txEl>
                                          </p:spTgt>
                                        </p:tgtEl>
                                        <p:attrNameLst>
                                          <p:attrName>ppt_y</p:attrName>
                                        </p:attrNameLst>
                                      </p:cBhvr>
                                      <p:to>
                                        <p:strVal val="(#ppt_y+0.4)"/>
                                      </p:to>
                                    </p:set>
                                    <p:anim from="(#ppt_y+0.4)" to="(#ppt_y)" calcmode="lin" valueType="num">
                                      <p:cBhvr>
                                        <p:cTn id="22" dur="1230" accel="100000" fill="hold">
                                          <p:stCondLst>
                                            <p:cond delay="770"/>
                                          </p:stCondLst>
                                        </p:cTn>
                                        <p:tgtEl>
                                          <p:spTgt spid="13315">
                                            <p:txEl>
                                              <p:pRg st="2" end="2"/>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Effect transition="in" filter="fade">
                                      <p:cBhvr>
                                        <p:cTn id="25" dur="770" decel="100000"/>
                                        <p:tgtEl>
                                          <p:spTgt spid="13315">
                                            <p:txEl>
                                              <p:pRg st="3" end="3"/>
                                            </p:txEl>
                                          </p:spTgt>
                                        </p:tgtEl>
                                      </p:cBhvr>
                                    </p:animEffect>
                                    <p:animScale>
                                      <p:cBhvr>
                                        <p:cTn id="26" dur="770" decel="100000"/>
                                        <p:tgtEl>
                                          <p:spTgt spid="13315">
                                            <p:txEl>
                                              <p:pRg st="3" end="3"/>
                                            </p:txEl>
                                          </p:spTgt>
                                        </p:tgtEl>
                                      </p:cBhvr>
                                      <p:from x="10000" y="10000"/>
                                      <p:to x="200000" y="450000"/>
                                    </p:animScale>
                                    <p:animScale>
                                      <p:cBhvr>
                                        <p:cTn id="27" dur="1230" accel="100000" fill="hold">
                                          <p:stCondLst>
                                            <p:cond delay="770"/>
                                          </p:stCondLst>
                                        </p:cTn>
                                        <p:tgtEl>
                                          <p:spTgt spid="13315">
                                            <p:txEl>
                                              <p:pRg st="3" end="3"/>
                                            </p:txEl>
                                          </p:spTgt>
                                        </p:tgtEl>
                                      </p:cBhvr>
                                      <p:from x="200000" y="450000"/>
                                      <p:to x="100000" y="100000"/>
                                    </p:animScale>
                                    <p:set>
                                      <p:cBhvr>
                                        <p:cTn id="28" dur="770" fill="hold"/>
                                        <p:tgtEl>
                                          <p:spTgt spid="13315">
                                            <p:txEl>
                                              <p:pRg st="3" end="3"/>
                                            </p:txEl>
                                          </p:spTgt>
                                        </p:tgtEl>
                                        <p:attrNameLst>
                                          <p:attrName>ppt_x</p:attrName>
                                        </p:attrNameLst>
                                      </p:cBhvr>
                                      <p:to>
                                        <p:strVal val="(0.5)"/>
                                      </p:to>
                                    </p:set>
                                    <p:anim from="(0.5)" to="(#ppt_x)" calcmode="lin" valueType="num">
                                      <p:cBhvr>
                                        <p:cTn id="29" dur="1230" accel="100000" fill="hold">
                                          <p:stCondLst>
                                            <p:cond delay="770"/>
                                          </p:stCondLst>
                                        </p:cTn>
                                        <p:tgtEl>
                                          <p:spTgt spid="13315">
                                            <p:txEl>
                                              <p:pRg st="3" end="3"/>
                                            </p:txEl>
                                          </p:spTgt>
                                        </p:tgtEl>
                                        <p:attrNameLst>
                                          <p:attrName>ppt_x</p:attrName>
                                        </p:attrNameLst>
                                      </p:cBhvr>
                                    </p:anim>
                                    <p:set>
                                      <p:cBhvr>
                                        <p:cTn id="30" dur="770" fill="hold"/>
                                        <p:tgtEl>
                                          <p:spTgt spid="13315">
                                            <p:txEl>
                                              <p:pRg st="3" end="3"/>
                                            </p:txEl>
                                          </p:spTgt>
                                        </p:tgtEl>
                                        <p:attrNameLst>
                                          <p:attrName>ppt_y</p:attrName>
                                        </p:attrNameLst>
                                      </p:cBhvr>
                                      <p:to>
                                        <p:strVal val="(#ppt_y+0.4)"/>
                                      </p:to>
                                    </p:set>
                                    <p:anim from="(#ppt_y+0.4)" to="(#ppt_y)" calcmode="lin" valueType="num">
                                      <p:cBhvr>
                                        <p:cTn id="31" dur="1230" accel="100000" fill="hold">
                                          <p:stCondLst>
                                            <p:cond delay="770"/>
                                          </p:stCondLst>
                                        </p:cTn>
                                        <p:tgtEl>
                                          <p:spTgt spid="13315">
                                            <p:txEl>
                                              <p:pRg st="3" end="3"/>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3315">
                                            <p:txEl>
                                              <p:pRg st="4" end="4"/>
                                            </p:txEl>
                                          </p:spTgt>
                                        </p:tgtEl>
                                        <p:attrNameLst>
                                          <p:attrName>style.visibility</p:attrName>
                                        </p:attrNameLst>
                                      </p:cBhvr>
                                      <p:to>
                                        <p:strVal val="visible"/>
                                      </p:to>
                                    </p:set>
                                    <p:animEffect transition="in" filter="fade">
                                      <p:cBhvr>
                                        <p:cTn id="34" dur="770" decel="100000"/>
                                        <p:tgtEl>
                                          <p:spTgt spid="13315">
                                            <p:txEl>
                                              <p:pRg st="4" end="4"/>
                                            </p:txEl>
                                          </p:spTgt>
                                        </p:tgtEl>
                                      </p:cBhvr>
                                    </p:animEffect>
                                    <p:animScale>
                                      <p:cBhvr>
                                        <p:cTn id="35" dur="770" decel="100000"/>
                                        <p:tgtEl>
                                          <p:spTgt spid="13315">
                                            <p:txEl>
                                              <p:pRg st="4" end="4"/>
                                            </p:txEl>
                                          </p:spTgt>
                                        </p:tgtEl>
                                      </p:cBhvr>
                                      <p:from x="10000" y="10000"/>
                                      <p:to x="200000" y="450000"/>
                                    </p:animScale>
                                    <p:animScale>
                                      <p:cBhvr>
                                        <p:cTn id="36" dur="1230" accel="100000" fill="hold">
                                          <p:stCondLst>
                                            <p:cond delay="770"/>
                                          </p:stCondLst>
                                        </p:cTn>
                                        <p:tgtEl>
                                          <p:spTgt spid="13315">
                                            <p:txEl>
                                              <p:pRg st="4" end="4"/>
                                            </p:txEl>
                                          </p:spTgt>
                                        </p:tgtEl>
                                      </p:cBhvr>
                                      <p:from x="200000" y="450000"/>
                                      <p:to x="100000" y="100000"/>
                                    </p:animScale>
                                    <p:set>
                                      <p:cBhvr>
                                        <p:cTn id="37" dur="770" fill="hold"/>
                                        <p:tgtEl>
                                          <p:spTgt spid="13315">
                                            <p:txEl>
                                              <p:pRg st="4" end="4"/>
                                            </p:txEl>
                                          </p:spTgt>
                                        </p:tgtEl>
                                        <p:attrNameLst>
                                          <p:attrName>ppt_x</p:attrName>
                                        </p:attrNameLst>
                                      </p:cBhvr>
                                      <p:to>
                                        <p:strVal val="(0.5)"/>
                                      </p:to>
                                    </p:set>
                                    <p:anim from="(0.5)" to="(#ppt_x)" calcmode="lin" valueType="num">
                                      <p:cBhvr>
                                        <p:cTn id="38" dur="1230" accel="100000" fill="hold">
                                          <p:stCondLst>
                                            <p:cond delay="770"/>
                                          </p:stCondLst>
                                        </p:cTn>
                                        <p:tgtEl>
                                          <p:spTgt spid="13315">
                                            <p:txEl>
                                              <p:pRg st="4" end="4"/>
                                            </p:txEl>
                                          </p:spTgt>
                                        </p:tgtEl>
                                        <p:attrNameLst>
                                          <p:attrName>ppt_x</p:attrName>
                                        </p:attrNameLst>
                                      </p:cBhvr>
                                    </p:anim>
                                    <p:set>
                                      <p:cBhvr>
                                        <p:cTn id="39" dur="770" fill="hold"/>
                                        <p:tgtEl>
                                          <p:spTgt spid="13315">
                                            <p:txEl>
                                              <p:pRg st="4" end="4"/>
                                            </p:txEl>
                                          </p:spTgt>
                                        </p:tgtEl>
                                        <p:attrNameLst>
                                          <p:attrName>ppt_y</p:attrName>
                                        </p:attrNameLst>
                                      </p:cBhvr>
                                      <p:to>
                                        <p:strVal val="(#ppt_y+0.4)"/>
                                      </p:to>
                                    </p:set>
                                    <p:anim from="(#ppt_y+0.4)" to="(#ppt_y)" calcmode="lin" valueType="num">
                                      <p:cBhvr>
                                        <p:cTn id="40" dur="1230" accel="100000" fill="hold">
                                          <p:stCondLst>
                                            <p:cond delay="770"/>
                                          </p:stCondLst>
                                        </p:cTn>
                                        <p:tgtEl>
                                          <p:spTgt spid="13315">
                                            <p:txEl>
                                              <p:pRg st="4" end="4"/>
                                            </p:txEl>
                                          </p:spTgt>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13315">
                                            <p:txEl>
                                              <p:pRg st="5" end="5"/>
                                            </p:txEl>
                                          </p:spTgt>
                                        </p:tgtEl>
                                        <p:attrNameLst>
                                          <p:attrName>style.visibility</p:attrName>
                                        </p:attrNameLst>
                                      </p:cBhvr>
                                      <p:to>
                                        <p:strVal val="visible"/>
                                      </p:to>
                                    </p:set>
                                    <p:animEffect transition="in" filter="fade">
                                      <p:cBhvr>
                                        <p:cTn id="43" dur="770" decel="100000"/>
                                        <p:tgtEl>
                                          <p:spTgt spid="13315">
                                            <p:txEl>
                                              <p:pRg st="5" end="5"/>
                                            </p:txEl>
                                          </p:spTgt>
                                        </p:tgtEl>
                                      </p:cBhvr>
                                    </p:animEffect>
                                    <p:animScale>
                                      <p:cBhvr>
                                        <p:cTn id="44" dur="770" decel="100000"/>
                                        <p:tgtEl>
                                          <p:spTgt spid="13315">
                                            <p:txEl>
                                              <p:pRg st="5" end="5"/>
                                            </p:txEl>
                                          </p:spTgt>
                                        </p:tgtEl>
                                      </p:cBhvr>
                                      <p:from x="10000" y="10000"/>
                                      <p:to x="200000" y="450000"/>
                                    </p:animScale>
                                    <p:animScale>
                                      <p:cBhvr>
                                        <p:cTn id="45" dur="1230" accel="100000" fill="hold">
                                          <p:stCondLst>
                                            <p:cond delay="770"/>
                                          </p:stCondLst>
                                        </p:cTn>
                                        <p:tgtEl>
                                          <p:spTgt spid="13315">
                                            <p:txEl>
                                              <p:pRg st="5" end="5"/>
                                            </p:txEl>
                                          </p:spTgt>
                                        </p:tgtEl>
                                      </p:cBhvr>
                                      <p:from x="200000" y="450000"/>
                                      <p:to x="100000" y="100000"/>
                                    </p:animScale>
                                    <p:set>
                                      <p:cBhvr>
                                        <p:cTn id="46" dur="770" fill="hold"/>
                                        <p:tgtEl>
                                          <p:spTgt spid="13315">
                                            <p:txEl>
                                              <p:pRg st="5" end="5"/>
                                            </p:txEl>
                                          </p:spTgt>
                                        </p:tgtEl>
                                        <p:attrNameLst>
                                          <p:attrName>ppt_x</p:attrName>
                                        </p:attrNameLst>
                                      </p:cBhvr>
                                      <p:to>
                                        <p:strVal val="(0.5)"/>
                                      </p:to>
                                    </p:set>
                                    <p:anim from="(0.5)" to="(#ppt_x)" calcmode="lin" valueType="num">
                                      <p:cBhvr>
                                        <p:cTn id="47" dur="1230" accel="100000" fill="hold">
                                          <p:stCondLst>
                                            <p:cond delay="770"/>
                                          </p:stCondLst>
                                        </p:cTn>
                                        <p:tgtEl>
                                          <p:spTgt spid="13315">
                                            <p:txEl>
                                              <p:pRg st="5" end="5"/>
                                            </p:txEl>
                                          </p:spTgt>
                                        </p:tgtEl>
                                        <p:attrNameLst>
                                          <p:attrName>ppt_x</p:attrName>
                                        </p:attrNameLst>
                                      </p:cBhvr>
                                    </p:anim>
                                    <p:set>
                                      <p:cBhvr>
                                        <p:cTn id="48" dur="770" fill="hold"/>
                                        <p:tgtEl>
                                          <p:spTgt spid="13315">
                                            <p:txEl>
                                              <p:pRg st="5" end="5"/>
                                            </p:txEl>
                                          </p:spTgt>
                                        </p:tgtEl>
                                        <p:attrNameLst>
                                          <p:attrName>ppt_y</p:attrName>
                                        </p:attrNameLst>
                                      </p:cBhvr>
                                      <p:to>
                                        <p:strVal val="(#ppt_y+0.4)"/>
                                      </p:to>
                                    </p:set>
                                    <p:anim from="(#ppt_y+0.4)" to="(#ppt_y)" calcmode="lin" valueType="num">
                                      <p:cBhvr>
                                        <p:cTn id="49" dur="1230" accel="100000" fill="hold">
                                          <p:stCondLst>
                                            <p:cond delay="770"/>
                                          </p:stCondLst>
                                        </p:cTn>
                                        <p:tgtEl>
                                          <p:spTgt spid="13315">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609600" y="1219200"/>
            <a:ext cx="8229600" cy="3886200"/>
          </a:xfrm>
        </p:spPr>
        <p:txBody>
          <a:bodyPr/>
          <a:lstStyle/>
          <a:p>
            <a:pPr>
              <a:buFont typeface="Wingdings" panose="05000000000000000000" pitchFamily="2" charset="2"/>
              <a:buChar char="Ø"/>
            </a:pPr>
            <a:r>
              <a:rPr lang="en-US" b="1" u="sng"/>
              <a:t>Dubbelrym</a:t>
            </a:r>
          </a:p>
          <a:p>
            <a:pPr>
              <a:buFont typeface="Wingdings" panose="05000000000000000000" pitchFamily="2" charset="2"/>
              <a:buNone/>
            </a:pPr>
            <a:r>
              <a:rPr lang="en-US"/>
              <a:t> Hier rym twee lettergrepe van die voorafgaande vers met die twee lettergrepe in die daaropvolgende vers:</a:t>
            </a:r>
          </a:p>
          <a:p>
            <a:pPr>
              <a:buFont typeface="Wingdings" panose="05000000000000000000" pitchFamily="2" charset="2"/>
              <a:buNone/>
            </a:pPr>
            <a:r>
              <a:rPr lang="en-US"/>
              <a:t>“Waarom bly jy </a:t>
            </a:r>
            <a:r>
              <a:rPr lang="en-US" b="1" u="sng"/>
              <a:t>immer kind</a:t>
            </a:r>
            <a:r>
              <a:rPr lang="en-US"/>
              <a:t>?</a:t>
            </a:r>
          </a:p>
          <a:p>
            <a:pPr>
              <a:buFont typeface="Wingdings" panose="05000000000000000000" pitchFamily="2" charset="2"/>
              <a:buNone/>
            </a:pPr>
            <a:r>
              <a:rPr lang="en-US"/>
              <a:t>  Liefde sal jy </a:t>
            </a:r>
            <a:r>
              <a:rPr lang="en-US" b="1" u="sng"/>
              <a:t>nimmer vind</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iterate type="lt">
                                    <p:tmPct val="0"/>
                                  </p:iterate>
                                  <p:childTnLst>
                                    <p:set>
                                      <p:cBhvr>
                                        <p:cTn id="6" dur="1" fill="hold">
                                          <p:stCondLst>
                                            <p:cond delay="0"/>
                                          </p:stCondLst>
                                        </p:cTn>
                                        <p:tgtEl>
                                          <p:spTgt spid="14339">
                                            <p:txEl>
                                              <p:pRg st="1" end="1"/>
                                            </p:txEl>
                                          </p:spTgt>
                                        </p:tgtEl>
                                        <p:attrNameLst>
                                          <p:attrName>style.visibility</p:attrName>
                                        </p:attrNameLst>
                                      </p:cBhvr>
                                      <p:to>
                                        <p:strVal val="visible"/>
                                      </p:to>
                                    </p:set>
                                    <p:anim calcmode="lin" valueType="num">
                                      <p:cBhvr>
                                        <p:cTn id="7" dur="1000" fill="hold"/>
                                        <p:tgtEl>
                                          <p:spTgt spid="14339">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433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9">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4339">
                                            <p:txEl>
                                              <p:pRg st="2" end="2"/>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fade">
                                      <p:cBhvr>
                                        <p:cTn id="20" dur="1000"/>
                                        <p:tgtEl>
                                          <p:spTgt spid="14339">
                                            <p:txEl>
                                              <p:pRg st="3" end="3"/>
                                            </p:txEl>
                                          </p:spTgt>
                                        </p:tgtEl>
                                      </p:cBhvr>
                                    </p:animEffect>
                                    <p:anim calcmode="lin" valueType="num">
                                      <p:cBhvr>
                                        <p:cTn id="21"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4339">
                                            <p:txEl>
                                              <p:pRg st="3" end="3"/>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433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533400" y="1066800"/>
            <a:ext cx="8229600" cy="5257800"/>
          </a:xfrm>
        </p:spPr>
        <p:txBody>
          <a:bodyPr/>
          <a:lstStyle/>
          <a:p>
            <a:pPr>
              <a:buFont typeface="Wingdings" panose="05000000000000000000" pitchFamily="2" charset="2"/>
              <a:buChar char="Ø"/>
            </a:pPr>
            <a:r>
              <a:rPr lang="en-US" b="1" u="sng"/>
              <a:t>Rymskema</a:t>
            </a:r>
          </a:p>
          <a:p>
            <a:pPr>
              <a:buFont typeface="Wingdings" panose="05000000000000000000" pitchFamily="2" charset="2"/>
              <a:buNone/>
            </a:pPr>
            <a:r>
              <a:rPr lang="en-US"/>
              <a:t>	Die posisie van die rymwoorde in die versreël bepaal die rymskema.</a:t>
            </a:r>
          </a:p>
          <a:p>
            <a:pPr>
              <a:buFont typeface="Wingdings" panose="05000000000000000000" pitchFamily="2" charset="2"/>
              <a:buChar char="ü"/>
            </a:pPr>
            <a:r>
              <a:rPr lang="en-US"/>
              <a:t>Paarrym aa bb</a:t>
            </a:r>
          </a:p>
          <a:p>
            <a:pPr>
              <a:buFont typeface="Wingdings" panose="05000000000000000000" pitchFamily="2" charset="2"/>
              <a:buChar char="ü"/>
            </a:pPr>
            <a:r>
              <a:rPr lang="en-US"/>
              <a:t>Omarmde rym a b b a </a:t>
            </a:r>
          </a:p>
          <a:p>
            <a:pPr>
              <a:buFont typeface="Wingdings" panose="05000000000000000000" pitchFamily="2" charset="2"/>
              <a:buChar char="ü"/>
            </a:pPr>
            <a:r>
              <a:rPr lang="en-US"/>
              <a:t>Kruisrym a b a b</a:t>
            </a:r>
          </a:p>
          <a:p>
            <a:pPr>
              <a:buFont typeface="Wingdings" panose="05000000000000000000" pitchFamily="2" charset="2"/>
              <a:buChar char="ü"/>
            </a:pPr>
            <a:r>
              <a:rPr lang="en-US"/>
              <a:t>Gebroke rym a b c a  </a:t>
            </a:r>
          </a:p>
          <a:p>
            <a:pPr>
              <a:buFont typeface="Wingdings" panose="05000000000000000000" pitchFamily="2" charset="2"/>
              <a:buChar char="ü"/>
            </a:pPr>
            <a:r>
              <a:rPr lang="en-US"/>
              <a:t>Slagrym a a a 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p:cTn id="7" dur="1000" fill="hold"/>
                                        <p:tgtEl>
                                          <p:spTgt spid="1536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1536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5" presetClass="entr" presetSubtype="0" fill="hold"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10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15363">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1536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536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 calcmode="lin" valueType="num">
                                      <p:cBhvr>
                                        <p:cTn id="22" dur="10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15363">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1536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536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15363">
                                            <p:txEl>
                                              <p:pRg st="4" end="4"/>
                                            </p:txEl>
                                          </p:spTgt>
                                        </p:tgtEl>
                                        <p:attrNameLst>
                                          <p:attrName>style.visibility</p:attrName>
                                        </p:attrNameLst>
                                      </p:cBhvr>
                                      <p:to>
                                        <p:strVal val="visible"/>
                                      </p:to>
                                    </p:set>
                                    <p:anim calcmode="lin" valueType="num">
                                      <p:cBhvr>
                                        <p:cTn id="30" dur="10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1" dur="1000" fill="hold"/>
                                        <p:tgtEl>
                                          <p:spTgt spid="15363">
                                            <p:txEl>
                                              <p:pRg st="4" end="4"/>
                                            </p:txEl>
                                          </p:spTgt>
                                        </p:tgtEl>
                                        <p:attrNameLst>
                                          <p:attrName>ppt_h</p:attrName>
                                        </p:attrNameLst>
                                      </p:cBhvr>
                                      <p:tavLst>
                                        <p:tav tm="0">
                                          <p:val>
                                            <p:fltVal val="0"/>
                                          </p:val>
                                        </p:tav>
                                        <p:tav tm="100000">
                                          <p:val>
                                            <p:strVal val="#ppt_h"/>
                                          </p:val>
                                        </p:tav>
                                      </p:tavLst>
                                    </p:anim>
                                    <p:anim calcmode="lin" valueType="num">
                                      <p:cBhvr>
                                        <p:cTn id="32" dur="1000" fill="hold"/>
                                        <p:tgtEl>
                                          <p:spTgt spid="15363">
                                            <p:txEl>
                                              <p:pRg st="4" end="4"/>
                                            </p:txEl>
                                          </p:spTgt>
                                        </p:tgtEl>
                                        <p:attrNameLst>
                                          <p:attrName>style.rotation</p:attrName>
                                        </p:attrNameLst>
                                      </p:cBhvr>
                                      <p:tavLst>
                                        <p:tav tm="0">
                                          <p:val>
                                            <p:fltVal val="90"/>
                                          </p:val>
                                        </p:tav>
                                        <p:tav tm="100000">
                                          <p:val>
                                            <p:fltVal val="0"/>
                                          </p:val>
                                        </p:tav>
                                      </p:tavLst>
                                    </p:anim>
                                    <p:animEffect transition="in" filter="fade">
                                      <p:cBhvr>
                                        <p:cTn id="33" dur="1000"/>
                                        <p:tgtEl>
                                          <p:spTgt spid="15363">
                                            <p:txEl>
                                              <p:pRg st="4" end="4"/>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5" presetClass="entr" presetSubtype="0" fill="hold" nodeType="clickEffect">
                                  <p:stCondLst>
                                    <p:cond delay="0"/>
                                  </p:stCondLst>
                                  <p:iterate type="lt">
                                    <p:tmPct val="0"/>
                                  </p:iterate>
                                  <p:childTnLst>
                                    <p:set>
                                      <p:cBhvr>
                                        <p:cTn id="37" dur="1" fill="hold">
                                          <p:stCondLst>
                                            <p:cond delay="0"/>
                                          </p:stCondLst>
                                        </p:cTn>
                                        <p:tgtEl>
                                          <p:spTgt spid="15363">
                                            <p:txEl>
                                              <p:pRg st="4" end="4"/>
                                            </p:txEl>
                                          </p:spTgt>
                                        </p:tgtEl>
                                        <p:attrNameLst>
                                          <p:attrName>style.visibility</p:attrName>
                                        </p:attrNameLst>
                                      </p:cBhvr>
                                      <p:to>
                                        <p:strVal val="visible"/>
                                      </p:to>
                                    </p:set>
                                    <p:anim calcmode="lin" valueType="num">
                                      <p:cBhvr>
                                        <p:cTn id="38" dur="10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39" dur="1000" fill="hold"/>
                                        <p:tgtEl>
                                          <p:spTgt spid="15363">
                                            <p:txEl>
                                              <p:pRg st="4" end="4"/>
                                            </p:txEl>
                                          </p:spTgt>
                                        </p:tgtEl>
                                        <p:attrNameLst>
                                          <p:attrName>ppt_h</p:attrName>
                                        </p:attrNameLst>
                                      </p:cBhvr>
                                      <p:tavLst>
                                        <p:tav tm="0">
                                          <p:val>
                                            <p:fltVal val="0"/>
                                          </p:val>
                                        </p:tav>
                                        <p:tav tm="100000">
                                          <p:val>
                                            <p:strVal val="#ppt_h"/>
                                          </p:val>
                                        </p:tav>
                                      </p:tavLst>
                                    </p:anim>
                                    <p:anim calcmode="lin" valueType="num">
                                      <p:cBhvr>
                                        <p:cTn id="40" dur="1000" fill="hold"/>
                                        <p:tgtEl>
                                          <p:spTgt spid="1536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536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5" presetClass="entr" presetSubtype="0" fill="hold" nodeType="clickEffect">
                                  <p:stCondLst>
                                    <p:cond delay="0"/>
                                  </p:stCondLst>
                                  <p:childTnLst>
                                    <p:set>
                                      <p:cBhvr>
                                        <p:cTn id="45" dur="1" fill="hold">
                                          <p:stCondLst>
                                            <p:cond delay="0"/>
                                          </p:stCondLst>
                                        </p:cTn>
                                        <p:tgtEl>
                                          <p:spTgt spid="15363">
                                            <p:txEl>
                                              <p:pRg st="5" end="5"/>
                                            </p:txEl>
                                          </p:spTgt>
                                        </p:tgtEl>
                                        <p:attrNameLst>
                                          <p:attrName>style.visibility</p:attrName>
                                        </p:attrNameLst>
                                      </p:cBhvr>
                                      <p:to>
                                        <p:strVal val="visible"/>
                                      </p:to>
                                    </p:set>
                                    <p:anim calcmode="lin" valueType="num">
                                      <p:cBhvr>
                                        <p:cTn id="46" dur="10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15363">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1536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536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5" presetClass="entr" presetSubtype="0" fill="hold" nodeType="clickEffect">
                                  <p:stCondLst>
                                    <p:cond delay="0"/>
                                  </p:stCondLst>
                                  <p:childTnLst>
                                    <p:set>
                                      <p:cBhvr>
                                        <p:cTn id="53" dur="1" fill="hold">
                                          <p:stCondLst>
                                            <p:cond delay="0"/>
                                          </p:stCondLst>
                                        </p:cTn>
                                        <p:tgtEl>
                                          <p:spTgt spid="15363">
                                            <p:txEl>
                                              <p:pRg st="6" end="6"/>
                                            </p:txEl>
                                          </p:spTgt>
                                        </p:tgtEl>
                                        <p:attrNameLst>
                                          <p:attrName>style.visibility</p:attrName>
                                        </p:attrNameLst>
                                      </p:cBhvr>
                                      <p:to>
                                        <p:strVal val="visible"/>
                                      </p:to>
                                    </p:set>
                                    <p:anim calcmode="lin" valueType="num">
                                      <p:cBhvr>
                                        <p:cTn id="54" dur="10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55" dur="1000" fill="hold"/>
                                        <p:tgtEl>
                                          <p:spTgt spid="15363">
                                            <p:txEl>
                                              <p:pRg st="6" end="6"/>
                                            </p:txEl>
                                          </p:spTgt>
                                        </p:tgtEl>
                                        <p:attrNameLst>
                                          <p:attrName>ppt_h</p:attrName>
                                        </p:attrNameLst>
                                      </p:cBhvr>
                                      <p:tavLst>
                                        <p:tav tm="0">
                                          <p:val>
                                            <p:fltVal val="0"/>
                                          </p:val>
                                        </p:tav>
                                        <p:tav tm="100000">
                                          <p:val>
                                            <p:strVal val="#ppt_h"/>
                                          </p:val>
                                        </p:tav>
                                      </p:tavLst>
                                    </p:anim>
                                    <p:anim calcmode="lin" valueType="num">
                                      <p:cBhvr>
                                        <p:cTn id="56" dur="1000" fill="hold"/>
                                        <p:tgtEl>
                                          <p:spTgt spid="1536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7" dur="1000" fill="hold"/>
                                        <p:tgtEl>
                                          <p:spTgt spid="1536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1524000"/>
            <a:ext cx="8229600" cy="4953000"/>
          </a:xfrm>
          <a:noFill/>
        </p:spPr>
        <p:txBody>
          <a:bodyPr/>
          <a:lstStyle/>
          <a:p>
            <a:pPr>
              <a:buFont typeface="Wingdings" panose="05000000000000000000" pitchFamily="2" charset="2"/>
              <a:buChar char="Ø"/>
            </a:pPr>
            <a:r>
              <a:rPr lang="en-US" sz="2800" b="1" u="sng"/>
              <a:t>Rymdwang</a:t>
            </a:r>
          </a:p>
          <a:p>
            <a:pPr>
              <a:buFont typeface="Wingdings" panose="05000000000000000000" pitchFamily="2" charset="2"/>
              <a:buNone/>
            </a:pPr>
            <a:r>
              <a:rPr lang="en-US" sz="2800"/>
              <a:t>	Soms vind ’n digter dit moeilik om by die rymskema te bly.  Die woord word dan verander om in die rymskema te pas.  Vergelyk “kou” i.p.v. “koue” in onderstaande gedig :</a:t>
            </a:r>
          </a:p>
          <a:p>
            <a:pPr>
              <a:buFont typeface="Wingdings" panose="05000000000000000000" pitchFamily="2" charset="2"/>
              <a:buNone/>
            </a:pPr>
            <a:r>
              <a:rPr lang="en-US" sz="2800">
                <a:solidFill>
                  <a:srgbClr val="0099CC"/>
                </a:solidFill>
                <a:effectLst>
                  <a:outerShdw blurRad="38100" dist="38100" dir="2700000" algn="tl">
                    <a:srgbClr val="C0C0C0"/>
                  </a:outerShdw>
                </a:effectLst>
              </a:rPr>
              <a:t>In elke grashalm se vou</a:t>
            </a:r>
          </a:p>
          <a:p>
            <a:pPr>
              <a:buFont typeface="Wingdings" panose="05000000000000000000" pitchFamily="2" charset="2"/>
              <a:buNone/>
            </a:pPr>
            <a:r>
              <a:rPr lang="en-US" sz="2800">
                <a:solidFill>
                  <a:srgbClr val="0099CC"/>
                </a:solidFill>
                <a:effectLst>
                  <a:outerShdw blurRad="38100" dist="38100" dir="2700000" algn="tl">
                    <a:srgbClr val="C0C0C0"/>
                  </a:outerShdw>
                </a:effectLst>
              </a:rPr>
              <a:t>blink ’n druppel van dou</a:t>
            </a:r>
          </a:p>
          <a:p>
            <a:pPr>
              <a:buFont typeface="Wingdings" panose="05000000000000000000" pitchFamily="2" charset="2"/>
              <a:buNone/>
            </a:pPr>
            <a:r>
              <a:rPr lang="en-US" sz="2800">
                <a:solidFill>
                  <a:srgbClr val="0099CC"/>
                </a:solidFill>
                <a:effectLst>
                  <a:outerShdw blurRad="38100" dist="38100" dir="2700000" algn="tl">
                    <a:srgbClr val="C0C0C0"/>
                  </a:outerShdw>
                </a:effectLst>
              </a:rPr>
              <a:t>en vinnig verbleek dit </a:t>
            </a:r>
          </a:p>
          <a:p>
            <a:pPr>
              <a:buFont typeface="Wingdings" panose="05000000000000000000" pitchFamily="2" charset="2"/>
              <a:buNone/>
            </a:pPr>
            <a:r>
              <a:rPr lang="en-US" sz="2800">
                <a:solidFill>
                  <a:srgbClr val="0099CC"/>
                </a:solidFill>
                <a:effectLst>
                  <a:outerShdw blurRad="38100" dist="38100" dir="2700000" algn="tl">
                    <a:srgbClr val="C0C0C0"/>
                  </a:outerShdw>
                </a:effectLst>
              </a:rPr>
              <a:t>tot ryp in die </a:t>
            </a:r>
            <a:r>
              <a:rPr lang="en-US" sz="2800" b="1" u="sng">
                <a:solidFill>
                  <a:srgbClr val="0099CC"/>
                </a:solidFill>
                <a:effectLst>
                  <a:outerShdw blurRad="38100" dist="38100" dir="2700000" algn="tl">
                    <a:srgbClr val="C0C0C0"/>
                  </a:outerShdw>
                </a:effectLst>
              </a:rPr>
              <a:t>kou!</a:t>
            </a:r>
          </a:p>
          <a:p>
            <a:pPr>
              <a:buFont typeface="Wingdings" panose="05000000000000000000" pitchFamily="2" charset="2"/>
              <a:buNone/>
            </a:pPr>
            <a:endParaRPr lang="en-US" sz="2800">
              <a:solidFill>
                <a:srgbClr val="0099CC"/>
              </a:solidFill>
              <a:effectLst>
                <a:outerShdw blurRad="38100" dist="38100" dir="2700000" algn="tl">
                  <a:srgbClr val="C0C0C0"/>
                </a:outerShdw>
              </a:effectLst>
            </a:endParaRPr>
          </a:p>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p:cTn id="7" dur="500" fill="hold"/>
                                        <p:tgtEl>
                                          <p:spTgt spid="1638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387">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1638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38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38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5" presetClass="entr" presetSubtype="0" fill="hold" nodeType="clickEffect">
                                  <p:stCondLst>
                                    <p:cond delay="0"/>
                                  </p:stCondLst>
                                  <p:childTnLst>
                                    <p:set>
                                      <p:cBhvr>
                                        <p:cTn id="15" dur="1" fill="hold">
                                          <p:stCondLst>
                                            <p:cond delay="0"/>
                                          </p:stCondLst>
                                        </p:cTn>
                                        <p:tgtEl>
                                          <p:spTgt spid="16387">
                                            <p:txEl>
                                              <p:pRg st="2" end="2"/>
                                            </p:txEl>
                                          </p:spTgt>
                                        </p:tgtEl>
                                        <p:attrNameLst>
                                          <p:attrName>style.visibility</p:attrName>
                                        </p:attrNameLst>
                                      </p:cBhvr>
                                      <p:to>
                                        <p:strVal val="visible"/>
                                      </p:to>
                                    </p:set>
                                    <p:anim calcmode="lin" valueType="num">
                                      <p:cBhvr>
                                        <p:cTn id="16" dur="10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7" dur="1000" fill="hold"/>
                                        <p:tgtEl>
                                          <p:spTgt spid="16387">
                                            <p:txEl>
                                              <p:pRg st="2" end="2"/>
                                            </p:txEl>
                                          </p:spTgt>
                                        </p:tgtEl>
                                        <p:attrNameLst>
                                          <p:attrName>ppt_h</p:attrName>
                                        </p:attrNameLst>
                                      </p:cBhvr>
                                      <p:tavLst>
                                        <p:tav tm="0">
                                          <p:val>
                                            <p:fltVal val="0"/>
                                          </p:val>
                                        </p:tav>
                                        <p:tav tm="100000">
                                          <p:val>
                                            <p:strVal val="#ppt_h"/>
                                          </p:val>
                                        </p:tav>
                                      </p:tavLst>
                                    </p:anim>
                                    <p:anim calcmode="lin" valueType="num">
                                      <p:cBhvr>
                                        <p:cTn id="18" dur="1000" fill="hold"/>
                                        <p:tgtEl>
                                          <p:spTgt spid="1638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16387">
                                            <p:txEl>
                                              <p:pRg st="2" end="2"/>
                                            </p:txEl>
                                          </p:spTgt>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nodeType="with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 calcmode="lin" valueType="num">
                                      <p:cBhvr>
                                        <p:cTn id="22" dur="1000" fill="hold"/>
                                        <p:tgtEl>
                                          <p:spTgt spid="16387">
                                            <p:txEl>
                                              <p:pRg st="3" end="3"/>
                                            </p:txEl>
                                          </p:spTgt>
                                        </p:tgtEl>
                                        <p:attrNameLst>
                                          <p:attrName>ppt_w</p:attrName>
                                        </p:attrNameLst>
                                      </p:cBhvr>
                                      <p:tavLst>
                                        <p:tav tm="0">
                                          <p:val>
                                            <p:fltVal val="0"/>
                                          </p:val>
                                        </p:tav>
                                        <p:tav tm="100000">
                                          <p:val>
                                            <p:strVal val="#ppt_w"/>
                                          </p:val>
                                        </p:tav>
                                      </p:tavLst>
                                    </p:anim>
                                    <p:anim calcmode="lin" valueType="num">
                                      <p:cBhvr>
                                        <p:cTn id="23" dur="1000" fill="hold"/>
                                        <p:tgtEl>
                                          <p:spTgt spid="16387">
                                            <p:txEl>
                                              <p:pRg st="3" end="3"/>
                                            </p:txEl>
                                          </p:spTgt>
                                        </p:tgtEl>
                                        <p:attrNameLst>
                                          <p:attrName>ppt_h</p:attrName>
                                        </p:attrNameLst>
                                      </p:cBhvr>
                                      <p:tavLst>
                                        <p:tav tm="0">
                                          <p:val>
                                            <p:fltVal val="0"/>
                                          </p:val>
                                        </p:tav>
                                        <p:tav tm="100000">
                                          <p:val>
                                            <p:strVal val="#ppt_h"/>
                                          </p:val>
                                        </p:tav>
                                      </p:tavLst>
                                    </p:anim>
                                    <p:anim calcmode="lin" valueType="num">
                                      <p:cBhvr>
                                        <p:cTn id="24" dur="1000" fill="hold"/>
                                        <p:tgtEl>
                                          <p:spTgt spid="1638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16387">
                                            <p:txEl>
                                              <p:pRg st="3" end="3"/>
                                            </p:txEl>
                                          </p:spTgt>
                                        </p:tgtEl>
                                        <p:attrNameLst>
                                          <p:attrName>ppt_y</p:attrName>
                                        </p:attrNameLst>
                                      </p:cBhvr>
                                      <p:tavLst>
                                        <p:tav tm="0" fmla="#ppt_y+(sin(-2*pi*(1-$))*-#ppt_x+cos(-2*pi*(1-$))*(1-#ppt_y))*(1-$)">
                                          <p:val>
                                            <p:fltVal val="0"/>
                                          </p:val>
                                        </p:tav>
                                        <p:tav tm="100000">
                                          <p:val>
                                            <p:fltVal val="1"/>
                                          </p:val>
                                        </p:tav>
                                      </p:tavLst>
                                    </p:anim>
                                  </p:childTnLst>
                                </p:cTn>
                              </p:par>
                              <p:par>
                                <p:cTn id="26" presetID="15" presetClass="entr" presetSubtype="0" fill="hold" nodeType="withEffect">
                                  <p:stCondLst>
                                    <p:cond delay="0"/>
                                  </p:stCondLst>
                                  <p:childTnLst>
                                    <p:set>
                                      <p:cBhvr>
                                        <p:cTn id="27" dur="1" fill="hold">
                                          <p:stCondLst>
                                            <p:cond delay="0"/>
                                          </p:stCondLst>
                                        </p:cTn>
                                        <p:tgtEl>
                                          <p:spTgt spid="16387">
                                            <p:txEl>
                                              <p:pRg st="4" end="4"/>
                                            </p:txEl>
                                          </p:spTgt>
                                        </p:tgtEl>
                                        <p:attrNameLst>
                                          <p:attrName>style.visibility</p:attrName>
                                        </p:attrNameLst>
                                      </p:cBhvr>
                                      <p:to>
                                        <p:strVal val="visible"/>
                                      </p:to>
                                    </p:set>
                                    <p:anim calcmode="lin" valueType="num">
                                      <p:cBhvr>
                                        <p:cTn id="28" dur="1000" fill="hold"/>
                                        <p:tgtEl>
                                          <p:spTgt spid="16387">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16387">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16387">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6387">
                                            <p:txEl>
                                              <p:pRg st="4" end="4"/>
                                            </p:txEl>
                                          </p:spTgt>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nodeType="withEffect">
                                  <p:stCondLst>
                                    <p:cond delay="0"/>
                                  </p:stCondLst>
                                  <p:childTnLst>
                                    <p:set>
                                      <p:cBhvr>
                                        <p:cTn id="33" dur="1" fill="hold">
                                          <p:stCondLst>
                                            <p:cond delay="0"/>
                                          </p:stCondLst>
                                        </p:cTn>
                                        <p:tgtEl>
                                          <p:spTgt spid="16387">
                                            <p:txEl>
                                              <p:pRg st="5" end="5"/>
                                            </p:txEl>
                                          </p:spTgt>
                                        </p:tgtEl>
                                        <p:attrNameLst>
                                          <p:attrName>style.visibility</p:attrName>
                                        </p:attrNameLst>
                                      </p:cBhvr>
                                      <p:to>
                                        <p:strVal val="visible"/>
                                      </p:to>
                                    </p:set>
                                    <p:anim calcmode="lin" valueType="num">
                                      <p:cBhvr>
                                        <p:cTn id="34" dur="1000" fill="hold"/>
                                        <p:tgtEl>
                                          <p:spTgt spid="16387">
                                            <p:txEl>
                                              <p:pRg st="5" end="5"/>
                                            </p:txEl>
                                          </p:spTgt>
                                        </p:tgtEl>
                                        <p:attrNameLst>
                                          <p:attrName>ppt_w</p:attrName>
                                        </p:attrNameLst>
                                      </p:cBhvr>
                                      <p:tavLst>
                                        <p:tav tm="0">
                                          <p:val>
                                            <p:fltVal val="0"/>
                                          </p:val>
                                        </p:tav>
                                        <p:tav tm="100000">
                                          <p:val>
                                            <p:strVal val="#ppt_w"/>
                                          </p:val>
                                        </p:tav>
                                      </p:tavLst>
                                    </p:anim>
                                    <p:anim calcmode="lin" valueType="num">
                                      <p:cBhvr>
                                        <p:cTn id="35" dur="1000" fill="hold"/>
                                        <p:tgtEl>
                                          <p:spTgt spid="16387">
                                            <p:txEl>
                                              <p:pRg st="5" end="5"/>
                                            </p:txEl>
                                          </p:spTgt>
                                        </p:tgtEl>
                                        <p:attrNameLst>
                                          <p:attrName>ppt_h</p:attrName>
                                        </p:attrNameLst>
                                      </p:cBhvr>
                                      <p:tavLst>
                                        <p:tav tm="0">
                                          <p:val>
                                            <p:fltVal val="0"/>
                                          </p:val>
                                        </p:tav>
                                        <p:tav tm="100000">
                                          <p:val>
                                            <p:strVal val="#ppt_h"/>
                                          </p:val>
                                        </p:tav>
                                      </p:tavLst>
                                    </p:anim>
                                    <p:anim calcmode="lin" valueType="num">
                                      <p:cBhvr>
                                        <p:cTn id="36" dur="1000" fill="hold"/>
                                        <p:tgtEl>
                                          <p:spTgt spid="1638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638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u="sng"/>
              <a:t>FUNKSIES VAN RYM</a:t>
            </a:r>
          </a:p>
        </p:txBody>
      </p:sp>
      <p:sp>
        <p:nvSpPr>
          <p:cNvPr id="35843" name="Rectangle 3"/>
          <p:cNvSpPr>
            <a:spLocks noGrp="1" noChangeArrowheads="1"/>
          </p:cNvSpPr>
          <p:nvPr>
            <p:ph type="body" idx="1"/>
          </p:nvPr>
        </p:nvSpPr>
        <p:spPr/>
        <p:txBody>
          <a:bodyPr/>
          <a:lstStyle/>
          <a:p>
            <a:pPr>
              <a:lnSpc>
                <a:spcPct val="80000"/>
              </a:lnSpc>
            </a:pPr>
            <a:r>
              <a:rPr lang="en-US" sz="2800"/>
              <a:t>Dit is ’n belangrike vormelement en skep ’n patroon van ordelikheid.</a:t>
            </a:r>
          </a:p>
          <a:p>
            <a:pPr>
              <a:lnSpc>
                <a:spcPct val="80000"/>
              </a:lnSpc>
            </a:pPr>
            <a:r>
              <a:rPr lang="en-US" sz="2800"/>
              <a:t>Deur rym word ’n sekere atmosfeer of stemming geskep.</a:t>
            </a:r>
          </a:p>
          <a:p>
            <a:pPr>
              <a:lnSpc>
                <a:spcPct val="80000"/>
              </a:lnSpc>
            </a:pPr>
            <a:r>
              <a:rPr lang="en-US" sz="2800"/>
              <a:t>Rym verskaf ’n patroon en dien as bindmiddel.</a:t>
            </a:r>
          </a:p>
          <a:p>
            <a:pPr>
              <a:lnSpc>
                <a:spcPct val="80000"/>
              </a:lnSpc>
            </a:pPr>
            <a:r>
              <a:rPr lang="en-US" sz="2800"/>
              <a:t>Rym is ’n beklemtonings middel : belangrike woorde word in rymposisies geplaas.</a:t>
            </a:r>
          </a:p>
          <a:p>
            <a:pPr>
              <a:lnSpc>
                <a:spcPct val="80000"/>
              </a:lnSpc>
            </a:pPr>
            <a:r>
              <a:rPr lang="en-US" sz="2800"/>
              <a:t>Staan die rymwoord aan die einde van die vers, word dit beklemtoon en kan dit die ritme beïnvloed.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1000" fill="hold"/>
                                        <p:tgtEl>
                                          <p:spTgt spid="3584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584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5843">
                                            <p:txEl>
                                              <p:pRg st="1" end="1"/>
                                            </p:txEl>
                                          </p:spTgt>
                                        </p:tgtEl>
                                        <p:attrNameLst>
                                          <p:attrName>style.visibility</p:attrName>
                                        </p:attrNameLst>
                                      </p:cBhvr>
                                      <p:to>
                                        <p:strVal val="visible"/>
                                      </p:to>
                                    </p:set>
                                    <p:anim calcmode="lin" valueType="num">
                                      <p:cBhvr>
                                        <p:cTn id="14" dur="1000" fill="hold"/>
                                        <p:tgtEl>
                                          <p:spTgt spid="3584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584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58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5843">
                                            <p:txEl>
                                              <p:pRg st="2" end="2"/>
                                            </p:txEl>
                                          </p:spTgt>
                                        </p:tgtEl>
                                        <p:attrNameLst>
                                          <p:attrName>style.visibility</p:attrName>
                                        </p:attrNameLst>
                                      </p:cBhvr>
                                      <p:to>
                                        <p:strVal val="visible"/>
                                      </p:to>
                                    </p:set>
                                    <p:anim calcmode="lin" valueType="num">
                                      <p:cBhvr>
                                        <p:cTn id="21" dur="1000" fill="hold"/>
                                        <p:tgtEl>
                                          <p:spTgt spid="3584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584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584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35843">
                                            <p:txEl>
                                              <p:pRg st="3" end="3"/>
                                            </p:txEl>
                                          </p:spTgt>
                                        </p:tgtEl>
                                        <p:attrNameLst>
                                          <p:attrName>style.visibility</p:attrName>
                                        </p:attrNameLst>
                                      </p:cBhvr>
                                      <p:to>
                                        <p:strVal val="visible"/>
                                      </p:to>
                                    </p:set>
                                    <p:anim calcmode="lin" valueType="num">
                                      <p:cBhvr>
                                        <p:cTn id="28" dur="1000" fill="hold"/>
                                        <p:tgtEl>
                                          <p:spTgt spid="3584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584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584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35843">
                                            <p:txEl>
                                              <p:pRg st="4" end="4"/>
                                            </p:txEl>
                                          </p:spTgt>
                                        </p:tgtEl>
                                        <p:attrNameLst>
                                          <p:attrName>style.visibility</p:attrName>
                                        </p:attrNameLst>
                                      </p:cBhvr>
                                      <p:to>
                                        <p:strVal val="visible"/>
                                      </p:to>
                                    </p:set>
                                    <p:anim calcmode="lin" valueType="num">
                                      <p:cBhvr>
                                        <p:cTn id="35" dur="1000" fill="hold"/>
                                        <p:tgtEl>
                                          <p:spTgt spid="3584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584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82</TotalTime>
  <Words>324</Words>
  <Application>Microsoft Office PowerPoint</Application>
  <PresentationFormat>On-screen Show (4:3)</PresentationFormat>
  <Paragraphs>90</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Times New Roman</vt:lpstr>
      <vt:lpstr>Wingdings</vt:lpstr>
      <vt:lpstr>Arial Black</vt:lpstr>
      <vt:lpstr>Pixel</vt:lpstr>
      <vt:lpstr>Watermark</vt:lpstr>
      <vt:lpstr>POËTIESE BEGRIPPE</vt:lpstr>
      <vt:lpstr>RYM</vt:lpstr>
      <vt:lpstr>HALFRYM</vt:lpstr>
      <vt:lpstr>VOLRYM</vt:lpstr>
      <vt:lpstr>PowerPoint Presentation</vt:lpstr>
      <vt:lpstr>PowerPoint Presentation</vt:lpstr>
      <vt:lpstr>PowerPoint Presentation</vt:lpstr>
      <vt:lpstr>PowerPoint Presentation</vt:lpstr>
      <vt:lpstr>FUNKSIES VAN RYM</vt:lpstr>
      <vt:lpstr>ENJAMBEMENT </vt:lpstr>
      <vt:lpstr>POLISINDETON</vt:lpstr>
      <vt:lpstr>BEELDSPRAAK</vt:lpstr>
      <vt:lpstr>PowerPoint Presentation</vt:lpstr>
      <vt:lpstr>PowerPoint Presentation</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POËTIESE BEGRIPPE</dc:title>
  <dc:creator>Ben Booysen</dc:creator>
  <cp:lastModifiedBy>Hubert Krynauw</cp:lastModifiedBy>
  <cp:revision>5</cp:revision>
  <dcterms:created xsi:type="dcterms:W3CDTF">2010-01-27T20:16:56Z</dcterms:created>
  <dcterms:modified xsi:type="dcterms:W3CDTF">2016-06-13T07:39:15Z</dcterms:modified>
</cp:coreProperties>
</file>