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60BE47-59ED-48C5-B6FE-86C98C616AAC}" type="datetimeFigureOut">
              <a:rPr lang="en-ZA" smtClean="0"/>
              <a:pPr/>
              <a:t>2013/01/30</a:t>
            </a:fld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AA4C089-D2A1-4D5F-9B2F-F284E10D37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STAD IN DIE MIS – D. J. </a:t>
            </a:r>
            <a:r>
              <a:rPr lang="en-ZA" dirty="0" err="1" smtClean="0"/>
              <a:t>Opperman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4288" y="3212976"/>
            <a:ext cx="1529546" cy="1359024"/>
          </a:xfrm>
        </p:spPr>
        <p:txBody>
          <a:bodyPr/>
          <a:lstStyle/>
          <a:p>
            <a:pPr algn="ctr"/>
            <a:r>
              <a:rPr lang="en-ZA" dirty="0" err="1" smtClean="0"/>
              <a:t>Mis</a:t>
            </a:r>
            <a:r>
              <a:rPr lang="en-ZA" dirty="0" smtClean="0"/>
              <a:t> = fog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5632687" cy="37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5050904" cy="395128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ZA" sz="4000" dirty="0" smtClean="0"/>
              <a:t>1.	Met </a:t>
            </a:r>
            <a:r>
              <a:rPr lang="en-ZA" sz="4000" dirty="0" err="1" smtClean="0">
                <a:solidFill>
                  <a:srgbClr val="FF0000"/>
                </a:solidFill>
              </a:rPr>
              <a:t>ge</a:t>
            </a:r>
            <a:r>
              <a:rPr lang="en-ZA" sz="4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r>
              <a:rPr lang="en-ZA" sz="4000" dirty="0" err="1" smtClean="0">
                <a:solidFill>
                  <a:srgbClr val="FF0000"/>
                </a:solidFill>
              </a:rPr>
              <a:t>panne</a:t>
            </a:r>
            <a:r>
              <a:rPr lang="en-ZA" sz="4000" dirty="0" smtClean="0">
                <a:solidFill>
                  <a:srgbClr val="FF0000"/>
                </a:solidFill>
              </a:rPr>
              <a:t> </a:t>
            </a:r>
            <a:r>
              <a:rPr lang="en-ZA" sz="40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r>
              <a:rPr lang="en-ZA" sz="4000" dirty="0" err="1" smtClean="0"/>
              <a:t>pier</a:t>
            </a:r>
            <a:endParaRPr lang="en-ZA" sz="4000" dirty="0" smtClean="0"/>
          </a:p>
          <a:p>
            <a:r>
              <a:rPr lang="en-ZA" sz="4000" dirty="0" smtClean="0"/>
              <a:t>2.	loop </a:t>
            </a:r>
            <a:r>
              <a:rPr lang="en-ZA" sz="4000" dirty="0" err="1" smtClean="0">
                <a:solidFill>
                  <a:srgbClr val="0070C0"/>
                </a:solidFill>
              </a:rPr>
              <a:t>ek</a:t>
            </a:r>
            <a:r>
              <a:rPr lang="en-ZA" sz="4000" dirty="0" smtClean="0"/>
              <a:t> </a:t>
            </a:r>
            <a:r>
              <a:rPr lang="en-ZA" sz="4000" dirty="0" err="1" smtClean="0"/>
              <a:t>deur</a:t>
            </a:r>
            <a:r>
              <a:rPr lang="en-ZA" sz="4000" dirty="0" smtClean="0"/>
              <a:t> die </a:t>
            </a:r>
            <a:r>
              <a:rPr lang="en-ZA" sz="4000" dirty="0" err="1" smtClean="0"/>
              <a:t>mis</a:t>
            </a:r>
            <a:endParaRPr lang="en-ZA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4128" y="2362200"/>
            <a:ext cx="2962672" cy="3941763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 smtClean="0">
                <a:solidFill>
                  <a:srgbClr val="FF0000"/>
                </a:solidFill>
              </a:rPr>
              <a:t>Spreker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voel</a:t>
            </a:r>
            <a:r>
              <a:rPr lang="en-ZA" dirty="0" smtClean="0">
                <a:solidFill>
                  <a:srgbClr val="FF0000"/>
                </a:solidFill>
              </a:rPr>
              <a:t> bang</a:t>
            </a:r>
          </a:p>
          <a:p>
            <a:r>
              <a:rPr lang="en-ZA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Alliterasie</a:t>
            </a:r>
            <a:r>
              <a:rPr lang="en-Z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van “s” </a:t>
            </a:r>
            <a:r>
              <a:rPr lang="en-ZA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beklemtoon</a:t>
            </a:r>
            <a:r>
              <a:rPr lang="en-Z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vrees</a:t>
            </a:r>
            <a:endParaRPr lang="en-ZA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ZA" dirty="0" smtClean="0">
              <a:solidFill>
                <a:srgbClr val="FF0000"/>
              </a:solidFill>
            </a:endParaRPr>
          </a:p>
          <a:p>
            <a:endParaRPr lang="en-ZA" dirty="0" smtClean="0">
              <a:solidFill>
                <a:srgbClr val="FF0000"/>
              </a:solidFill>
            </a:endParaRPr>
          </a:p>
          <a:p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kan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niks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sien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nie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,   wan t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te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veel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rookmis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 van die   </a:t>
            </a:r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</a:rPr>
              <a:t>besoedeling</a:t>
            </a:r>
            <a:endParaRPr lang="en-ZA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ZA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2"/>
            <a:r>
              <a:rPr lang="en-ZA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ek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”-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spreker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iemand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wat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 in die 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stad</a:t>
            </a:r>
            <a:r>
              <a:rPr lang="en-ZA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95000"/>
                  </a:schemeClr>
                </a:solidFill>
              </a:rPr>
              <a:t>woon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63888" y="2276872"/>
            <a:ext cx="18722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1475656" y="4437112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2843808" y="3717032"/>
            <a:ext cx="3672408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404664"/>
            <a:ext cx="2376264" cy="1224136"/>
          </a:xfrm>
        </p:spPr>
        <p:txBody>
          <a:bodyPr>
            <a:normAutofit fontScale="90000"/>
          </a:bodyPr>
          <a:lstStyle/>
          <a:p>
            <a:r>
              <a:rPr lang="en-ZA" sz="2000" dirty="0" err="1" smtClean="0"/>
              <a:t>Stad</a:t>
            </a:r>
            <a:r>
              <a:rPr lang="en-ZA" sz="2000" dirty="0" smtClean="0"/>
              <a:t> is ‘n monster </a:t>
            </a:r>
            <a:r>
              <a:rPr lang="en-ZA" sz="2000" dirty="0" err="1" smtClean="0"/>
              <a:t>wat</a:t>
            </a:r>
            <a:r>
              <a:rPr lang="en-ZA" sz="2000" dirty="0" smtClean="0"/>
              <a:t> </a:t>
            </a:r>
            <a:r>
              <a:rPr lang="en-ZA" sz="2000" dirty="0" err="1" smtClean="0"/>
              <a:t>jou</a:t>
            </a:r>
            <a:r>
              <a:rPr lang="en-ZA" sz="2000" dirty="0" smtClean="0"/>
              <a:t> </a:t>
            </a:r>
            <a:r>
              <a:rPr lang="en-ZA" sz="2000" dirty="0" err="1" smtClean="0"/>
              <a:t>wil</a:t>
            </a:r>
            <a:r>
              <a:rPr lang="en-ZA" sz="2000" dirty="0" smtClean="0"/>
              <a:t> </a:t>
            </a:r>
            <a:r>
              <a:rPr lang="en-ZA" sz="2000" dirty="0" err="1" smtClean="0"/>
              <a:t>vang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sz="4000" dirty="0" smtClean="0"/>
              <a:t>3.Want </a:t>
            </a:r>
            <a:r>
              <a:rPr lang="en-ZA" sz="4000" dirty="0" err="1" smtClean="0"/>
              <a:t>om</a:t>
            </a:r>
            <a:r>
              <a:rPr lang="en-ZA" sz="4000" dirty="0" smtClean="0"/>
              <a:t> my </a:t>
            </a:r>
            <a:r>
              <a:rPr lang="en-ZA" sz="4000" dirty="0" err="1" smtClean="0">
                <a:solidFill>
                  <a:schemeClr val="accent5">
                    <a:lumMod val="75000"/>
                  </a:schemeClr>
                </a:solidFill>
              </a:rPr>
              <a:t>sluip</a:t>
            </a:r>
            <a:r>
              <a:rPr lang="en-ZA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sz="4000" dirty="0" smtClean="0"/>
              <a:t>‘n </a:t>
            </a:r>
            <a:r>
              <a:rPr lang="en-ZA" sz="4000" dirty="0" err="1" smtClean="0"/>
              <a:t>dier</a:t>
            </a:r>
            <a:endParaRPr lang="en-ZA" sz="4000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endParaRPr lang="en-ZA" dirty="0" smtClean="0"/>
          </a:p>
          <a:p>
            <a:r>
              <a:rPr lang="en-ZA" sz="4000" dirty="0" smtClean="0"/>
              <a:t>4.Onder </a:t>
            </a:r>
            <a:r>
              <a:rPr lang="en-ZA" sz="4000" dirty="0" smtClean="0">
                <a:solidFill>
                  <a:schemeClr val="bg1"/>
                </a:solidFill>
              </a:rPr>
              <a:t>wit </a:t>
            </a:r>
            <a:r>
              <a:rPr lang="en-ZA" sz="4000" dirty="0" err="1" smtClean="0">
                <a:solidFill>
                  <a:schemeClr val="bg1"/>
                </a:solidFill>
              </a:rPr>
              <a:t>duisternis</a:t>
            </a:r>
            <a:r>
              <a:rPr lang="en-ZA" sz="4000" dirty="0" smtClean="0">
                <a:solidFill>
                  <a:schemeClr val="bg1"/>
                </a:solidFill>
              </a:rPr>
              <a:t>;</a:t>
            </a:r>
            <a:endParaRPr lang="en-ZA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err="1" smtClean="0"/>
              <a:t>Metafoor</a:t>
            </a:r>
            <a:r>
              <a:rPr lang="en-ZA" dirty="0" smtClean="0"/>
              <a:t> = </a:t>
            </a:r>
            <a:r>
              <a:rPr lang="en-ZA" dirty="0" err="1" smtClean="0"/>
              <a:t>stad</a:t>
            </a:r>
            <a:r>
              <a:rPr lang="en-ZA" dirty="0" smtClean="0"/>
              <a:t> word </a:t>
            </a:r>
            <a:r>
              <a:rPr lang="en-ZA" dirty="0" err="1" smtClean="0"/>
              <a:t>vergelyk</a:t>
            </a:r>
            <a:r>
              <a:rPr lang="en-ZA" dirty="0" smtClean="0"/>
              <a:t> met ‘n </a:t>
            </a:r>
            <a:r>
              <a:rPr lang="en-ZA" dirty="0" err="1" smtClean="0"/>
              <a:t>ondier</a:t>
            </a:r>
            <a:endParaRPr lang="en-ZA" dirty="0" smtClean="0"/>
          </a:p>
          <a:p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Sluip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om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stil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beweeg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soos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‘n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dier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wat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iets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wil</a:t>
            </a:r>
            <a:r>
              <a:rPr lang="en-Z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5">
                    <a:lumMod val="75000"/>
                  </a:schemeClr>
                </a:solidFill>
              </a:rPr>
              <a:t>vang</a:t>
            </a:r>
            <a:endParaRPr lang="en-ZA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ZA" dirty="0" err="1" smtClean="0">
                <a:solidFill>
                  <a:schemeClr val="bg1"/>
                </a:solidFill>
              </a:rPr>
              <a:t>paradoks</a:t>
            </a:r>
            <a:r>
              <a:rPr lang="en-ZA" dirty="0" smtClean="0">
                <a:solidFill>
                  <a:schemeClr val="bg1"/>
                </a:solidFill>
              </a:rPr>
              <a:t>: </a:t>
            </a:r>
            <a:r>
              <a:rPr lang="en-ZA" dirty="0" err="1" smtClean="0">
                <a:solidFill>
                  <a:schemeClr val="bg1"/>
                </a:solidFill>
              </a:rPr>
              <a:t>duisternis</a:t>
            </a:r>
            <a:r>
              <a:rPr lang="en-ZA" dirty="0" smtClean="0">
                <a:solidFill>
                  <a:schemeClr val="bg1"/>
                </a:solidFill>
              </a:rPr>
              <a:t> = </a:t>
            </a:r>
            <a:r>
              <a:rPr lang="en-ZA" dirty="0" err="1" smtClean="0">
                <a:solidFill>
                  <a:schemeClr val="bg1"/>
                </a:solidFill>
              </a:rPr>
              <a:t>donker</a:t>
            </a:r>
            <a:r>
              <a:rPr lang="en-ZA" dirty="0" smtClean="0">
                <a:solidFill>
                  <a:schemeClr val="bg1"/>
                </a:solidFill>
              </a:rPr>
              <a:t>/swart; wit is die </a:t>
            </a:r>
            <a:r>
              <a:rPr lang="en-ZA" dirty="0" err="1" smtClean="0">
                <a:solidFill>
                  <a:schemeClr val="bg1"/>
                </a:solidFill>
              </a:rPr>
              <a:t>teenoorgestelde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2636912"/>
            <a:ext cx="33123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3131840" y="4797152"/>
            <a:ext cx="180020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857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2448272" cy="163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360" y="620688"/>
            <a:ext cx="874440" cy="775848"/>
          </a:xfrm>
        </p:spPr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nl-NL" dirty="0" smtClean="0"/>
              <a:t>5.ek hoor hom </a:t>
            </a:r>
            <a:r>
              <a:rPr lang="nl-NL" dirty="0" smtClean="0">
                <a:solidFill>
                  <a:schemeClr val="bg1"/>
                </a:solidFill>
              </a:rPr>
              <a:t>knor</a:t>
            </a:r>
            <a:r>
              <a:rPr lang="nl-NL" dirty="0" smtClean="0"/>
              <a:t> en in </a:t>
            </a:r>
            <a:r>
              <a:rPr lang="nl-NL" dirty="0" smtClean="0">
                <a:solidFill>
                  <a:schemeClr val="accent6">
                    <a:lumMod val="90000"/>
                  </a:schemeClr>
                </a:solidFill>
              </a:rPr>
              <a:t>oop mote</a:t>
            </a:r>
          </a:p>
          <a:p>
            <a:r>
              <a:rPr lang="en-ZA" dirty="0" smtClean="0"/>
              <a:t>6.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waggel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sy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pilare-pote</a:t>
            </a:r>
            <a:endParaRPr lang="en-Z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dirty="0" smtClean="0"/>
              <a:t>7.en sy </a:t>
            </a:r>
            <a:r>
              <a:rPr lang="nl-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kantelende</a:t>
            </a:r>
            <a:r>
              <a:rPr lang="nl-NL" dirty="0" smtClean="0"/>
              <a:t> rug metaal;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4526280"/>
          </a:xfrm>
        </p:spPr>
        <p:txBody>
          <a:bodyPr>
            <a:normAutofit fontScale="92500"/>
          </a:bodyPr>
          <a:lstStyle/>
          <a:p>
            <a:r>
              <a:rPr lang="en-ZA" i="1" dirty="0" smtClean="0">
                <a:solidFill>
                  <a:schemeClr val="bg1"/>
                </a:solidFill>
              </a:rPr>
              <a:t>Growl; </a:t>
            </a:r>
            <a:r>
              <a:rPr lang="en-ZA" dirty="0" err="1" smtClean="0">
                <a:solidFill>
                  <a:schemeClr val="bg1"/>
                </a:solidFill>
              </a:rPr>
              <a:t>geluid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wat</a:t>
            </a:r>
            <a:r>
              <a:rPr lang="en-ZA" dirty="0" smtClean="0">
                <a:solidFill>
                  <a:schemeClr val="bg1"/>
                </a:solidFill>
              </a:rPr>
              <a:t> ‘n </a:t>
            </a:r>
            <a:r>
              <a:rPr lang="en-ZA" dirty="0" err="1" smtClean="0">
                <a:solidFill>
                  <a:schemeClr val="bg1"/>
                </a:solidFill>
              </a:rPr>
              <a:t>dier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sal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maak</a:t>
            </a:r>
            <a:r>
              <a:rPr lang="en-ZA" dirty="0" smtClean="0">
                <a:solidFill>
                  <a:schemeClr val="bg1"/>
                </a:solidFill>
              </a:rPr>
              <a:t> as </a:t>
            </a:r>
            <a:r>
              <a:rPr lang="en-ZA" dirty="0" err="1" smtClean="0">
                <a:solidFill>
                  <a:schemeClr val="bg1"/>
                </a:solidFill>
              </a:rPr>
              <a:t>dit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wil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aanval</a:t>
            </a:r>
            <a:r>
              <a:rPr lang="en-ZA" dirty="0" smtClean="0">
                <a:solidFill>
                  <a:schemeClr val="bg1"/>
                </a:solidFill>
              </a:rPr>
              <a:t> (</a:t>
            </a:r>
            <a:r>
              <a:rPr lang="en-ZA" dirty="0" err="1" smtClean="0">
                <a:solidFill>
                  <a:schemeClr val="bg1"/>
                </a:solidFill>
              </a:rPr>
              <a:t>klank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sintuig</a:t>
            </a:r>
            <a:r>
              <a:rPr lang="en-ZA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Oop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stormwaterslote</a:t>
            </a:r>
            <a:endParaRPr lang="en-ZA" dirty="0" smtClean="0">
              <a:solidFill>
                <a:schemeClr val="accent6">
                  <a:lumMod val="90000"/>
                </a:schemeClr>
              </a:solidFill>
            </a:endParaRPr>
          </a:p>
          <a:p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Iets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groots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wat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stadig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en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lomp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beweeg</a:t>
            </a:r>
            <a:endParaRPr lang="en-ZA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Groot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sement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strukture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wat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snelweë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ophou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Om </a:t>
            </a:r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om</a:t>
            </a:r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</a:t>
            </a:r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val</a:t>
            </a:r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= </a:t>
            </a:r>
          </a:p>
          <a:p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Fabrieke</a:t>
            </a:r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se </a:t>
            </a:r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dakke</a:t>
            </a:r>
            <a:r>
              <a:rPr lang="en-Z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loop </a:t>
            </a:r>
            <a:r>
              <a:rPr lang="en-Z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diagonaal</a:t>
            </a:r>
            <a:endParaRPr lang="en-Z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7904" y="2132856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944216" cy="20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53136"/>
            <a:ext cx="2448271" cy="18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1835696" y="2924944"/>
            <a:ext cx="32403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59832" y="4293096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07904" y="350100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2286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256" y="188640"/>
            <a:ext cx="1810544" cy="120789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nl-NL" sz="3200" dirty="0" smtClean="0"/>
              <a:t>8. op hoeke van die strate blink</a:t>
            </a:r>
          </a:p>
          <a:p>
            <a:r>
              <a:rPr lang="en-ZA" sz="3200" dirty="0" smtClean="0"/>
              <a:t>9. </a:t>
            </a:r>
            <a:r>
              <a:rPr lang="en-ZA" sz="3200" dirty="0" err="1" smtClean="0"/>
              <a:t>sy</a:t>
            </a:r>
            <a:r>
              <a:rPr lang="en-ZA" sz="3200" dirty="0" smtClean="0"/>
              <a:t> </a:t>
            </a:r>
            <a:r>
              <a:rPr lang="en-ZA" sz="3200" dirty="0" err="1" smtClean="0">
                <a:solidFill>
                  <a:srgbClr val="FF0000"/>
                </a:solidFill>
              </a:rPr>
              <a:t>oë</a:t>
            </a:r>
            <a:r>
              <a:rPr lang="en-ZA" sz="3200" dirty="0" smtClean="0">
                <a:solidFill>
                  <a:srgbClr val="FF0000"/>
                </a:solidFill>
              </a:rPr>
              <a:t> </a:t>
            </a:r>
            <a:r>
              <a:rPr lang="en-ZA" sz="3200" dirty="0" err="1" smtClean="0">
                <a:solidFill>
                  <a:srgbClr val="FF0000"/>
                </a:solidFill>
              </a:rPr>
              <a:t>bloedbelope</a:t>
            </a:r>
            <a:r>
              <a:rPr lang="en-ZA" sz="3200" dirty="0" smtClean="0"/>
              <a:t>,</a:t>
            </a:r>
          </a:p>
          <a:p>
            <a:r>
              <a:rPr lang="nl-NL" sz="3200" dirty="0" smtClean="0"/>
              <a:t>10 en met sy </a:t>
            </a:r>
            <a:r>
              <a:rPr lang="nl-NL" sz="3200" dirty="0" smtClean="0">
                <a:solidFill>
                  <a:srgbClr val="FFC000"/>
                </a:solidFill>
              </a:rPr>
              <a:t>hap </a:t>
            </a:r>
            <a:r>
              <a:rPr lang="nl-NL" sz="3200" dirty="0" smtClean="0"/>
              <a:t>sluit </a:t>
            </a:r>
            <a:r>
              <a:rPr lang="nl-NL" sz="3200" dirty="0" smtClean="0">
                <a:solidFill>
                  <a:schemeClr val="tx1">
                    <a:lumMod val="75000"/>
                  </a:schemeClr>
                </a:solidFill>
              </a:rPr>
              <a:t>staal op staal.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038600" cy="4526280"/>
          </a:xfrm>
        </p:spPr>
        <p:txBody>
          <a:bodyPr>
            <a:normAutofit/>
          </a:bodyPr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ZA" dirty="0" err="1" smtClean="0">
                <a:solidFill>
                  <a:srgbClr val="FF0000"/>
                </a:solidFill>
              </a:rPr>
              <a:t>Rooi</a:t>
            </a:r>
            <a:r>
              <a:rPr lang="en-ZA" dirty="0" smtClean="0">
                <a:solidFill>
                  <a:srgbClr val="FF0000"/>
                </a:solidFill>
              </a:rPr>
              <a:t> robot op </a:t>
            </a:r>
            <a:r>
              <a:rPr lang="en-ZA" dirty="0" err="1" smtClean="0">
                <a:solidFill>
                  <a:srgbClr val="FF0000"/>
                </a:solidFill>
              </a:rPr>
              <a:t>straathoek</a:t>
            </a:r>
            <a:r>
              <a:rPr lang="en-ZA" dirty="0" smtClean="0">
                <a:solidFill>
                  <a:srgbClr val="FF0000"/>
                </a:solidFill>
              </a:rPr>
              <a:t> (</a:t>
            </a:r>
            <a:r>
              <a:rPr lang="en-ZA" dirty="0" err="1" smtClean="0">
                <a:solidFill>
                  <a:srgbClr val="FF0000"/>
                </a:solidFill>
              </a:rPr>
              <a:t>sien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sintuig</a:t>
            </a:r>
            <a:r>
              <a:rPr lang="en-ZA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dirty="0" err="1" smtClean="0">
                <a:solidFill>
                  <a:srgbClr val="FFC000"/>
                </a:solidFill>
              </a:rPr>
              <a:t>Ondier</a:t>
            </a:r>
            <a:r>
              <a:rPr lang="en-ZA" dirty="0" smtClean="0">
                <a:solidFill>
                  <a:srgbClr val="FFC000"/>
                </a:solidFill>
              </a:rPr>
              <a:t> </a:t>
            </a:r>
            <a:r>
              <a:rPr lang="en-ZA" dirty="0" err="1" smtClean="0">
                <a:solidFill>
                  <a:srgbClr val="FFC000"/>
                </a:solidFill>
              </a:rPr>
              <a:t>byt</a:t>
            </a:r>
            <a:r>
              <a:rPr lang="en-ZA" dirty="0" smtClean="0">
                <a:solidFill>
                  <a:srgbClr val="FFC000"/>
                </a:solidFill>
              </a:rPr>
              <a:t> en </a:t>
            </a:r>
            <a:r>
              <a:rPr lang="en-ZA" dirty="0" err="1" smtClean="0">
                <a:solidFill>
                  <a:srgbClr val="FFC000"/>
                </a:solidFill>
              </a:rPr>
              <a:t>vreet</a:t>
            </a:r>
            <a:r>
              <a:rPr lang="en-ZA" dirty="0" smtClean="0">
                <a:solidFill>
                  <a:srgbClr val="FFC000"/>
                </a:solidFill>
              </a:rPr>
              <a:t> die </a:t>
            </a:r>
            <a:r>
              <a:rPr lang="en-ZA" dirty="0" err="1" smtClean="0">
                <a:solidFill>
                  <a:srgbClr val="FFC000"/>
                </a:solidFill>
              </a:rPr>
              <a:t>spreker</a:t>
            </a:r>
            <a:r>
              <a:rPr lang="en-ZA" dirty="0" smtClean="0">
                <a:solidFill>
                  <a:srgbClr val="FFC000"/>
                </a:solidFill>
              </a:rPr>
              <a:t> op</a:t>
            </a:r>
          </a:p>
          <a:p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hyser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se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deure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wat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toegaan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=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stad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sluk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die </a:t>
            </a:r>
            <a:r>
              <a:rPr lang="en-ZA" dirty="0" err="1" smtClean="0">
                <a:solidFill>
                  <a:schemeClr val="tx1">
                    <a:lumMod val="75000"/>
                  </a:schemeClr>
                </a:solidFill>
              </a:rPr>
              <a:t>spreker</a:t>
            </a:r>
            <a:r>
              <a:rPr lang="en-ZA" dirty="0" smtClean="0">
                <a:solidFill>
                  <a:schemeClr val="tx1">
                    <a:lumMod val="75000"/>
                  </a:schemeClr>
                </a:solidFill>
              </a:rPr>
              <a:t> in</a:t>
            </a:r>
            <a:endParaRPr lang="en-ZA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39"/>
            <a:ext cx="2952328" cy="23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7301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555776" y="3933056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STRUKTUUR VAN DIE GEDIG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en-ZA" sz="3400" dirty="0" smtClean="0"/>
              <a:t>Met </a:t>
            </a:r>
            <a:r>
              <a:rPr lang="en-ZA" sz="3400" dirty="0" err="1" smtClean="0"/>
              <a:t>gespanne</a:t>
            </a:r>
            <a:r>
              <a:rPr lang="en-ZA" sz="3400" dirty="0" smtClean="0"/>
              <a:t> </a:t>
            </a:r>
            <a:r>
              <a:rPr lang="en-ZA" sz="3400" dirty="0" err="1" smtClean="0"/>
              <a:t>spier</a:t>
            </a:r>
            <a:endParaRPr lang="en-ZA" sz="3400" dirty="0" smtClean="0"/>
          </a:p>
          <a:p>
            <a:r>
              <a:rPr lang="nl-NL" sz="3400" dirty="0" smtClean="0"/>
              <a:t>loop ek deur die mis</a:t>
            </a:r>
          </a:p>
          <a:p>
            <a:r>
              <a:rPr lang="nl-NL" sz="3400" dirty="0" smtClean="0"/>
              <a:t>want om my sluip ’n dier</a:t>
            </a:r>
          </a:p>
          <a:p>
            <a:r>
              <a:rPr lang="en-ZA" sz="3400" dirty="0" err="1" smtClean="0"/>
              <a:t>onder</a:t>
            </a:r>
            <a:r>
              <a:rPr lang="en-ZA" sz="3400" dirty="0" smtClean="0"/>
              <a:t> wit </a:t>
            </a:r>
            <a:r>
              <a:rPr lang="en-ZA" sz="3400" dirty="0" err="1" smtClean="0"/>
              <a:t>duisternis</a:t>
            </a:r>
            <a:r>
              <a:rPr lang="en-ZA" sz="3400" dirty="0" smtClean="0"/>
              <a:t>;</a:t>
            </a:r>
          </a:p>
          <a:p>
            <a:r>
              <a:rPr lang="nl-NL" sz="3400" dirty="0" smtClean="0">
                <a:solidFill>
                  <a:schemeClr val="accent6">
                    <a:lumMod val="10000"/>
                  </a:schemeClr>
                </a:solidFill>
              </a:rPr>
              <a:t>ek hoor hom knor en in oop mote</a:t>
            </a:r>
          </a:p>
          <a:p>
            <a:r>
              <a:rPr lang="en-ZA" sz="3400" dirty="0" err="1" smtClean="0">
                <a:solidFill>
                  <a:schemeClr val="accent6">
                    <a:lumMod val="10000"/>
                  </a:schemeClr>
                </a:solidFill>
              </a:rPr>
              <a:t>waggel</a:t>
            </a:r>
            <a:r>
              <a:rPr lang="en-ZA" sz="3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ZA" sz="3400" dirty="0" err="1" smtClean="0">
                <a:solidFill>
                  <a:schemeClr val="accent6">
                    <a:lumMod val="10000"/>
                  </a:schemeClr>
                </a:solidFill>
              </a:rPr>
              <a:t>sy</a:t>
            </a:r>
            <a:r>
              <a:rPr lang="en-ZA" sz="3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ZA" sz="3400" dirty="0" err="1" smtClean="0">
                <a:solidFill>
                  <a:schemeClr val="accent6">
                    <a:lumMod val="10000"/>
                  </a:schemeClr>
                </a:solidFill>
              </a:rPr>
              <a:t>pilare-pote</a:t>
            </a:r>
            <a:endParaRPr lang="en-ZA" sz="34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nl-NL" sz="3400" dirty="0" smtClean="0">
                <a:solidFill>
                  <a:schemeClr val="accent6">
                    <a:lumMod val="10000"/>
                  </a:schemeClr>
                </a:solidFill>
              </a:rPr>
              <a:t>en sy kantelende rug metaal;</a:t>
            </a:r>
          </a:p>
          <a:p>
            <a:r>
              <a:rPr lang="nl-NL" sz="3400" dirty="0" smtClean="0">
                <a:solidFill>
                  <a:srgbClr val="FF0000"/>
                </a:solidFill>
              </a:rPr>
              <a:t>op hoeke van die strate blink</a:t>
            </a:r>
          </a:p>
          <a:p>
            <a:r>
              <a:rPr lang="en-ZA" sz="3400" dirty="0" err="1" smtClean="0">
                <a:solidFill>
                  <a:srgbClr val="FF0000"/>
                </a:solidFill>
              </a:rPr>
              <a:t>sy</a:t>
            </a:r>
            <a:r>
              <a:rPr lang="en-ZA" sz="3400" dirty="0" smtClean="0">
                <a:solidFill>
                  <a:srgbClr val="FF0000"/>
                </a:solidFill>
              </a:rPr>
              <a:t> </a:t>
            </a:r>
            <a:r>
              <a:rPr lang="en-ZA" sz="3400" dirty="0" err="1" smtClean="0">
                <a:solidFill>
                  <a:srgbClr val="FF0000"/>
                </a:solidFill>
              </a:rPr>
              <a:t>oë</a:t>
            </a:r>
            <a:r>
              <a:rPr lang="en-ZA" sz="3400" dirty="0" smtClean="0">
                <a:solidFill>
                  <a:srgbClr val="FF0000"/>
                </a:solidFill>
              </a:rPr>
              <a:t> </a:t>
            </a:r>
            <a:r>
              <a:rPr lang="en-ZA" sz="3400" dirty="0" err="1" smtClean="0">
                <a:solidFill>
                  <a:srgbClr val="FF0000"/>
                </a:solidFill>
              </a:rPr>
              <a:t>bloedbelope</a:t>
            </a:r>
            <a:r>
              <a:rPr lang="en-ZA" sz="3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nl-NL" sz="3400" dirty="0" smtClean="0">
                <a:solidFill>
                  <a:srgbClr val="FF0000"/>
                </a:solidFill>
              </a:rPr>
              <a:t>en met sy hap sluit staal op staal</a:t>
            </a:r>
          </a:p>
          <a:p>
            <a:endParaRPr lang="nl-NL" sz="3400" dirty="0" smtClean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/>
              <a:t>Reël</a:t>
            </a:r>
            <a:r>
              <a:rPr lang="en-ZA" dirty="0" smtClean="0"/>
              <a:t> 1-4: </a:t>
            </a:r>
            <a:r>
              <a:rPr lang="en-ZA" dirty="0" err="1" smtClean="0"/>
              <a:t>eindig</a:t>
            </a:r>
            <a:r>
              <a:rPr lang="en-ZA" dirty="0" smtClean="0"/>
              <a:t> met ‘n </a:t>
            </a:r>
            <a:r>
              <a:rPr lang="en-ZA" dirty="0" err="1" smtClean="0"/>
              <a:t>kommapunt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>
                <a:solidFill>
                  <a:schemeClr val="accent6">
                    <a:lumMod val="10000"/>
                  </a:schemeClr>
                </a:solidFill>
              </a:rPr>
              <a:t>Reël</a:t>
            </a:r>
            <a:r>
              <a:rPr lang="en-ZA" dirty="0" smtClean="0">
                <a:solidFill>
                  <a:schemeClr val="accent6">
                    <a:lumMod val="10000"/>
                  </a:schemeClr>
                </a:solidFill>
              </a:rPr>
              <a:t> 5 – 7: </a:t>
            </a:r>
            <a:r>
              <a:rPr lang="en-ZA" dirty="0" err="1" smtClean="0">
                <a:solidFill>
                  <a:schemeClr val="accent6">
                    <a:lumMod val="10000"/>
                  </a:schemeClr>
                </a:solidFill>
              </a:rPr>
              <a:t>eindig</a:t>
            </a:r>
            <a:r>
              <a:rPr lang="en-ZA" dirty="0" smtClean="0">
                <a:solidFill>
                  <a:schemeClr val="accent6">
                    <a:lumMod val="10000"/>
                  </a:schemeClr>
                </a:solidFill>
              </a:rPr>
              <a:t> met ‘n </a:t>
            </a:r>
            <a:r>
              <a:rPr lang="en-ZA" dirty="0" err="1" smtClean="0">
                <a:solidFill>
                  <a:schemeClr val="accent6">
                    <a:lumMod val="10000"/>
                  </a:schemeClr>
                </a:solidFill>
              </a:rPr>
              <a:t>kommapunt</a:t>
            </a:r>
            <a:endParaRPr lang="en-ZA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ZA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en-ZA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ZA" dirty="0" err="1" smtClean="0">
                <a:solidFill>
                  <a:srgbClr val="FF0000"/>
                </a:solidFill>
              </a:rPr>
              <a:t>Reël</a:t>
            </a:r>
            <a:r>
              <a:rPr lang="en-ZA" dirty="0" smtClean="0">
                <a:solidFill>
                  <a:srgbClr val="FF0000"/>
                </a:solidFill>
              </a:rPr>
              <a:t> 8-10:</a:t>
            </a:r>
          </a:p>
          <a:p>
            <a:endParaRPr lang="en-ZA" dirty="0" smtClean="0">
              <a:solidFill>
                <a:srgbClr val="FF0000"/>
              </a:solidFill>
            </a:endParaRPr>
          </a:p>
          <a:p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PROGRESSIE: “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sluip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” “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knor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” “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waggel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;” “hap” =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ondier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kom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nader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en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sluk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die </a:t>
            </a:r>
            <a:r>
              <a:rPr lang="en-ZA" dirty="0" err="1" smtClean="0">
                <a:solidFill>
                  <a:schemeClr val="accent6">
                    <a:lumMod val="90000"/>
                  </a:schemeClr>
                </a:solidFill>
              </a:rPr>
              <a:t>spreker</a:t>
            </a:r>
            <a:r>
              <a:rPr lang="en-ZA" dirty="0" smtClean="0">
                <a:solidFill>
                  <a:schemeClr val="accent6">
                    <a:lumMod val="90000"/>
                  </a:schemeClr>
                </a:solidFill>
              </a:rPr>
              <a:t> in</a:t>
            </a:r>
            <a:endParaRPr lang="en-ZA" dirty="0">
              <a:solidFill>
                <a:schemeClr val="accent6">
                  <a:lumMod val="9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91880" y="2564904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335699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1942</TotalTime>
  <Words>313</Words>
  <Application>Microsoft Office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Foundry</vt:lpstr>
      <vt:lpstr>STAD IN DIE MIS – D. J. Opperman</vt:lpstr>
      <vt:lpstr>Slide 2</vt:lpstr>
      <vt:lpstr>Stad is ‘n monster wat jou wil vang </vt:lpstr>
      <vt:lpstr>Slide 4</vt:lpstr>
      <vt:lpstr>  </vt:lpstr>
      <vt:lpstr>STRUKTUUR VAN DIE GEDIG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 IN DIE MIS – D. J. Opperman</dc:title>
  <dc:creator>ANelmapius</dc:creator>
  <cp:lastModifiedBy>ANelmapius</cp:lastModifiedBy>
  <cp:revision>31</cp:revision>
  <dcterms:created xsi:type="dcterms:W3CDTF">2012-10-12T10:18:19Z</dcterms:created>
  <dcterms:modified xsi:type="dcterms:W3CDTF">2013-01-30T18:13:49Z</dcterms:modified>
</cp:coreProperties>
</file>