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8" r:id="rId2"/>
    <p:sldId id="299" r:id="rId3"/>
    <p:sldId id="297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725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21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CAAD59-D24D-4D17-A18A-948507DC0F2D}" type="datetimeFigureOut">
              <a:rPr lang="en-US"/>
              <a:pPr>
                <a:defRPr/>
              </a:pPr>
              <a:t>6/14/2012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AA0540-9F78-4394-810C-BDF3A2B7F3C9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26779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484224-5BA8-4D2C-BB42-171BA70FB978}" type="datetimeFigureOut">
              <a:rPr lang="en-US"/>
              <a:pPr>
                <a:defRPr/>
              </a:pPr>
              <a:t>6/14/2012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D5555E-4E42-4664-AA19-5A7B8CA710F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7913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smtClean="0">
              <a:latin typeface="Arial" pitchFamily="34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64D77-1432-48F4-9E06-09225E894CD1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ED194-4249-4345-A793-9A52F5A75F97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Untitled-1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410325" y="5610225"/>
            <a:ext cx="27336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8A759-D4AB-465D-B55D-80A444A51516}" type="datetime1">
              <a:rPr lang="en-US"/>
              <a:pPr>
                <a:defRPr/>
              </a:pPr>
              <a:t>6/14/2012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CDAD3-DC45-4573-BC05-082E35293CE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E2886-800C-4D96-ADDD-38E14B7D96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Untitled-1.gif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6410325" y="5610225"/>
            <a:ext cx="27336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0" descr="basic-education.gif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5924550"/>
            <a:ext cx="2590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ZA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AA016A-93BF-485C-927A-0789442EC1A4}" type="datetime1">
              <a:rPr lang="en-US"/>
              <a:pPr>
                <a:defRPr/>
              </a:pPr>
              <a:t>6/14/2012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34AB16-0462-4BE4-B8AD-B77A6A1A8E07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3.gif"/><Relationship Id="rId4" Type="http://schemas.openxmlformats.org/officeDocument/2006/relationships/image" Target="../media/image22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85720" y="1071563"/>
            <a:ext cx="8643998" cy="1500187"/>
          </a:xfrm>
        </p:spPr>
        <p:txBody>
          <a:bodyPr/>
          <a:lstStyle/>
          <a:p>
            <a:pPr eaLnBrk="1" hangingPunct="1"/>
            <a:r>
              <a:rPr lang="en-US" dirty="0" smtClean="0"/>
              <a:t>KURRIKULUM- EN ASSESSERINGS-</a:t>
            </a:r>
            <a:br>
              <a:rPr lang="en-US" dirty="0" smtClean="0"/>
            </a:br>
            <a:r>
              <a:rPr lang="en-US" dirty="0" smtClean="0"/>
              <a:t>BELEIDSVERKLARING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88" y="3068638"/>
            <a:ext cx="7143750" cy="3003550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solidFill>
                  <a:schemeClr val="tx1"/>
                </a:solidFill>
              </a:rPr>
              <a:t>NASIONALE ORIËNTERINGSWERKSWINKEL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solidFill>
                  <a:schemeClr val="tx1"/>
                </a:solidFill>
              </a:rPr>
              <a:t>VIR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solidFill>
                  <a:schemeClr val="tx1"/>
                </a:solidFill>
              </a:rPr>
              <a:t>TALE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38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 smtClean="0">
                <a:solidFill>
                  <a:schemeClr val="tx1"/>
                </a:solidFill>
              </a:rPr>
              <a:t>Metodologie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 err="1" smtClean="0">
                <a:solidFill>
                  <a:schemeClr val="tx1"/>
                </a:solidFill>
              </a:rPr>
              <a:t>Sessie</a:t>
            </a:r>
            <a:r>
              <a:rPr lang="en-US" sz="3800" dirty="0" smtClean="0">
                <a:solidFill>
                  <a:schemeClr val="tx1"/>
                </a:solidFill>
              </a:rPr>
              <a:t> 3.3: Inhoud: </a:t>
            </a:r>
            <a:r>
              <a:rPr lang="en-US" sz="3800" dirty="0" err="1" smtClean="0">
                <a:solidFill>
                  <a:schemeClr val="tx1"/>
                </a:solidFill>
              </a:rPr>
              <a:t>Skryf</a:t>
            </a:r>
            <a:r>
              <a:rPr lang="en-US" sz="3800" dirty="0" smtClean="0">
                <a:solidFill>
                  <a:schemeClr val="tx1"/>
                </a:solidFill>
              </a:rPr>
              <a:t> en </a:t>
            </a:r>
            <a:r>
              <a:rPr lang="en-US" sz="3800" dirty="0" err="1" smtClean="0">
                <a:solidFill>
                  <a:schemeClr val="tx1"/>
                </a:solidFill>
              </a:rPr>
              <a:t>aanbied</a:t>
            </a:r>
            <a:endParaRPr lang="en-US" sz="38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8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solidFill>
                  <a:schemeClr val="tx1"/>
                </a:solidFill>
              </a:rPr>
              <a:t>GRAAD 11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solidFill>
                  <a:schemeClr val="tx1"/>
                </a:solidFill>
              </a:rPr>
              <a:t> 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1E00B-A9AC-40C4-B31F-5C6DA9957495}" type="slidenum">
              <a:rPr lang="en-ZA"/>
              <a:pPr>
                <a:defRPr/>
              </a:pPr>
              <a:t>1</a:t>
            </a:fld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/>
          <p:cNvSpPr txBox="1">
            <a:spLocks noChangeArrowheads="1"/>
          </p:cNvSpPr>
          <p:nvPr/>
        </p:nvSpPr>
        <p:spPr bwMode="auto">
          <a:xfrm>
            <a:off x="4440238" y="1233488"/>
            <a:ext cx="4703762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500"/>
              <a:t>stel </a:t>
            </a:r>
            <a:r>
              <a:rPr lang="en-ZA" sz="2800"/>
              <a:t>ŉ</a:t>
            </a:r>
            <a:r>
              <a:rPr lang="en-US" sz="2500"/>
              <a:t> argument / probleem.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500"/>
              <a:t>mag hoofargumente in die inleiding gee.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500"/>
              <a:t>lewer argumente vir, asook ondersteunende bewyse.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500"/>
              <a:t>lewer argumente teen, asook ondersteunende bewyse.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500"/>
              <a:t>het as slotsom </a:t>
            </a:r>
            <a:r>
              <a:rPr lang="en-ZA" sz="2800"/>
              <a:t>ŉ</a:t>
            </a:r>
            <a:r>
              <a:rPr lang="en-US" sz="2500"/>
              <a:t> opsomming en aanbeveling.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76225" y="207963"/>
            <a:ext cx="4187825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/>
              <a:t>Die beredeneerde opstel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49225" y="2894013"/>
            <a:ext cx="646113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2800">
                <a:solidFill>
                  <a:schemeClr val="accent2"/>
                </a:solidFill>
              </a:rPr>
              <a:t>1.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188913" y="5033963"/>
            <a:ext cx="6477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2800">
                <a:solidFill>
                  <a:schemeClr val="accent2"/>
                </a:solidFill>
              </a:rPr>
              <a:t>2.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4516438" y="550863"/>
            <a:ext cx="4627562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ZA" sz="2800" b="1"/>
              <a:t>ŉ beredeneer</a:t>
            </a:r>
            <a:r>
              <a:rPr lang="en-US" sz="2800" b="1"/>
              <a:t>de opstel …</a:t>
            </a:r>
          </a:p>
        </p:txBody>
      </p:sp>
      <p:sp>
        <p:nvSpPr>
          <p:cNvPr id="9223" name="Rectangle 10"/>
          <p:cNvSpPr>
            <a:spLocks noChangeArrowheads="1"/>
          </p:cNvSpPr>
          <p:nvPr/>
        </p:nvSpPr>
        <p:spPr bwMode="auto">
          <a:xfrm>
            <a:off x="152400" y="1014413"/>
            <a:ext cx="3984625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/>
              <a:t>Doel:  </a:t>
            </a:r>
            <a:r>
              <a:rPr lang="en-US" sz="2800" b="1"/>
              <a:t>om argumente</a:t>
            </a:r>
          </a:p>
          <a:p>
            <a:pPr>
              <a:lnSpc>
                <a:spcPct val="80000"/>
              </a:lnSpc>
            </a:pPr>
            <a:r>
              <a:rPr lang="en-US" sz="2800" b="1"/>
              <a:t>       vir verskillende </a:t>
            </a:r>
          </a:p>
          <a:p>
            <a:pPr>
              <a:lnSpc>
                <a:spcPct val="80000"/>
              </a:lnSpc>
            </a:pPr>
            <a:r>
              <a:rPr lang="en-US" sz="2800" b="1"/>
              <a:t>       standpunte aan te </a:t>
            </a:r>
          </a:p>
          <a:p>
            <a:pPr>
              <a:lnSpc>
                <a:spcPct val="80000"/>
              </a:lnSpc>
            </a:pPr>
            <a:r>
              <a:rPr lang="en-US" sz="2800" b="1"/>
              <a:t>       bied</a:t>
            </a:r>
          </a:p>
        </p:txBody>
      </p:sp>
      <p:pic>
        <p:nvPicPr>
          <p:cNvPr id="9224" name="Picture 6" descr="E:\animated clip art\education\Boy-Books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338" y="2486025"/>
            <a:ext cx="2176462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0" y="4238625"/>
            <a:ext cx="45164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2800"/>
              <a:t>Kinders speel nie meer nie</a:t>
            </a:r>
            <a:endParaRPr lang="en-US" sz="2800">
              <a:solidFill>
                <a:schemeClr val="accent2"/>
              </a:solidFill>
            </a:endParaRPr>
          </a:p>
        </p:txBody>
      </p:sp>
      <p:pic>
        <p:nvPicPr>
          <p:cNvPr id="9226" name="Picture 6" descr="E:\animated clip art\education\country-school[1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338" y="4648200"/>
            <a:ext cx="11557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7" name="Rectangle 7"/>
          <p:cNvSpPr>
            <a:spLocks noChangeArrowheads="1"/>
          </p:cNvSpPr>
          <p:nvPr/>
        </p:nvSpPr>
        <p:spPr bwMode="auto">
          <a:xfrm>
            <a:off x="519113" y="6334125"/>
            <a:ext cx="4516437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2800"/>
              <a:t>Skoolgaan is lekker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22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3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40351E-7 L 0.17743 0.0016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19" grpId="0"/>
      <p:bldP spid="9222" grpId="0"/>
      <p:bldP spid="9222" grpId="1"/>
      <p:bldP spid="9223" grpId="0"/>
      <p:bldP spid="9225" grpId="0"/>
      <p:bldP spid="92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/>
          <p:cNvSpPr txBox="1">
            <a:spLocks noChangeArrowheads="1"/>
          </p:cNvSpPr>
          <p:nvPr/>
        </p:nvSpPr>
        <p:spPr bwMode="auto">
          <a:xfrm>
            <a:off x="635000" y="838200"/>
            <a:ext cx="8283575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b="1" dirty="0" smtClean="0">
                <a:latin typeface="+mn-lt"/>
                <a:ea typeface="ＭＳ Ｐゴシック" charset="-128"/>
              </a:rPr>
              <a:t>TAALKENMERKE van die </a:t>
            </a:r>
            <a:r>
              <a:rPr lang="en-US" sz="2800" b="1" dirty="0" err="1" smtClean="0">
                <a:latin typeface="+mn-lt"/>
                <a:ea typeface="ＭＳ Ｐゴシック" charset="-128"/>
              </a:rPr>
              <a:t>beredeneerde</a:t>
            </a:r>
            <a:r>
              <a:rPr lang="en-US" sz="2800" b="1" dirty="0" smtClean="0">
                <a:latin typeface="+mn-lt"/>
                <a:ea typeface="ＭＳ Ｐゴシック" charset="-128"/>
              </a:rPr>
              <a:t> </a:t>
            </a:r>
            <a:r>
              <a:rPr lang="en-US" sz="2800" b="1" dirty="0" err="1" smtClean="0">
                <a:latin typeface="+mn-lt"/>
                <a:ea typeface="ＭＳ Ｐゴシック" charset="-128"/>
              </a:rPr>
              <a:t>opstel</a:t>
            </a:r>
            <a:endParaRPr lang="en-US" sz="2800" b="1" dirty="0" smtClean="0">
              <a:latin typeface="+mn-lt"/>
              <a:ea typeface="ＭＳ Ｐゴシック" charset="-128"/>
            </a:endParaRPr>
          </a:p>
          <a:p>
            <a:pPr>
              <a:defRPr/>
            </a:pPr>
            <a:endParaRPr lang="af-ZA" sz="2800" dirty="0" smtClean="0">
              <a:latin typeface="+mn-lt"/>
              <a:ea typeface="+mn-ea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af-ZA" sz="2800" dirty="0" smtClean="0">
                <a:latin typeface="+mn-lt"/>
                <a:ea typeface="+mn-ea"/>
              </a:rPr>
              <a:t>Gebruik die teenwoordige tyd.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af-ZA" sz="2800" dirty="0" smtClean="0">
                <a:latin typeface="+mn-lt"/>
                <a:ea typeface="+mn-ea"/>
              </a:rPr>
              <a:t>Fokus hoofsaaklik op gepaste woordeskat, soos skool, tuiswerk, boeke, tydsbesteding, ens</a:t>
            </a:r>
            <a:r>
              <a:rPr lang="en-ZA" sz="2800" dirty="0" smtClean="0">
                <a:latin typeface="+mn-lt"/>
                <a:ea typeface="+mn-ea"/>
              </a:rPr>
              <a:t>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af-ZA" sz="2800" dirty="0" smtClean="0">
                <a:latin typeface="+mn-lt"/>
                <a:ea typeface="+mn-ea"/>
              </a:rPr>
              <a:t>Gebruik voegwoorde en woorde wat rede, oorsaak, opeenvolging / logiese opeenvolging aandui, bv. </a:t>
            </a:r>
            <a:r>
              <a:rPr lang="af-ZA" sz="2800" smtClean="0">
                <a:latin typeface="+mn-lt"/>
                <a:ea typeface="+mn-ea"/>
              </a:rPr>
              <a:t>maar</a:t>
            </a:r>
            <a:r>
              <a:rPr lang="af-ZA" sz="2800" dirty="0" smtClean="0">
                <a:latin typeface="+mn-lt"/>
                <a:ea typeface="+mn-ea"/>
              </a:rPr>
              <a:t>, omdat, dit bewys dat, daarom.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af-ZA" sz="2800" dirty="0" smtClean="0">
                <a:latin typeface="+mn-lt"/>
                <a:ea typeface="+mn-ea"/>
              </a:rPr>
              <a:t>Ontwikkel argumente van die algemene na die spesifieke.</a:t>
            </a:r>
            <a:endParaRPr lang="en-US" sz="2800" dirty="0" smtClean="0">
              <a:solidFill>
                <a:schemeClr val="accent2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/>
          <p:cNvSpPr txBox="1">
            <a:spLocks noChangeArrowheads="1"/>
          </p:cNvSpPr>
          <p:nvPr/>
        </p:nvSpPr>
        <p:spPr bwMode="auto">
          <a:xfrm>
            <a:off x="4440238" y="1233488"/>
            <a:ext cx="4473575" cy="547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/>
              <a:t>is subjektief.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/>
              <a:t>spreek gevoelens en emosies aan.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/>
              <a:t>mag </a:t>
            </a:r>
            <a:r>
              <a:rPr lang="en-US" altLang="en-US" sz="2800"/>
              <a:t>‘</a:t>
            </a:r>
            <a:r>
              <a:rPr lang="en-US" sz="2800"/>
              <a:t>n gedeelte beskrywend wees.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/>
              <a:t>se gedagtes / idees / gevoelens wat uitgedruk word, behoort opreg te wees en persoonlike betrokkenheid toon.</a:t>
            </a:r>
          </a:p>
        </p:txBody>
      </p:sp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252413" y="242888"/>
            <a:ext cx="39846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b="1"/>
              <a:t>Die bespiegelende opstel</a:t>
            </a:r>
          </a:p>
        </p:txBody>
      </p: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115888" y="1524000"/>
            <a:ext cx="646112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2800"/>
              <a:t>1.</a:t>
            </a:r>
            <a:endParaRPr lang="en-US" sz="2800"/>
          </a:p>
        </p:txBody>
      </p:sp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241300" y="4956175"/>
            <a:ext cx="6477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2800"/>
              <a:t>2.</a:t>
            </a:r>
            <a:endParaRPr lang="en-US" sz="2800"/>
          </a:p>
        </p:txBody>
      </p:sp>
      <p:sp>
        <p:nvSpPr>
          <p:cNvPr id="11269" name="Rectangle 9"/>
          <p:cNvSpPr>
            <a:spLocks noChangeArrowheads="1"/>
          </p:cNvSpPr>
          <p:nvPr/>
        </p:nvSpPr>
        <p:spPr bwMode="auto">
          <a:xfrm>
            <a:off x="4516438" y="550863"/>
            <a:ext cx="43973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ZA" sz="2800" b="1"/>
              <a:t>ŉ bespiegelende </a:t>
            </a:r>
            <a:r>
              <a:rPr lang="en-US" sz="2800" b="1"/>
              <a:t>opstel …</a:t>
            </a:r>
          </a:p>
        </p:txBody>
      </p:sp>
      <p:sp>
        <p:nvSpPr>
          <p:cNvPr id="11270" name="Rectangle 10"/>
          <p:cNvSpPr>
            <a:spLocks noChangeArrowheads="1"/>
          </p:cNvSpPr>
          <p:nvPr/>
        </p:nvSpPr>
        <p:spPr bwMode="auto">
          <a:xfrm>
            <a:off x="152400" y="1014413"/>
            <a:ext cx="39846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600"/>
              <a:t>Doel:  </a:t>
            </a:r>
            <a:r>
              <a:rPr lang="en-US" sz="2600" b="1"/>
              <a:t>om</a:t>
            </a:r>
            <a:r>
              <a:rPr lang="en-ZA" sz="2600"/>
              <a:t> </a:t>
            </a:r>
            <a:r>
              <a:rPr lang="en-ZA" sz="2600" b="1"/>
              <a:t>ŉ</a:t>
            </a:r>
            <a:r>
              <a:rPr lang="en-US" sz="2600" b="1"/>
              <a:t> idee te oorweeg / deurdink en emosionele reaksies en gevoelens weer te gee</a:t>
            </a:r>
          </a:p>
        </p:txBody>
      </p:sp>
      <p:pic>
        <p:nvPicPr>
          <p:cNvPr id="11271" name="Picture 7" descr="E:\animated clip art\animated animals\DOGS\mountain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" y="2241550"/>
            <a:ext cx="1263650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576263" y="6126163"/>
            <a:ext cx="39846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600"/>
              <a:t>Die familiebande is besig om uit te rafel</a:t>
            </a:r>
            <a:endParaRPr lang="en-US" sz="2600" b="1">
              <a:solidFill>
                <a:srgbClr val="FF0000"/>
              </a:solidFill>
            </a:endParaRPr>
          </a:p>
        </p:txBody>
      </p:sp>
      <p:pic>
        <p:nvPicPr>
          <p:cNvPr id="11273" name="Picture 7" descr="E:\animated clip art\animated animals\DOGS\TN_man_dog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2950" y="2387600"/>
            <a:ext cx="1797050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0" descr="E:\animated clip art\people\family_cooks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9763" y="4627563"/>
            <a:ext cx="2122487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5" name="Rectangle 13"/>
          <p:cNvSpPr>
            <a:spLocks noChangeArrowheads="1"/>
          </p:cNvSpPr>
          <p:nvPr/>
        </p:nvSpPr>
        <p:spPr bwMode="auto">
          <a:xfrm>
            <a:off x="617538" y="3867150"/>
            <a:ext cx="39846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600"/>
              <a:t>Die hond is die mens se beste vriend</a:t>
            </a:r>
            <a:endParaRPr lang="en-US" sz="2600">
              <a:solidFill>
                <a:srgbClr val="FF0000"/>
              </a:solidFill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/>
          <p:cNvSpPr txBox="1">
            <a:spLocks noChangeArrowheads="1"/>
          </p:cNvSpPr>
          <p:nvPr/>
        </p:nvSpPr>
        <p:spPr bwMode="auto">
          <a:xfrm>
            <a:off x="635000" y="838200"/>
            <a:ext cx="828357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TAALKENMERKE van die </a:t>
            </a:r>
            <a:r>
              <a:rPr lang="en-US" sz="2800" b="1" dirty="0" err="1"/>
              <a:t>bespiegelende</a:t>
            </a:r>
            <a:r>
              <a:rPr lang="en-US" sz="2800" b="1" dirty="0"/>
              <a:t> </a:t>
            </a:r>
            <a:r>
              <a:rPr lang="en-US" sz="2800" b="1" dirty="0" err="1"/>
              <a:t>opstel</a:t>
            </a:r>
            <a:endParaRPr lang="en-US" sz="2800" b="1" dirty="0"/>
          </a:p>
          <a:p>
            <a:endParaRPr lang="af-ZA" sz="2800" dirty="0" smtClean="0"/>
          </a:p>
          <a:p>
            <a:endParaRPr lang="af-ZA" sz="2800" dirty="0"/>
          </a:p>
          <a:p>
            <a:pPr>
              <a:buFont typeface="Arial" pitchFamily="34" charset="0"/>
              <a:buChar char="•"/>
            </a:pPr>
            <a:r>
              <a:rPr lang="af-ZA" sz="2800" dirty="0"/>
              <a:t>Gebruik persoonlike voornaamwoorde.</a:t>
            </a:r>
          </a:p>
          <a:p>
            <a:pPr>
              <a:buFont typeface="Arial" pitchFamily="34" charset="0"/>
              <a:buChar char="•"/>
            </a:pPr>
            <a:r>
              <a:rPr lang="af-ZA" sz="2800" dirty="0"/>
              <a:t>Fokus hoofsaaklik op gepaste woordeskat, soos skool, tuiswerk, boeke, tydsbesteding, ens</a:t>
            </a:r>
            <a:r>
              <a:rPr lang="en-ZA" sz="280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af-ZA" sz="2800" dirty="0"/>
              <a:t>Gebruik woorde wat gevoel, siening aandui, soos „ek is oortuig dat ...</a:t>
            </a:r>
            <a:r>
              <a:rPr lang="af-ZA" altLang="en-US" sz="2800" dirty="0"/>
              <a:t>”</a:t>
            </a:r>
            <a:r>
              <a:rPr lang="af-ZA" sz="2800" dirty="0"/>
              <a:t>; „dit bewys dat ...</a:t>
            </a:r>
            <a:r>
              <a:rPr lang="af-ZA" altLang="en-US" sz="2800" dirty="0"/>
              <a:t>”</a:t>
            </a:r>
            <a:r>
              <a:rPr lang="af-ZA" sz="2800" dirty="0"/>
              <a:t>; daarom; omdat; maar, ens.</a:t>
            </a:r>
            <a:endParaRPr lang="en-US" sz="2800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/>
          <p:cNvSpPr txBox="1">
            <a:spLocks noChangeArrowheads="1"/>
          </p:cNvSpPr>
          <p:nvPr/>
        </p:nvSpPr>
        <p:spPr bwMode="auto">
          <a:xfrm>
            <a:off x="4440238" y="1233488"/>
            <a:ext cx="4703762" cy="277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500" dirty="0" err="1"/>
              <a:t>neem</a:t>
            </a:r>
            <a:r>
              <a:rPr lang="en-US" sz="2500" dirty="0"/>
              <a:t> </a:t>
            </a:r>
            <a:r>
              <a:rPr lang="en-US" sz="2500" dirty="0" err="1"/>
              <a:t>standpunt</a:t>
            </a:r>
            <a:r>
              <a:rPr lang="en-US" sz="2500" dirty="0"/>
              <a:t> in.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500" dirty="0"/>
              <a:t>gee </a:t>
            </a:r>
            <a:r>
              <a:rPr lang="en-ZA" sz="2500" dirty="0"/>
              <a:t>ŉ</a:t>
            </a:r>
            <a:r>
              <a:rPr lang="en-ZA" sz="2500" b="1" dirty="0"/>
              <a:t> </a:t>
            </a:r>
            <a:r>
              <a:rPr lang="en-ZA" sz="2500" dirty="0"/>
              <a:t>reeks </a:t>
            </a:r>
            <a:r>
              <a:rPr lang="en-ZA" sz="2500" dirty="0" err="1"/>
              <a:t>uitgebreide</a:t>
            </a:r>
            <a:r>
              <a:rPr lang="en-ZA" sz="2500" dirty="0"/>
              <a:t> </a:t>
            </a:r>
            <a:r>
              <a:rPr lang="en-ZA" sz="2500" dirty="0" err="1"/>
              <a:t>argumente</a:t>
            </a:r>
            <a:r>
              <a:rPr lang="en-ZA" sz="2500" dirty="0"/>
              <a:t>.</a:t>
            </a:r>
            <a:endParaRPr lang="en-US" sz="2500" dirty="0"/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500" dirty="0" err="1"/>
              <a:t>Versterk</a:t>
            </a:r>
            <a:r>
              <a:rPr lang="en-US" sz="2500" dirty="0"/>
              <a:t> die argument </a:t>
            </a:r>
            <a:r>
              <a:rPr lang="en-US" sz="2500" dirty="0" err="1"/>
              <a:t>deur</a:t>
            </a:r>
            <a:r>
              <a:rPr lang="en-US" sz="2500" dirty="0"/>
              <a:t> die </a:t>
            </a:r>
            <a:r>
              <a:rPr lang="en-US" sz="2500" dirty="0" err="1"/>
              <a:t>openingsargument</a:t>
            </a:r>
            <a:r>
              <a:rPr lang="en-US" sz="2500" dirty="0"/>
              <a:t> op </a:t>
            </a:r>
            <a:r>
              <a:rPr lang="en-US" sz="2500" dirty="0" err="1"/>
              <a:t>te</a:t>
            </a:r>
            <a:r>
              <a:rPr lang="en-US" sz="2500" dirty="0"/>
              <a:t> </a:t>
            </a:r>
            <a:r>
              <a:rPr lang="en-US" sz="2500" dirty="0" err="1"/>
              <a:t>som</a:t>
            </a:r>
            <a:r>
              <a:rPr lang="en-US" sz="2500" dirty="0"/>
              <a:t> en </a:t>
            </a:r>
            <a:r>
              <a:rPr lang="en-US" sz="2500" dirty="0" err="1"/>
              <a:t>te</a:t>
            </a:r>
            <a:r>
              <a:rPr lang="en-US" sz="2500" dirty="0"/>
              <a:t> </a:t>
            </a:r>
            <a:r>
              <a:rPr lang="en-US" sz="2500" dirty="0" err="1"/>
              <a:t>herhaal</a:t>
            </a:r>
            <a:r>
              <a:rPr lang="en-US" sz="2500" dirty="0"/>
              <a:t>.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76225" y="207963"/>
            <a:ext cx="41878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/>
              <a:t>Die argumenterende opstel</a:t>
            </a:r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149225" y="2894013"/>
            <a:ext cx="646113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2800">
                <a:solidFill>
                  <a:schemeClr val="accent2"/>
                </a:solidFill>
              </a:rPr>
              <a:t>1.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188913" y="5033963"/>
            <a:ext cx="6477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2800" dirty="0">
                <a:solidFill>
                  <a:schemeClr val="accent2"/>
                </a:solidFill>
              </a:rPr>
              <a:t>2.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4516438" y="550863"/>
            <a:ext cx="462756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ZA" sz="2800" b="1"/>
              <a:t>ŉ argumenterende </a:t>
            </a:r>
            <a:r>
              <a:rPr lang="en-US" sz="2800" b="1"/>
              <a:t>opstel …</a:t>
            </a:r>
          </a:p>
        </p:txBody>
      </p:sp>
      <p:sp>
        <p:nvSpPr>
          <p:cNvPr id="9223" name="Rectangle 10"/>
          <p:cNvSpPr>
            <a:spLocks noChangeArrowheads="1"/>
          </p:cNvSpPr>
          <p:nvPr/>
        </p:nvSpPr>
        <p:spPr bwMode="auto">
          <a:xfrm>
            <a:off x="152400" y="1014413"/>
            <a:ext cx="4287838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err="1"/>
              <a:t>Doel</a:t>
            </a:r>
            <a:r>
              <a:rPr lang="en-US" sz="2800" dirty="0"/>
              <a:t>:  </a:t>
            </a:r>
            <a:r>
              <a:rPr lang="en-US" sz="2800" b="1" dirty="0" err="1"/>
              <a:t>om</a:t>
            </a:r>
            <a:r>
              <a:rPr lang="en-US" sz="2800" b="1" dirty="0"/>
              <a:t> </a:t>
            </a:r>
            <a:r>
              <a:rPr lang="en-ZA" sz="2800" b="1" dirty="0"/>
              <a:t>ŉ</a:t>
            </a:r>
            <a:r>
              <a:rPr lang="en-ZA" sz="2800" dirty="0"/>
              <a:t> </a:t>
            </a:r>
            <a:r>
              <a:rPr lang="en-ZA" sz="2800" b="1" dirty="0"/>
              <a:t>s</a:t>
            </a:r>
            <a:r>
              <a:rPr lang="en-US" sz="2800" b="1" dirty="0" err="1"/>
              <a:t>tandpunte</a:t>
            </a:r>
            <a:r>
              <a:rPr lang="en-US" sz="2800" b="1" dirty="0"/>
              <a:t>  </a:t>
            </a:r>
            <a:r>
              <a:rPr lang="en-US" sz="2800" b="1" dirty="0" err="1"/>
              <a:t>te</a:t>
            </a:r>
            <a:r>
              <a:rPr lang="en-US" sz="2800" b="1" dirty="0"/>
              <a:t> </a:t>
            </a:r>
            <a:r>
              <a:rPr lang="en-US" sz="2800" b="1" dirty="0" err="1"/>
              <a:t>verdedig</a:t>
            </a:r>
            <a:r>
              <a:rPr lang="en-US" sz="2800" b="1" dirty="0"/>
              <a:t>; </a:t>
            </a:r>
            <a:r>
              <a:rPr lang="en-US" sz="2800" b="1" dirty="0" err="1"/>
              <a:t>probeer</a:t>
            </a:r>
            <a:r>
              <a:rPr lang="en-US" sz="2800" b="1" dirty="0"/>
              <a:t> </a:t>
            </a:r>
            <a:r>
              <a:rPr lang="en-US" sz="2800" b="1" dirty="0" err="1"/>
              <a:t>om</a:t>
            </a:r>
            <a:r>
              <a:rPr lang="en-US" sz="2800" b="1" dirty="0"/>
              <a:t> die </a:t>
            </a:r>
            <a:r>
              <a:rPr lang="en-US" sz="2800" b="1" dirty="0" err="1"/>
              <a:t>leser</a:t>
            </a:r>
            <a:r>
              <a:rPr lang="en-US" sz="2800" b="1" dirty="0"/>
              <a:t> </a:t>
            </a:r>
            <a:r>
              <a:rPr lang="en-US" sz="2800" b="1" dirty="0" err="1"/>
              <a:t>te</a:t>
            </a:r>
            <a:r>
              <a:rPr lang="en-US" sz="2800" b="1" dirty="0"/>
              <a:t> </a:t>
            </a:r>
            <a:r>
              <a:rPr lang="en-US" sz="2800" b="1" dirty="0" err="1"/>
              <a:t>oortuig</a:t>
            </a:r>
            <a:endParaRPr lang="en-US" sz="2800" b="1" dirty="0"/>
          </a:p>
        </p:txBody>
      </p:sp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0" y="3989388"/>
            <a:ext cx="51816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2400" dirty="0" err="1"/>
              <a:t>Vroue</a:t>
            </a:r>
            <a:r>
              <a:rPr lang="en-US" altLang="en-US" sz="2400" dirty="0"/>
              <a:t> se </a:t>
            </a:r>
            <a:r>
              <a:rPr lang="en-US" altLang="en-US" sz="2400" dirty="0" err="1"/>
              <a:t>plek</a:t>
            </a:r>
            <a:r>
              <a:rPr lang="en-US" altLang="en-US" sz="2400" dirty="0"/>
              <a:t> is in die </a:t>
            </a:r>
            <a:r>
              <a:rPr lang="en-US" altLang="en-US" sz="2400" dirty="0" err="1"/>
              <a:t>kombuis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227" name="Rectangle 7"/>
          <p:cNvSpPr>
            <a:spLocks noChangeArrowheads="1"/>
          </p:cNvSpPr>
          <p:nvPr/>
        </p:nvSpPr>
        <p:spPr bwMode="auto">
          <a:xfrm>
            <a:off x="857224" y="5643578"/>
            <a:ext cx="4516437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 </a:t>
            </a:r>
            <a:endParaRPr lang="en-US" sz="2800" dirty="0">
              <a:solidFill>
                <a:schemeClr val="accent2"/>
              </a:solidFill>
            </a:endParaRPr>
          </a:p>
        </p:txBody>
      </p:sp>
      <p:pic>
        <p:nvPicPr>
          <p:cNvPr id="13321" name="Picture 10" descr="C:\Users\Sylvia F Smith\Pictures\baking cak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113" y="2141538"/>
            <a:ext cx="2052637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1" descr="C:\Users\Sylvia F Smith\Pictures\big  si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33688" y="2141538"/>
            <a:ext cx="1208087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  <p:pic>
        <p:nvPicPr>
          <p:cNvPr id="1026" name="Picture 2" descr="C:\Users\SylviaSmith\Documents\animated clip art\Animation clips\dude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4357694"/>
            <a:ext cx="1181100" cy="1552575"/>
          </a:xfrm>
          <a:prstGeom prst="rect">
            <a:avLst/>
          </a:prstGeom>
          <a:noFill/>
        </p:spPr>
      </p:pic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008859" y="4834901"/>
            <a:ext cx="4316040" cy="68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2400" smtClean="0"/>
              <a:t>Het die </a:t>
            </a:r>
            <a:r>
              <a:rPr lang="en-US" altLang="en-US" sz="2400" dirty="0" err="1" smtClean="0"/>
              <a:t>lewenspeil</a:t>
            </a:r>
            <a:r>
              <a:rPr lang="en-US" altLang="en-US" sz="2400" dirty="0" smtClean="0"/>
              <a:t> in </a:t>
            </a:r>
            <a:r>
              <a:rPr lang="en-US" altLang="en-US" sz="2400" dirty="0" err="1" smtClean="0"/>
              <a:t>Suid-Afrika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verbeter</a:t>
            </a:r>
            <a:r>
              <a:rPr lang="en-US" altLang="en-US" sz="2400" dirty="0" smtClean="0"/>
              <a:t>?</a:t>
            </a:r>
            <a:endParaRPr lang="en-US" sz="2400" dirty="0">
              <a:solidFill>
                <a:schemeClr val="accent2"/>
              </a:solidFill>
            </a:endParaRPr>
          </a:p>
        </p:txBody>
      </p:sp>
      <p:pic>
        <p:nvPicPr>
          <p:cNvPr id="16" name="Picture 10" descr="MMj03957660000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4643446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350"/>
                            </p:stCondLst>
                            <p:childTnLst>
                              <p:par>
                                <p:cTn id="22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45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19" grpId="0"/>
      <p:bldP spid="9222" grpId="0"/>
      <p:bldP spid="9222" grpId="1"/>
      <p:bldP spid="9223" grpId="0"/>
      <p:bldP spid="9225" grpId="0"/>
      <p:bldP spid="9227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/>
          <p:cNvSpPr txBox="1">
            <a:spLocks noChangeArrowheads="1"/>
          </p:cNvSpPr>
          <p:nvPr/>
        </p:nvSpPr>
        <p:spPr bwMode="auto">
          <a:xfrm>
            <a:off x="635000" y="838200"/>
            <a:ext cx="8283575" cy="397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b="1" dirty="0" smtClean="0">
                <a:latin typeface="+mn-lt"/>
                <a:ea typeface="ＭＳ Ｐゴシック" charset="-128"/>
              </a:rPr>
              <a:t>TAALKENMERKE van die </a:t>
            </a:r>
            <a:r>
              <a:rPr lang="en-US" sz="2800" b="1" dirty="0" err="1" smtClean="0">
                <a:latin typeface="+mn-lt"/>
                <a:ea typeface="ＭＳ Ｐゴシック" charset="-128"/>
              </a:rPr>
              <a:t>argumenterende</a:t>
            </a:r>
            <a:r>
              <a:rPr lang="en-US" sz="2800" b="1" dirty="0" smtClean="0">
                <a:latin typeface="+mn-lt"/>
                <a:ea typeface="ＭＳ Ｐゴシック" charset="-128"/>
              </a:rPr>
              <a:t> </a:t>
            </a:r>
            <a:r>
              <a:rPr lang="en-US" sz="2800" b="1" dirty="0" err="1" smtClean="0">
                <a:latin typeface="+mn-lt"/>
                <a:ea typeface="ＭＳ Ｐゴシック" charset="-128"/>
              </a:rPr>
              <a:t>opstel</a:t>
            </a:r>
            <a:endParaRPr lang="en-US" sz="2800" b="1" dirty="0" smtClean="0">
              <a:latin typeface="+mn-lt"/>
              <a:ea typeface="ＭＳ Ｐゴシック" charset="-128"/>
            </a:endParaRPr>
          </a:p>
          <a:p>
            <a:pPr>
              <a:defRPr/>
            </a:pPr>
            <a:endParaRPr lang="af-ZA" sz="2800" dirty="0" smtClean="0">
              <a:latin typeface="+mn-lt"/>
              <a:ea typeface="+mn-ea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af-ZA" sz="2800" dirty="0" smtClean="0">
                <a:latin typeface="+mn-lt"/>
                <a:ea typeface="+mn-ea"/>
              </a:rPr>
              <a:t>Gebruik die teenwoordige tyd.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af-ZA" sz="2800" dirty="0" smtClean="0">
                <a:latin typeface="+mn-lt"/>
                <a:ea typeface="+mn-ea"/>
              </a:rPr>
              <a:t>Fokus hoofsaaklik op gepaste woordeskat, soos winkels, klante, ens</a:t>
            </a:r>
            <a:r>
              <a:rPr lang="en-ZA" sz="2800" dirty="0" smtClean="0">
                <a:latin typeface="+mn-lt"/>
                <a:ea typeface="+mn-ea"/>
              </a:rPr>
              <a:t>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af-ZA" sz="2800" dirty="0" smtClean="0">
                <a:latin typeface="+mn-lt"/>
                <a:ea typeface="+mn-ea"/>
              </a:rPr>
              <a:t>Gebruik woorde wat rede, oorsaak, logiese opeenvolging en voegwoorde soos dog, omdat, daarom</a:t>
            </a:r>
            <a:endParaRPr lang="en-US" sz="2800" dirty="0" smtClean="0">
              <a:latin typeface="+mn-lt"/>
              <a:ea typeface="ＭＳ Ｐゴシック" charset="-128"/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 smtClean="0"/>
              <a:t>Baie</a:t>
            </a:r>
            <a:r>
              <a:rPr lang="en-ZA" dirty="0" smtClean="0"/>
              <a:t>, </a:t>
            </a:r>
            <a:r>
              <a:rPr lang="en-ZA" dirty="0" err="1" smtClean="0"/>
              <a:t>baie</a:t>
            </a:r>
            <a:r>
              <a:rPr lang="en-ZA" dirty="0" smtClean="0"/>
              <a:t> dankie</a:t>
            </a:r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CDAD3-DC45-4573-BC05-082E35293CE1}" type="slidenum">
              <a:rPr lang="en-ZA" smtClean="0"/>
              <a:pPr>
                <a:defRPr/>
              </a:pPr>
              <a:t>16</a:t>
            </a:fld>
            <a:endParaRPr lang="en-ZA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2928938" y="6356350"/>
            <a:ext cx="3929062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KABV ORIëNTERINGSWERKSWINKEL vir GRAAD 11 in  2012</a:t>
            </a:r>
            <a:endParaRPr kumimoji="0" lang="en-ZA" sz="12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basic-education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24550"/>
            <a:ext cx="2590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4929188"/>
          </a:xfrm>
        </p:spPr>
        <p:txBody>
          <a:bodyPr/>
          <a:lstStyle/>
          <a:p>
            <a:pPr eaLnBrk="1" hangingPunct="1"/>
            <a:r>
              <a:rPr lang="en-US" sz="3600" b="1" dirty="0" err="1" smtClean="0"/>
              <a:t>Skryf</a:t>
            </a:r>
            <a:r>
              <a:rPr lang="en-US" sz="3600" b="1" dirty="0" smtClean="0"/>
              <a:t> en </a:t>
            </a:r>
            <a:r>
              <a:rPr lang="en-US" sz="3600" b="1" dirty="0" err="1" smtClean="0"/>
              <a:t>aanbied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ZA" sz="3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BA2F55-1AFC-4C2E-ABA5-9D635385DA56}" type="slidenum">
              <a:rPr lang="en-ZA"/>
              <a:pPr>
                <a:defRPr/>
              </a:pPr>
              <a:t>2</a:t>
            </a:fld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CDAD3-DC45-4573-BC05-082E35293CE1}" type="slidenum">
              <a:rPr lang="en-ZA" smtClean="0"/>
              <a:pPr>
                <a:defRPr/>
              </a:pPr>
              <a:t>3</a:t>
            </a:fld>
            <a:endParaRPr lang="en-ZA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285852" y="0"/>
            <a:ext cx="7088188" cy="766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SKRYF en AANBIED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14" descr="E:\animated clip art\education\TN_WRITING2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571744"/>
            <a:ext cx="31242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Skryf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4188" y="3943350"/>
            <a:ext cx="2492375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0" y="4419600"/>
            <a:ext cx="77724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       </a:t>
            </a:r>
            <a:r>
              <a:rPr lang="en-US" sz="2800" dirty="0" err="1">
                <a:latin typeface="Times New Roman" pitchFamily="18" charset="0"/>
              </a:rPr>
              <a:t>Aantal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woorde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vir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graad</a:t>
            </a:r>
            <a:r>
              <a:rPr lang="en-US" sz="2800" dirty="0">
                <a:latin typeface="Times New Roman" pitchFamily="18" charset="0"/>
              </a:rPr>
              <a:t> 11: </a:t>
            </a:r>
          </a:p>
          <a:p>
            <a:r>
              <a:rPr lang="en-US" sz="2800" dirty="0">
                <a:latin typeface="Times New Roman" pitchFamily="18" charset="0"/>
              </a:rPr>
              <a:t>                     HT:  </a:t>
            </a:r>
            <a:r>
              <a:rPr lang="en-US" sz="2800" dirty="0" smtClean="0">
                <a:latin typeface="Times New Roman" pitchFamily="18" charset="0"/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350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– 400 </a:t>
            </a:r>
            <a:r>
              <a:rPr lang="en-US" sz="2800" dirty="0" err="1">
                <a:latin typeface="Times New Roman" pitchFamily="18" charset="0"/>
              </a:rPr>
              <a:t>woorde</a:t>
            </a:r>
            <a:endParaRPr lang="en-US" sz="28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                     EAT</a:t>
            </a:r>
            <a:r>
              <a:rPr lang="en-US" sz="2800" dirty="0" smtClean="0">
                <a:latin typeface="Times New Roman" pitchFamily="18" charset="0"/>
              </a:rPr>
              <a:t>: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200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– 250 </a:t>
            </a:r>
            <a:r>
              <a:rPr lang="en-US" sz="2800" dirty="0" err="1">
                <a:latin typeface="Times New Roman" pitchFamily="18" charset="0"/>
              </a:rPr>
              <a:t>woorde</a:t>
            </a:r>
            <a:endParaRPr lang="en-US" sz="28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                     TAT: 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180 – 200 </a:t>
            </a:r>
            <a:r>
              <a:rPr lang="en-US" sz="2800" dirty="0" err="1">
                <a:latin typeface="Times New Roman" pitchFamily="18" charset="0"/>
              </a:rPr>
              <a:t>woorde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214282" y="1643050"/>
            <a:ext cx="381000" cy="381000"/>
          </a:xfrm>
          <a:custGeom>
            <a:avLst/>
            <a:gdLst>
              <a:gd name="T0" fmla="*/ 0 w 381000"/>
              <a:gd name="T1" fmla="*/ 145529 h 381000"/>
              <a:gd name="T2" fmla="*/ 145530 w 381000"/>
              <a:gd name="T3" fmla="*/ 145530 h 381000"/>
              <a:gd name="T4" fmla="*/ 190500 w 381000"/>
              <a:gd name="T5" fmla="*/ 0 h 381000"/>
              <a:gd name="T6" fmla="*/ 235470 w 381000"/>
              <a:gd name="T7" fmla="*/ 145530 h 381000"/>
              <a:gd name="T8" fmla="*/ 381000 w 381000"/>
              <a:gd name="T9" fmla="*/ 145529 h 381000"/>
              <a:gd name="T10" fmla="*/ 263263 w 381000"/>
              <a:gd name="T11" fmla="*/ 235470 h 381000"/>
              <a:gd name="T12" fmla="*/ 308235 w 381000"/>
              <a:gd name="T13" fmla="*/ 380999 h 381000"/>
              <a:gd name="T14" fmla="*/ 190500 w 381000"/>
              <a:gd name="T15" fmla="*/ 291056 h 381000"/>
              <a:gd name="T16" fmla="*/ 72765 w 381000"/>
              <a:gd name="T17" fmla="*/ 380999 h 381000"/>
              <a:gd name="T18" fmla="*/ 117737 w 381000"/>
              <a:gd name="T19" fmla="*/ 235470 h 381000"/>
              <a:gd name="T20" fmla="*/ 0 w 381000"/>
              <a:gd name="T21" fmla="*/ 145529 h 381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81000" h="381000">
                <a:moveTo>
                  <a:pt x="0" y="145529"/>
                </a:moveTo>
                <a:lnTo>
                  <a:pt x="145530" y="145530"/>
                </a:lnTo>
                <a:lnTo>
                  <a:pt x="190500" y="0"/>
                </a:lnTo>
                <a:lnTo>
                  <a:pt x="235470" y="145530"/>
                </a:lnTo>
                <a:lnTo>
                  <a:pt x="381000" y="145529"/>
                </a:lnTo>
                <a:lnTo>
                  <a:pt x="263263" y="235470"/>
                </a:lnTo>
                <a:lnTo>
                  <a:pt x="308235" y="380999"/>
                </a:lnTo>
                <a:lnTo>
                  <a:pt x="190500" y="291056"/>
                </a:lnTo>
                <a:lnTo>
                  <a:pt x="72765" y="380999"/>
                </a:lnTo>
                <a:lnTo>
                  <a:pt x="117737" y="235470"/>
                </a:lnTo>
                <a:lnTo>
                  <a:pt x="0" y="145529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ZA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>
            <a:off x="214282" y="2285992"/>
            <a:ext cx="381000" cy="381000"/>
          </a:xfrm>
          <a:custGeom>
            <a:avLst/>
            <a:gdLst>
              <a:gd name="T0" fmla="*/ 0 w 381000"/>
              <a:gd name="T1" fmla="*/ 145529 h 381000"/>
              <a:gd name="T2" fmla="*/ 145530 w 381000"/>
              <a:gd name="T3" fmla="*/ 145530 h 381000"/>
              <a:gd name="T4" fmla="*/ 190500 w 381000"/>
              <a:gd name="T5" fmla="*/ 0 h 381000"/>
              <a:gd name="T6" fmla="*/ 235470 w 381000"/>
              <a:gd name="T7" fmla="*/ 145530 h 381000"/>
              <a:gd name="T8" fmla="*/ 381000 w 381000"/>
              <a:gd name="T9" fmla="*/ 145529 h 381000"/>
              <a:gd name="T10" fmla="*/ 263263 w 381000"/>
              <a:gd name="T11" fmla="*/ 235470 h 381000"/>
              <a:gd name="T12" fmla="*/ 308235 w 381000"/>
              <a:gd name="T13" fmla="*/ 380999 h 381000"/>
              <a:gd name="T14" fmla="*/ 190500 w 381000"/>
              <a:gd name="T15" fmla="*/ 291056 h 381000"/>
              <a:gd name="T16" fmla="*/ 72765 w 381000"/>
              <a:gd name="T17" fmla="*/ 380999 h 381000"/>
              <a:gd name="T18" fmla="*/ 117737 w 381000"/>
              <a:gd name="T19" fmla="*/ 235470 h 381000"/>
              <a:gd name="T20" fmla="*/ 0 w 381000"/>
              <a:gd name="T21" fmla="*/ 145529 h 381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81000" h="381000">
                <a:moveTo>
                  <a:pt x="0" y="145529"/>
                </a:moveTo>
                <a:lnTo>
                  <a:pt x="145530" y="145530"/>
                </a:lnTo>
                <a:lnTo>
                  <a:pt x="190500" y="0"/>
                </a:lnTo>
                <a:lnTo>
                  <a:pt x="235470" y="145530"/>
                </a:lnTo>
                <a:lnTo>
                  <a:pt x="381000" y="145529"/>
                </a:lnTo>
                <a:lnTo>
                  <a:pt x="263263" y="235470"/>
                </a:lnTo>
                <a:lnTo>
                  <a:pt x="308235" y="380999"/>
                </a:lnTo>
                <a:lnTo>
                  <a:pt x="190500" y="291056"/>
                </a:lnTo>
                <a:lnTo>
                  <a:pt x="72765" y="380999"/>
                </a:lnTo>
                <a:lnTo>
                  <a:pt x="117737" y="235470"/>
                </a:lnTo>
                <a:lnTo>
                  <a:pt x="0" y="145529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ZA"/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285720" y="2786058"/>
            <a:ext cx="381000" cy="381000"/>
          </a:xfrm>
          <a:custGeom>
            <a:avLst/>
            <a:gdLst>
              <a:gd name="T0" fmla="*/ 0 w 381000"/>
              <a:gd name="T1" fmla="*/ 145529 h 381000"/>
              <a:gd name="T2" fmla="*/ 145530 w 381000"/>
              <a:gd name="T3" fmla="*/ 145530 h 381000"/>
              <a:gd name="T4" fmla="*/ 190500 w 381000"/>
              <a:gd name="T5" fmla="*/ 0 h 381000"/>
              <a:gd name="T6" fmla="*/ 235470 w 381000"/>
              <a:gd name="T7" fmla="*/ 145530 h 381000"/>
              <a:gd name="T8" fmla="*/ 381000 w 381000"/>
              <a:gd name="T9" fmla="*/ 145529 h 381000"/>
              <a:gd name="T10" fmla="*/ 263263 w 381000"/>
              <a:gd name="T11" fmla="*/ 235470 h 381000"/>
              <a:gd name="T12" fmla="*/ 308235 w 381000"/>
              <a:gd name="T13" fmla="*/ 380999 h 381000"/>
              <a:gd name="T14" fmla="*/ 190500 w 381000"/>
              <a:gd name="T15" fmla="*/ 291056 h 381000"/>
              <a:gd name="T16" fmla="*/ 72765 w 381000"/>
              <a:gd name="T17" fmla="*/ 380999 h 381000"/>
              <a:gd name="T18" fmla="*/ 117737 w 381000"/>
              <a:gd name="T19" fmla="*/ 235470 h 381000"/>
              <a:gd name="T20" fmla="*/ 0 w 381000"/>
              <a:gd name="T21" fmla="*/ 145529 h 381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81000" h="381000">
                <a:moveTo>
                  <a:pt x="0" y="145529"/>
                </a:moveTo>
                <a:lnTo>
                  <a:pt x="145530" y="145530"/>
                </a:lnTo>
                <a:lnTo>
                  <a:pt x="190500" y="0"/>
                </a:lnTo>
                <a:lnTo>
                  <a:pt x="235470" y="145530"/>
                </a:lnTo>
                <a:lnTo>
                  <a:pt x="381000" y="145529"/>
                </a:lnTo>
                <a:lnTo>
                  <a:pt x="263263" y="235470"/>
                </a:lnTo>
                <a:lnTo>
                  <a:pt x="308235" y="380999"/>
                </a:lnTo>
                <a:lnTo>
                  <a:pt x="190500" y="291056"/>
                </a:lnTo>
                <a:lnTo>
                  <a:pt x="72765" y="380999"/>
                </a:lnTo>
                <a:lnTo>
                  <a:pt x="117737" y="235470"/>
                </a:lnTo>
                <a:lnTo>
                  <a:pt x="0" y="145529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ZA"/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285720" y="3357562"/>
            <a:ext cx="381000" cy="381000"/>
          </a:xfrm>
          <a:custGeom>
            <a:avLst/>
            <a:gdLst>
              <a:gd name="T0" fmla="*/ 0 w 381000"/>
              <a:gd name="T1" fmla="*/ 145529 h 381000"/>
              <a:gd name="T2" fmla="*/ 145530 w 381000"/>
              <a:gd name="T3" fmla="*/ 145530 h 381000"/>
              <a:gd name="T4" fmla="*/ 190500 w 381000"/>
              <a:gd name="T5" fmla="*/ 0 h 381000"/>
              <a:gd name="T6" fmla="*/ 235470 w 381000"/>
              <a:gd name="T7" fmla="*/ 145530 h 381000"/>
              <a:gd name="T8" fmla="*/ 381000 w 381000"/>
              <a:gd name="T9" fmla="*/ 145529 h 381000"/>
              <a:gd name="T10" fmla="*/ 263263 w 381000"/>
              <a:gd name="T11" fmla="*/ 235470 h 381000"/>
              <a:gd name="T12" fmla="*/ 308235 w 381000"/>
              <a:gd name="T13" fmla="*/ 380999 h 381000"/>
              <a:gd name="T14" fmla="*/ 190500 w 381000"/>
              <a:gd name="T15" fmla="*/ 291056 h 381000"/>
              <a:gd name="T16" fmla="*/ 72765 w 381000"/>
              <a:gd name="T17" fmla="*/ 380999 h 381000"/>
              <a:gd name="T18" fmla="*/ 117737 w 381000"/>
              <a:gd name="T19" fmla="*/ 235470 h 381000"/>
              <a:gd name="T20" fmla="*/ 0 w 381000"/>
              <a:gd name="T21" fmla="*/ 145529 h 381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81000" h="381000">
                <a:moveTo>
                  <a:pt x="0" y="145529"/>
                </a:moveTo>
                <a:lnTo>
                  <a:pt x="145530" y="145530"/>
                </a:lnTo>
                <a:lnTo>
                  <a:pt x="190500" y="0"/>
                </a:lnTo>
                <a:lnTo>
                  <a:pt x="235470" y="145530"/>
                </a:lnTo>
                <a:lnTo>
                  <a:pt x="381000" y="145529"/>
                </a:lnTo>
                <a:lnTo>
                  <a:pt x="263263" y="235470"/>
                </a:lnTo>
                <a:lnTo>
                  <a:pt x="308235" y="380999"/>
                </a:lnTo>
                <a:lnTo>
                  <a:pt x="190500" y="291056"/>
                </a:lnTo>
                <a:lnTo>
                  <a:pt x="72765" y="380999"/>
                </a:lnTo>
                <a:lnTo>
                  <a:pt x="117737" y="235470"/>
                </a:lnTo>
                <a:lnTo>
                  <a:pt x="0" y="145529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ZA"/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285720" y="3857628"/>
            <a:ext cx="381000" cy="381000"/>
          </a:xfrm>
          <a:custGeom>
            <a:avLst/>
            <a:gdLst>
              <a:gd name="T0" fmla="*/ 0 w 381000"/>
              <a:gd name="T1" fmla="*/ 145529 h 381000"/>
              <a:gd name="T2" fmla="*/ 145530 w 381000"/>
              <a:gd name="T3" fmla="*/ 145530 h 381000"/>
              <a:gd name="T4" fmla="*/ 190500 w 381000"/>
              <a:gd name="T5" fmla="*/ 0 h 381000"/>
              <a:gd name="T6" fmla="*/ 235470 w 381000"/>
              <a:gd name="T7" fmla="*/ 145530 h 381000"/>
              <a:gd name="T8" fmla="*/ 381000 w 381000"/>
              <a:gd name="T9" fmla="*/ 145529 h 381000"/>
              <a:gd name="T10" fmla="*/ 263263 w 381000"/>
              <a:gd name="T11" fmla="*/ 235470 h 381000"/>
              <a:gd name="T12" fmla="*/ 308235 w 381000"/>
              <a:gd name="T13" fmla="*/ 380999 h 381000"/>
              <a:gd name="T14" fmla="*/ 190500 w 381000"/>
              <a:gd name="T15" fmla="*/ 291056 h 381000"/>
              <a:gd name="T16" fmla="*/ 72765 w 381000"/>
              <a:gd name="T17" fmla="*/ 380999 h 381000"/>
              <a:gd name="T18" fmla="*/ 117737 w 381000"/>
              <a:gd name="T19" fmla="*/ 235470 h 381000"/>
              <a:gd name="T20" fmla="*/ 0 w 381000"/>
              <a:gd name="T21" fmla="*/ 145529 h 381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81000" h="381000">
                <a:moveTo>
                  <a:pt x="0" y="145529"/>
                </a:moveTo>
                <a:lnTo>
                  <a:pt x="145530" y="145530"/>
                </a:lnTo>
                <a:lnTo>
                  <a:pt x="190500" y="0"/>
                </a:lnTo>
                <a:lnTo>
                  <a:pt x="235470" y="145530"/>
                </a:lnTo>
                <a:lnTo>
                  <a:pt x="381000" y="145529"/>
                </a:lnTo>
                <a:lnTo>
                  <a:pt x="263263" y="235470"/>
                </a:lnTo>
                <a:lnTo>
                  <a:pt x="308235" y="380999"/>
                </a:lnTo>
                <a:lnTo>
                  <a:pt x="190500" y="291056"/>
                </a:lnTo>
                <a:lnTo>
                  <a:pt x="72765" y="380999"/>
                </a:lnTo>
                <a:lnTo>
                  <a:pt x="117737" y="235470"/>
                </a:lnTo>
                <a:lnTo>
                  <a:pt x="0" y="145529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ZA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609600" y="16002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 err="1">
                <a:latin typeface="Times New Roman" charset="0"/>
                <a:ea typeface="ＭＳ Ｐゴシック" charset="0"/>
              </a:rPr>
              <a:t>Verhalend</a:t>
            </a:r>
            <a:endParaRPr lang="en-US" sz="28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609600" y="22098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 err="1">
                <a:latin typeface="Times New Roman" charset="0"/>
                <a:ea typeface="ＭＳ Ｐゴシック" charset="0"/>
              </a:rPr>
              <a:t>Beskrywend</a:t>
            </a:r>
            <a:endParaRPr lang="en-US" sz="28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609600" y="2743200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 err="1">
                <a:latin typeface="Times New Roman" charset="0"/>
                <a:ea typeface="ＭＳ Ｐゴシック" charset="0"/>
              </a:rPr>
              <a:t>Beredeneerd</a:t>
            </a:r>
            <a:endParaRPr lang="en-US" sz="28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642910" y="3286124"/>
            <a:ext cx="35210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latin typeface="Times New Roman" charset="0"/>
                <a:ea typeface="ＭＳ Ｐゴシック" charset="0"/>
              </a:rPr>
              <a:t>Bepiegelend</a:t>
            </a:r>
            <a:endParaRPr lang="en-US" sz="28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71472" y="3786190"/>
            <a:ext cx="35210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latin typeface="Times New Roman" charset="0"/>
                <a:ea typeface="ＭＳ Ｐゴシック" charset="0"/>
              </a:rPr>
              <a:t>Argumenterend</a:t>
            </a:r>
            <a:endParaRPr lang="en-US" sz="28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20" name="Rectangle 4"/>
          <p:cNvSpPr txBox="1">
            <a:spLocks noChangeArrowheads="1"/>
          </p:cNvSpPr>
          <p:nvPr/>
        </p:nvSpPr>
        <p:spPr bwMode="auto">
          <a:xfrm>
            <a:off x="1500166" y="857232"/>
            <a:ext cx="7088188" cy="766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Opstelle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Footer Placeholder 3"/>
          <p:cNvSpPr txBox="1">
            <a:spLocks/>
          </p:cNvSpPr>
          <p:nvPr/>
        </p:nvSpPr>
        <p:spPr>
          <a:xfrm>
            <a:off x="2857488" y="6357958"/>
            <a:ext cx="3929062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KABV ORIëNTERINGSWERKSWINKEL </a:t>
            </a:r>
            <a:r>
              <a:rPr kumimoji="0" lang="en-ZA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vir</a:t>
            </a: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GRAAD 11 in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/>
          <p:cNvSpPr txBox="1">
            <a:spLocks noChangeArrowheads="1"/>
          </p:cNvSpPr>
          <p:nvPr/>
        </p:nvSpPr>
        <p:spPr bwMode="auto">
          <a:xfrm>
            <a:off x="4440238" y="1233488"/>
            <a:ext cx="4473575" cy="504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/>
              <a:t>vertel </a:t>
            </a:r>
            <a:r>
              <a:rPr lang="en-ZA" sz="2800"/>
              <a:t>ŉ</a:t>
            </a:r>
            <a:r>
              <a:rPr lang="en-US" sz="2800"/>
              <a:t> storie.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/>
              <a:t>se inleiding stel karakters en agtergrond bekend.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/>
              <a:t>het gebeure wat die spanningslyn skep.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/>
              <a:t>het </a:t>
            </a:r>
            <a:r>
              <a:rPr lang="en-ZA" sz="2800"/>
              <a:t>ŉ </a:t>
            </a:r>
            <a:r>
              <a:rPr lang="en-US" sz="2800"/>
              <a:t>afloop.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/>
              <a:t>het </a:t>
            </a:r>
            <a:r>
              <a:rPr lang="en-ZA" sz="2800"/>
              <a:t>ŉ </a:t>
            </a:r>
            <a:r>
              <a:rPr lang="en-US" sz="2800"/>
              <a:t>oplossing.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/>
              <a:t>het </a:t>
            </a:r>
            <a:r>
              <a:rPr lang="en-ZA" sz="2800"/>
              <a:t>ŉ </a:t>
            </a:r>
            <a:r>
              <a:rPr lang="en-US" sz="2800"/>
              <a:t>samevatting.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52413" y="457200"/>
            <a:ext cx="3984625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/>
              <a:t>Die verhalende opstel</a:t>
            </a:r>
          </a:p>
        </p:txBody>
      </p:sp>
      <p:pic>
        <p:nvPicPr>
          <p:cNvPr id="3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925" y="1743075"/>
            <a:ext cx="2895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2400" y="4102100"/>
            <a:ext cx="1473200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115888" y="1524000"/>
            <a:ext cx="646112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2800">
                <a:solidFill>
                  <a:schemeClr val="accent2"/>
                </a:solidFill>
              </a:rPr>
              <a:t>1.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149225" y="4191000"/>
            <a:ext cx="6477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2800">
                <a:solidFill>
                  <a:schemeClr val="accent2"/>
                </a:solidFill>
              </a:rPr>
              <a:t>2.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4516438" y="550863"/>
            <a:ext cx="43973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ZA" sz="2800" b="1"/>
              <a:t>ŉ </a:t>
            </a:r>
            <a:r>
              <a:rPr lang="en-US" sz="2800" b="1"/>
              <a:t>Verhalende opstel …</a:t>
            </a:r>
          </a:p>
        </p:txBody>
      </p:sp>
      <p:sp>
        <p:nvSpPr>
          <p:cNvPr id="3081" name="Rectangle 10"/>
          <p:cNvSpPr>
            <a:spLocks noChangeArrowheads="1"/>
          </p:cNvSpPr>
          <p:nvPr/>
        </p:nvSpPr>
        <p:spPr bwMode="auto">
          <a:xfrm>
            <a:off x="152400" y="1014413"/>
            <a:ext cx="39846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/>
              <a:t>Doel:  </a:t>
            </a:r>
            <a:r>
              <a:rPr lang="en-US" sz="2800" b="1"/>
              <a:t>om te vermaak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/>
      <p:bldP spid="3080" grpId="0"/>
      <p:bldP spid="3081" grpId="0"/>
      <p:bldP spid="308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/>
          <p:cNvSpPr txBox="1">
            <a:spLocks noChangeArrowheads="1"/>
          </p:cNvSpPr>
          <p:nvPr/>
        </p:nvSpPr>
        <p:spPr bwMode="auto">
          <a:xfrm>
            <a:off x="642910" y="357166"/>
            <a:ext cx="8283575" cy="609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/>
              <a:t>TAALKENMERKE van die </a:t>
            </a:r>
            <a:r>
              <a:rPr lang="en-US" sz="2600" b="1" dirty="0" err="1"/>
              <a:t>verhalende</a:t>
            </a:r>
            <a:r>
              <a:rPr lang="en-US" sz="2600" b="1" dirty="0"/>
              <a:t> </a:t>
            </a:r>
            <a:r>
              <a:rPr lang="en-US" sz="2600" b="1" dirty="0" err="1"/>
              <a:t>opstel</a:t>
            </a:r>
            <a:endParaRPr lang="en-US" sz="2600" b="1" dirty="0"/>
          </a:p>
          <a:p>
            <a:pPr>
              <a:buFont typeface="Arial" pitchFamily="34" charset="0"/>
              <a:buChar char="•"/>
            </a:pPr>
            <a:r>
              <a:rPr lang="af-ZA" sz="2800" dirty="0"/>
              <a:t>Skryf in die eerste of derde persoon.</a:t>
            </a:r>
          </a:p>
          <a:p>
            <a:pPr>
              <a:buFont typeface="Arial" pitchFamily="34" charset="0"/>
              <a:buChar char="•"/>
            </a:pPr>
            <a:r>
              <a:rPr lang="af-ZA" sz="2800" dirty="0"/>
              <a:t>Gebruik gewoonlik die verlede tyd, maar baie skrywers gebruik die teenwoordige tyd om </a:t>
            </a:r>
            <a:r>
              <a:rPr lang="en-ZA" sz="2800" dirty="0"/>
              <a:t>ŉ</a:t>
            </a:r>
            <a:r>
              <a:rPr lang="af-ZA" sz="2800" dirty="0"/>
              <a:t> gevoel van die hede te skep.</a:t>
            </a:r>
          </a:p>
          <a:p>
            <a:pPr>
              <a:buFont typeface="Arial" pitchFamily="34" charset="0"/>
              <a:buChar char="•"/>
            </a:pPr>
            <a:r>
              <a:rPr lang="af-ZA" sz="2800" dirty="0"/>
              <a:t>Beskryf opeenvolgende gebeure.</a:t>
            </a:r>
          </a:p>
          <a:p>
            <a:pPr>
              <a:buFont typeface="Arial" pitchFamily="34" charset="0"/>
              <a:buChar char="•"/>
            </a:pPr>
            <a:r>
              <a:rPr lang="af-ZA" sz="2800" dirty="0"/>
              <a:t>Gebruik woorde wat gebeure in tyd aandui, bv. vroeg in die m</a:t>
            </a:r>
            <a:r>
              <a:rPr lang="en-GB" sz="2800" dirty="0"/>
              <a:t>ô</a:t>
            </a:r>
            <a:r>
              <a:rPr lang="af-ZA" sz="2800" dirty="0"/>
              <a:t>re, later, ens.</a:t>
            </a:r>
            <a:endParaRPr lang="en-ZA" sz="2800" dirty="0"/>
          </a:p>
          <a:p>
            <a:pPr>
              <a:buFont typeface="Arial" pitchFamily="34" charset="0"/>
              <a:buChar char="•"/>
            </a:pPr>
            <a:r>
              <a:rPr lang="af-ZA" sz="2800" dirty="0"/>
              <a:t>Gebruik die direkte rede om </a:t>
            </a:r>
            <a:r>
              <a:rPr lang="en-ZA" sz="2800" dirty="0"/>
              <a:t>ŉ</a:t>
            </a:r>
            <a:r>
              <a:rPr lang="af-ZA" sz="2800" dirty="0"/>
              <a:t> gevoel van die hede te skep; indirekte rede indien jy afstand tussen die leser en die karakter wil skep.</a:t>
            </a:r>
            <a:endParaRPr lang="en-ZA" sz="2800" dirty="0"/>
          </a:p>
          <a:p>
            <a:pPr>
              <a:buFont typeface="Arial" pitchFamily="34" charset="0"/>
              <a:buChar char="•"/>
            </a:pPr>
            <a:r>
              <a:rPr lang="af-ZA" sz="2800" dirty="0"/>
              <a:t>Gebruik beskrywende woorde en frases waar nodig: bywoorde, byvoeglike naamwoorde, beelde, ens.</a:t>
            </a:r>
            <a:endParaRPr lang="en-US" sz="2600" dirty="0">
              <a:solidFill>
                <a:schemeClr val="accent2"/>
              </a:solidFill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 txBox="1">
            <a:spLocks noGrp="1"/>
          </p:cNvSpPr>
          <p:nvPr/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0" rIns="92075" bIns="0" anchor="b"/>
          <a:lstStyle/>
          <a:p>
            <a:pPr lvl="1" algn="r"/>
            <a:fld id="{C9B85D36-8B2A-4232-BC27-5932A56FEAA6}" type="slidenum">
              <a:rPr lang="en-US" sz="1400"/>
              <a:pPr lvl="1" algn="r"/>
              <a:t>6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2625" y="228600"/>
            <a:ext cx="8080375" cy="1066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Wat is die sleutelwoorde wat aandui dat hierdie verhalende skryfopdragte is?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3352800"/>
          </a:xfrm>
        </p:spPr>
        <p:txBody>
          <a:bodyPr lIns="182562" tIns="46038" rIns="182562" bIns="46038"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sz="2400" dirty="0" err="1" smtClean="0"/>
              <a:t>Jy</a:t>
            </a:r>
            <a:r>
              <a:rPr lang="en-US" sz="2400" dirty="0" smtClean="0"/>
              <a:t> en </a:t>
            </a:r>
            <a:r>
              <a:rPr lang="en-US" sz="2400" dirty="0" err="1" smtClean="0"/>
              <a:t>jou</a:t>
            </a:r>
            <a:r>
              <a:rPr lang="en-US" sz="2400" dirty="0" smtClean="0"/>
              <a:t> </a:t>
            </a:r>
            <a:r>
              <a:rPr lang="en-US" sz="2400" dirty="0" err="1" smtClean="0"/>
              <a:t>maat</a:t>
            </a:r>
            <a:r>
              <a:rPr lang="en-US" sz="2400" dirty="0" smtClean="0"/>
              <a:t> </a:t>
            </a:r>
            <a:r>
              <a:rPr lang="en-US" sz="2400" dirty="0" err="1" smtClean="0"/>
              <a:t>ontdek</a:t>
            </a:r>
            <a:r>
              <a:rPr lang="en-US" sz="2400" dirty="0" smtClean="0"/>
              <a:t> </a:t>
            </a:r>
            <a:r>
              <a:rPr lang="en-ZA" sz="2400" dirty="0" smtClean="0"/>
              <a:t>ŉ</a:t>
            </a:r>
            <a:r>
              <a:rPr lang="en-US" sz="2400" dirty="0" smtClean="0"/>
              <a:t> </a:t>
            </a:r>
            <a:r>
              <a:rPr lang="en-US" sz="2400" dirty="0" err="1" smtClean="0"/>
              <a:t>groot</a:t>
            </a:r>
            <a:r>
              <a:rPr lang="en-US" sz="2400" dirty="0" smtClean="0"/>
              <a:t> </a:t>
            </a:r>
            <a:r>
              <a:rPr lang="en-US" sz="2400" dirty="0" err="1" smtClean="0"/>
              <a:t>boks</a:t>
            </a:r>
            <a:r>
              <a:rPr lang="en-US" sz="2400" dirty="0" smtClean="0"/>
              <a:t> </a:t>
            </a:r>
            <a:r>
              <a:rPr lang="en-US" sz="2400" dirty="0" err="1" smtClean="0"/>
              <a:t>wat</a:t>
            </a:r>
            <a:r>
              <a:rPr lang="en-US" sz="2400" dirty="0" smtClean="0"/>
              <a:t> </a:t>
            </a:r>
            <a:r>
              <a:rPr lang="en-US" sz="2400" dirty="0" err="1" smtClean="0"/>
              <a:t>gemerk</a:t>
            </a:r>
            <a:r>
              <a:rPr lang="en-US" sz="2400" dirty="0" smtClean="0"/>
              <a:t> is </a:t>
            </a:r>
            <a:r>
              <a:rPr lang="en-US" altLang="en-US" sz="2400" dirty="0" smtClean="0"/>
              <a:t>“</a:t>
            </a:r>
            <a:r>
              <a:rPr lang="en-US" altLang="ja-JP" sz="2400" dirty="0" err="1" smtClean="0"/>
              <a:t>Moenie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oopmaak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nie</a:t>
            </a:r>
            <a:r>
              <a:rPr lang="en-US" altLang="ja-JP" sz="2400" dirty="0" smtClean="0"/>
              <a:t>.</a:t>
            </a:r>
            <a:r>
              <a:rPr lang="en-US" altLang="en-US" sz="2400" dirty="0" smtClean="0"/>
              <a:t>”</a:t>
            </a:r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Jou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vriend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wil</a:t>
            </a:r>
            <a:r>
              <a:rPr lang="en-US" altLang="ja-JP" sz="2400" dirty="0" smtClean="0"/>
              <a:t> die </a:t>
            </a:r>
            <a:r>
              <a:rPr lang="en-US" altLang="ja-JP" sz="2400" dirty="0" err="1" smtClean="0"/>
              <a:t>boks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oopmaak</a:t>
            </a:r>
            <a:r>
              <a:rPr lang="en-US" altLang="ja-JP" sz="2400" dirty="0" smtClean="0"/>
              <a:t>.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Skryf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ZA" altLang="ja-JP" sz="2400" dirty="0" smtClean="0"/>
              <a:t>ŉ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verhaal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oor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wat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volgende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gebeur</a:t>
            </a:r>
            <a:r>
              <a:rPr lang="en-US" altLang="ja-JP" sz="2400" dirty="0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Vertel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oor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ZA" sz="2400" dirty="0" smtClean="0"/>
              <a:t>ŉ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tyd</a:t>
            </a:r>
            <a:r>
              <a:rPr lang="en-US" sz="2400" dirty="0" smtClean="0"/>
              <a:t> toe </a:t>
            </a:r>
            <a:r>
              <a:rPr lang="en-US" sz="2400" dirty="0" err="1" smtClean="0"/>
              <a:t>jy</a:t>
            </a:r>
            <a:r>
              <a:rPr lang="en-US" sz="2400" dirty="0" smtClean="0"/>
              <a:t> </a:t>
            </a:r>
            <a:r>
              <a:rPr lang="en-ZA" sz="2400" dirty="0" smtClean="0"/>
              <a:t>ŉ</a:t>
            </a:r>
            <a:r>
              <a:rPr lang="en-US" sz="2400" dirty="0" smtClean="0"/>
              <a:t> </a:t>
            </a:r>
            <a:r>
              <a:rPr lang="en-US" sz="2400" dirty="0" err="1" smtClean="0"/>
              <a:t>groot</a:t>
            </a:r>
            <a:r>
              <a:rPr lang="en-US" sz="2400" dirty="0" smtClean="0"/>
              <a:t> </a:t>
            </a:r>
            <a:r>
              <a:rPr lang="en-US" sz="2400" dirty="0" err="1" smtClean="0"/>
              <a:t>fout</a:t>
            </a:r>
            <a:r>
              <a:rPr lang="en-US" sz="2400" dirty="0" smtClean="0"/>
              <a:t> </a:t>
            </a:r>
            <a:r>
              <a:rPr lang="en-US" sz="2400" dirty="0" err="1" smtClean="0"/>
              <a:t>gemaak</a:t>
            </a:r>
            <a:r>
              <a:rPr lang="en-US" sz="2400" dirty="0" smtClean="0"/>
              <a:t> het.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Jy</a:t>
            </a:r>
            <a:r>
              <a:rPr lang="en-US" sz="2400" dirty="0" smtClean="0"/>
              <a:t> en </a:t>
            </a:r>
            <a:r>
              <a:rPr lang="en-US" sz="2400" dirty="0" err="1" smtClean="0"/>
              <a:t>jou</a:t>
            </a:r>
            <a:r>
              <a:rPr lang="en-US" sz="2400" dirty="0" smtClean="0"/>
              <a:t> </a:t>
            </a:r>
            <a:r>
              <a:rPr lang="en-US" sz="2400" dirty="0" err="1" smtClean="0"/>
              <a:t>hond</a:t>
            </a:r>
            <a:r>
              <a:rPr lang="en-US" sz="2400" dirty="0" smtClean="0"/>
              <a:t> het </a:t>
            </a:r>
            <a:r>
              <a:rPr lang="en-ZA" sz="2400" dirty="0" smtClean="0"/>
              <a:t>ŉ </a:t>
            </a:r>
            <a:r>
              <a:rPr lang="en-US" sz="2400" dirty="0" err="1" smtClean="0"/>
              <a:t>ent</a:t>
            </a:r>
            <a:r>
              <a:rPr lang="en-US" sz="2400" dirty="0" smtClean="0"/>
              <a:t> </a:t>
            </a:r>
            <a:r>
              <a:rPr lang="en-US" sz="2400" dirty="0" err="1" smtClean="0"/>
              <a:t>gaan</a:t>
            </a:r>
            <a:r>
              <a:rPr lang="en-US" sz="2400" dirty="0" smtClean="0"/>
              <a:t> </a:t>
            </a:r>
            <a:r>
              <a:rPr lang="en-US" sz="2400" dirty="0" err="1" smtClean="0"/>
              <a:t>stap</a:t>
            </a:r>
            <a:r>
              <a:rPr lang="en-US" sz="2400" dirty="0" smtClean="0"/>
              <a:t> en </a:t>
            </a:r>
            <a:r>
              <a:rPr lang="en-US" sz="2400" dirty="0" err="1" smtClean="0"/>
              <a:t>verdwaal</a:t>
            </a:r>
            <a:r>
              <a:rPr lang="en-US" sz="2400" dirty="0" smtClean="0"/>
              <a:t>. </a:t>
            </a:r>
            <a:r>
              <a:rPr lang="en-US" sz="2400" dirty="0" err="1" smtClean="0">
                <a:solidFill>
                  <a:srgbClr val="FF0000"/>
                </a:solidFill>
              </a:rPr>
              <a:t>Vertel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wat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volgende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gebeur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 smtClean="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928662" y="4572008"/>
            <a:ext cx="585791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/>
              <a:t>Let op die </a:t>
            </a:r>
            <a:r>
              <a:rPr lang="en-US" sz="2400" i="1" dirty="0" err="1"/>
              <a:t>woorde</a:t>
            </a:r>
            <a:r>
              <a:rPr lang="en-US" sz="2400" i="1" dirty="0"/>
              <a:t>: </a:t>
            </a:r>
            <a:r>
              <a:rPr lang="en-US" sz="2400" i="1" dirty="0" err="1">
                <a:solidFill>
                  <a:srgbClr val="FF0000"/>
                </a:solidFill>
              </a:rPr>
              <a:t>Skryf</a:t>
            </a:r>
            <a:r>
              <a:rPr lang="en-US" sz="2400" i="1" dirty="0">
                <a:solidFill>
                  <a:srgbClr val="FF0000"/>
                </a:solidFill>
              </a:rPr>
              <a:t>  </a:t>
            </a:r>
            <a:r>
              <a:rPr lang="en-ZA" sz="2400" i="1" dirty="0"/>
              <a:t>ŉ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verhaal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/>
              <a:t>of</a:t>
            </a:r>
          </a:p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rgbClr val="FF0000"/>
                </a:solidFill>
              </a:rPr>
              <a:t>Vertel</a:t>
            </a:r>
            <a:r>
              <a:rPr lang="en-US" sz="2400" i="1" dirty="0"/>
              <a:t> van </a:t>
            </a:r>
            <a:r>
              <a:rPr lang="en-ZA" sz="2400" i="1" dirty="0"/>
              <a:t>ŉ</a:t>
            </a:r>
            <a:r>
              <a:rPr lang="en-US" sz="2400" i="1" dirty="0"/>
              <a:t> </a:t>
            </a:r>
            <a:r>
              <a:rPr lang="en-US" sz="2400" i="1" dirty="0" err="1"/>
              <a:t>tyd</a:t>
            </a:r>
            <a:r>
              <a:rPr lang="en-US" sz="2400" i="1" dirty="0"/>
              <a:t>, of</a:t>
            </a:r>
          </a:p>
          <a:p>
            <a:pPr>
              <a:spcBef>
                <a:spcPct val="50000"/>
              </a:spcBef>
            </a:pPr>
            <a:r>
              <a:rPr lang="en-US" sz="2400" i="1" dirty="0"/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Vertel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wat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/>
              <a:t>volgende</a:t>
            </a:r>
            <a:r>
              <a:rPr lang="en-US" sz="2400" i="1" dirty="0"/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gebeur</a:t>
            </a:r>
            <a:r>
              <a:rPr lang="en-US" sz="2400" dirty="0"/>
              <a:t>. </a:t>
            </a:r>
          </a:p>
        </p:txBody>
      </p:sp>
      <p:pic>
        <p:nvPicPr>
          <p:cNvPr id="5125" name="Picture 8" descr="E:\animated clip art\animated animals\BEARS\teddybear-01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9313" y="0"/>
            <a:ext cx="231457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9" descr="E:\animated clip art\animated animals\DOGS\cowboy_024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3363" y="4114800"/>
            <a:ext cx="2185987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  <p:bldP spid="55299" grpId="0" build="p" autoUpdateAnimBg="0"/>
      <p:bldP spid="5530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0" rIns="92075" bIns="0" anchor="b"/>
          <a:lstStyle/>
          <a:p>
            <a:pPr lvl="1" algn="r"/>
            <a:fld id="{564DB3AE-61A6-4E03-84D5-5F7337691DA7}" type="slidenum">
              <a:rPr lang="en-US" sz="1400"/>
              <a:pPr lvl="1" algn="r"/>
              <a:t>7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54575" y="3816350"/>
            <a:ext cx="4448175" cy="2051050"/>
          </a:xfrm>
        </p:spPr>
        <p:txBody>
          <a:bodyPr lIns="182562" tIns="46038" rIns="182562" bIns="46038"/>
          <a:lstStyle/>
          <a:p>
            <a:pPr eaLnBrk="1" hangingPunct="1"/>
            <a:r>
              <a:rPr lang="en-US" sz="2800" smtClean="0"/>
              <a:t>skets </a:t>
            </a:r>
            <a:r>
              <a:rPr lang="en-ZA" sz="2800" smtClean="0"/>
              <a:t>ŉ</a:t>
            </a:r>
            <a:r>
              <a:rPr lang="en-US" sz="2800" smtClean="0"/>
              <a:t> duidelike beskrywing van mense, plekke, voorwerpe of gebeure.</a:t>
            </a:r>
          </a:p>
        </p:txBody>
      </p:sp>
      <p:pic>
        <p:nvPicPr>
          <p:cNvPr id="6147" name="Picture 6" descr="C:\Program Files\Microsoft Office\Clipart\homeanim\ag00011_.gif"/>
          <p:cNvPicPr>
            <a:picLocks noGrp="1" noChangeAspect="1" noChangeArrowheads="1" noCrop="1"/>
          </p:cNvPicPr>
          <p:nvPr>
            <p:ph type="clipArt"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7634288" y="5126038"/>
            <a:ext cx="1474787" cy="1731962"/>
          </a:xfrm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52413" y="395288"/>
            <a:ext cx="4319587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/>
              <a:t>Die beskrywende opstel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695825" y="1050925"/>
            <a:ext cx="4397375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ZA" sz="2800" b="1"/>
              <a:t>ŉ beskrywende</a:t>
            </a:r>
            <a:r>
              <a:rPr lang="en-US" sz="2800" b="1"/>
              <a:t> opstel …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52400" y="1014413"/>
            <a:ext cx="4267200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/>
              <a:t>Doel:  </a:t>
            </a:r>
            <a:r>
              <a:rPr lang="en-US" sz="2800" b="1"/>
              <a:t>om iets lewendigs te beskryf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848225" y="1995488"/>
            <a:ext cx="4448175" cy="196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2562" tIns="46038" rIns="182562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2800" dirty="0" err="1" smtClean="0"/>
              <a:t>beskryf</a:t>
            </a:r>
            <a:r>
              <a:rPr lang="en-US" sz="2800" dirty="0" smtClean="0"/>
              <a:t> </a:t>
            </a:r>
            <a:r>
              <a:rPr lang="en-US" sz="2800" dirty="0" err="1" smtClean="0"/>
              <a:t>wat</a:t>
            </a:r>
            <a:r>
              <a:rPr lang="en-US" sz="2800" dirty="0" smtClean="0"/>
              <a:t> die </a:t>
            </a:r>
            <a:r>
              <a:rPr lang="en-US" sz="2800" dirty="0" err="1" smtClean="0"/>
              <a:t>skrywer</a:t>
            </a:r>
            <a:r>
              <a:rPr lang="en-US" sz="2800" dirty="0" smtClean="0"/>
              <a:t> </a:t>
            </a:r>
            <a:r>
              <a:rPr lang="en-US" sz="2800" dirty="0" err="1" smtClean="0"/>
              <a:t>sien</a:t>
            </a:r>
            <a:r>
              <a:rPr lang="en-US" sz="2800" dirty="0" smtClean="0"/>
              <a:t>, </a:t>
            </a:r>
            <a:r>
              <a:rPr lang="en-US" sz="2800" dirty="0" err="1" smtClean="0"/>
              <a:t>hoor</a:t>
            </a:r>
            <a:r>
              <a:rPr lang="en-US" sz="2800" dirty="0" smtClean="0"/>
              <a:t>, </a:t>
            </a:r>
            <a:r>
              <a:rPr lang="en-US" sz="2800" dirty="0" err="1" smtClean="0"/>
              <a:t>ruik</a:t>
            </a:r>
            <a:r>
              <a:rPr lang="en-US" sz="2800" dirty="0" smtClean="0"/>
              <a:t>, </a:t>
            </a:r>
            <a:r>
              <a:rPr lang="en-US" sz="2800" dirty="0" err="1" smtClean="0"/>
              <a:t>raak</a:t>
            </a:r>
            <a:r>
              <a:rPr lang="en-US" sz="2800" dirty="0" smtClean="0"/>
              <a:t> en </a:t>
            </a:r>
            <a:r>
              <a:rPr lang="en-US" sz="2800" dirty="0" err="1" smtClean="0"/>
              <a:t>proe</a:t>
            </a:r>
            <a:r>
              <a:rPr lang="en-US" sz="2800" dirty="0" smtClean="0"/>
              <a:t>  </a:t>
            </a:r>
            <a:r>
              <a:rPr lang="en-US" sz="2800" dirty="0" err="1" smtClean="0"/>
              <a:t>d.m.v</a:t>
            </a:r>
            <a:r>
              <a:rPr lang="en-US" sz="2800" dirty="0" smtClean="0"/>
              <a:t>. </a:t>
            </a:r>
            <a:r>
              <a:rPr lang="en-US" sz="2800" dirty="0" err="1" smtClean="0"/>
              <a:t>sintuiglike</a:t>
            </a:r>
            <a:r>
              <a:rPr lang="en-US" sz="2800" dirty="0" smtClean="0"/>
              <a:t> </a:t>
            </a:r>
            <a:r>
              <a:rPr lang="en-US" sz="2800" dirty="0" err="1" smtClean="0"/>
              <a:t>waarnemingsbeelde</a:t>
            </a:r>
            <a:r>
              <a:rPr lang="en-US" sz="2800" dirty="0" smtClean="0"/>
              <a:t>.</a:t>
            </a:r>
          </a:p>
          <a:p>
            <a:pPr marL="0" indent="0" eaLnBrk="1" hangingPunct="1">
              <a:buFontTx/>
              <a:buNone/>
              <a:defRPr/>
            </a:pPr>
            <a:endParaRPr lang="en-US" sz="2800" dirty="0" smtClean="0"/>
          </a:p>
        </p:txBody>
      </p:sp>
      <p:pic>
        <p:nvPicPr>
          <p:cNvPr id="6152" name="Picture 12" descr="E:\animated clip art\education\houses_02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476500"/>
            <a:ext cx="494982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6149" grpId="0"/>
      <p:bldP spid="6149" grpId="1"/>
      <p:bldP spid="6150" grpId="0"/>
      <p:bldP spid="6151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 txBox="1">
            <a:spLocks noGrp="1"/>
          </p:cNvSpPr>
          <p:nvPr/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0" rIns="92075" bIns="0" anchor="b"/>
          <a:lstStyle/>
          <a:p>
            <a:pPr lvl="1" algn="r"/>
            <a:fld id="{DB469AF4-D7FB-471B-8156-8E71D8E6BB14}" type="slidenum">
              <a:rPr lang="en-US" sz="1400"/>
              <a:pPr lvl="1" algn="r"/>
              <a:t>8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080375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Wat is die sleutelwoorde wat aandui dat dit </a:t>
            </a:r>
            <a:r>
              <a:rPr lang="en-ZA" sz="3200" smtClean="0"/>
              <a:t>ŉ</a:t>
            </a:r>
            <a:r>
              <a:rPr lang="en-US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beskrywende opdrag is?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2819400"/>
          </a:xfrm>
        </p:spPr>
        <p:txBody>
          <a:bodyPr lIns="182562" tIns="46038" rIns="182562" bIns="46038"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Beskryf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  <a:r>
              <a:rPr lang="en-US" sz="2400" smtClean="0"/>
              <a:t>jou slaapkamer. Verbeel jou jy vertel vir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iemand wat nog nooit besoek by jou afgelê het nie.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Daar is baie toeriste aantreklikhede in die Noord-Kaap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om te besoek. </a:t>
            </a:r>
            <a:r>
              <a:rPr lang="en-US" sz="2400" smtClean="0">
                <a:solidFill>
                  <a:srgbClr val="FF0000"/>
                </a:solidFill>
              </a:rPr>
              <a:t>Beskryf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  <a:r>
              <a:rPr lang="en-US" sz="2400" smtClean="0"/>
              <a:t>jou gunsteling plek waarheen jy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besoekers kan neem. Jy mag vertel oor wat jy sal sien,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hoor, ruik en hoe jy sal voel wanneer jy daar is.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FFFFFF"/>
                </a:solidFill>
              </a:rPr>
              <a:t>Kersoggend. </a:t>
            </a:r>
            <a:endParaRPr lang="en-US" sz="1800" smtClean="0">
              <a:solidFill>
                <a:schemeClr val="hlink"/>
              </a:solidFill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57175" y="4856163"/>
            <a:ext cx="499427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/>
              <a:t>Jy moet </a:t>
            </a:r>
            <a:r>
              <a:rPr lang="en-US" sz="2600">
                <a:solidFill>
                  <a:srgbClr val="FF0000"/>
                </a:solidFill>
              </a:rPr>
              <a:t>beskryf</a:t>
            </a:r>
            <a:r>
              <a:rPr lang="en-US" sz="2600"/>
              <a:t> of </a:t>
            </a:r>
            <a:r>
              <a:rPr lang="en-US" sz="2600">
                <a:solidFill>
                  <a:srgbClr val="FF0000"/>
                </a:solidFill>
              </a:rPr>
              <a:t>vertel</a:t>
            </a:r>
            <a:r>
              <a:rPr lang="en-US" sz="2600"/>
              <a:t> wat</a:t>
            </a:r>
          </a:p>
          <a:p>
            <a:r>
              <a:rPr lang="en-ZA" sz="2600" b="1">
                <a:solidFill>
                  <a:srgbClr val="FF0000"/>
                </a:solidFill>
              </a:rPr>
              <a:t>ŉ</a:t>
            </a:r>
            <a:r>
              <a:rPr lang="en-US" sz="2600">
                <a:solidFill>
                  <a:srgbClr val="FF0000"/>
                </a:solidFill>
              </a:rPr>
              <a:t> persoon kan </a:t>
            </a:r>
            <a:r>
              <a:rPr lang="en-US" sz="2600" b="1" i="1">
                <a:solidFill>
                  <a:srgbClr val="FF0000"/>
                </a:solidFill>
              </a:rPr>
              <a:t>SIEN</a:t>
            </a:r>
            <a:r>
              <a:rPr lang="en-US" sz="2600" b="1">
                <a:solidFill>
                  <a:srgbClr val="FF0000"/>
                </a:solidFill>
              </a:rPr>
              <a:t>, </a:t>
            </a:r>
            <a:r>
              <a:rPr lang="en-US" sz="2600" b="1" i="1">
                <a:solidFill>
                  <a:srgbClr val="FF0000"/>
                </a:solidFill>
              </a:rPr>
              <a:t>HOOR</a:t>
            </a:r>
            <a:r>
              <a:rPr lang="en-US" sz="2600" b="1">
                <a:solidFill>
                  <a:srgbClr val="FF0000"/>
                </a:solidFill>
              </a:rPr>
              <a:t>, </a:t>
            </a:r>
            <a:r>
              <a:rPr lang="en-US" sz="2600" b="1" i="1">
                <a:solidFill>
                  <a:srgbClr val="FF0000"/>
                </a:solidFill>
              </a:rPr>
              <a:t>RUIK</a:t>
            </a:r>
            <a:r>
              <a:rPr lang="en-US" sz="2600" b="1">
                <a:solidFill>
                  <a:srgbClr val="FF0000"/>
                </a:solidFill>
              </a:rPr>
              <a:t>, </a:t>
            </a:r>
            <a:r>
              <a:rPr lang="en-US" sz="2600" b="1" i="1">
                <a:solidFill>
                  <a:srgbClr val="FF0000"/>
                </a:solidFill>
              </a:rPr>
              <a:t>PROE </a:t>
            </a:r>
            <a:r>
              <a:rPr lang="en-US" sz="2600" b="1">
                <a:solidFill>
                  <a:srgbClr val="FF0000"/>
                </a:solidFill>
              </a:rPr>
              <a:t>OF </a:t>
            </a:r>
            <a:r>
              <a:rPr lang="en-US" sz="2600" b="1" i="1">
                <a:solidFill>
                  <a:srgbClr val="FF0000"/>
                </a:solidFill>
              </a:rPr>
              <a:t>VOEL</a:t>
            </a:r>
            <a:r>
              <a:rPr lang="en-US" sz="260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7173" name="Picture 6" descr="E:\animated clip art\animated animals\BIRDS\Bird_at_sunset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4648200"/>
            <a:ext cx="4038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0" descr="E:\animated clip art\animated animals\BIRDS\Duck_family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" y="6167438"/>
            <a:ext cx="58102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85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/>
          <p:cNvSpPr txBox="1">
            <a:spLocks noChangeArrowheads="1"/>
          </p:cNvSpPr>
          <p:nvPr/>
        </p:nvSpPr>
        <p:spPr bwMode="auto">
          <a:xfrm>
            <a:off x="635000" y="838200"/>
            <a:ext cx="828357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TAALKENMERKE van die </a:t>
            </a:r>
            <a:r>
              <a:rPr lang="en-US" sz="2800" b="1" dirty="0" err="1"/>
              <a:t>beskrywende</a:t>
            </a:r>
            <a:r>
              <a:rPr lang="en-US" sz="2800" b="1" dirty="0"/>
              <a:t> </a:t>
            </a:r>
            <a:r>
              <a:rPr lang="en-US" sz="2800" b="1" dirty="0" err="1"/>
              <a:t>opstel</a:t>
            </a:r>
            <a:endParaRPr lang="en-US" sz="2800" b="1" dirty="0"/>
          </a:p>
          <a:p>
            <a:endParaRPr lang="af-ZA" sz="2800" dirty="0" smtClean="0"/>
          </a:p>
          <a:p>
            <a:endParaRPr lang="af-ZA" sz="2800" dirty="0" smtClean="0"/>
          </a:p>
          <a:p>
            <a:pPr>
              <a:buFont typeface="Arial" pitchFamily="34" charset="0"/>
              <a:buChar char="•"/>
            </a:pPr>
            <a:r>
              <a:rPr lang="af-ZA" sz="2800" dirty="0" smtClean="0"/>
              <a:t>Gebruik </a:t>
            </a:r>
            <a:r>
              <a:rPr lang="af-ZA" sz="2800" dirty="0"/>
              <a:t>gewoonlik die verlede of teenwoordige tyd.</a:t>
            </a:r>
          </a:p>
          <a:p>
            <a:pPr>
              <a:buFont typeface="Arial" pitchFamily="34" charset="0"/>
              <a:buChar char="•"/>
            </a:pPr>
            <a:r>
              <a:rPr lang="af-ZA" sz="2800" dirty="0"/>
              <a:t>Skep </a:t>
            </a:r>
            <a:r>
              <a:rPr lang="en-ZA" sz="2800" dirty="0"/>
              <a:t>ŉ </a:t>
            </a:r>
            <a:r>
              <a:rPr lang="en-ZA" sz="2800" dirty="0" err="1"/>
              <a:t>prent</a:t>
            </a:r>
            <a:r>
              <a:rPr lang="en-ZA" sz="2800" dirty="0"/>
              <a:t> in </a:t>
            </a:r>
            <a:r>
              <a:rPr lang="en-ZA" sz="2800" dirty="0" err="1"/>
              <a:t>woorde</a:t>
            </a:r>
            <a:r>
              <a:rPr lang="en-ZA" sz="280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af-ZA" sz="2800" dirty="0"/>
              <a:t>Gebruik bywoorde en byvoeglike naamwoorde.</a:t>
            </a:r>
          </a:p>
          <a:p>
            <a:pPr>
              <a:buFont typeface="Arial" pitchFamily="34" charset="0"/>
              <a:buChar char="•"/>
            </a:pPr>
            <a:r>
              <a:rPr lang="af-ZA" sz="2800" dirty="0"/>
              <a:t>Gebruik beeldspraak soos vegelykings, metafore, personifikasie en stylmiddels soos herhalings, kontras, klanknabootsing, ens.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911</Words>
  <Application>Microsoft Office PowerPoint</Application>
  <PresentationFormat>On-screen Show (4:3)</PresentationFormat>
  <Paragraphs>154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KURRIKULUM- EN ASSESSERINGS- BELEIDSVERKLARING</vt:lpstr>
      <vt:lpstr>Skryf en aanbied  </vt:lpstr>
      <vt:lpstr>PowerPoint Presentation</vt:lpstr>
      <vt:lpstr>PowerPoint Presentation</vt:lpstr>
      <vt:lpstr>PowerPoint Presentation</vt:lpstr>
      <vt:lpstr>Wat is die sleutelwoorde wat aandui dat hierdie verhalende skryfopdragte is?</vt:lpstr>
      <vt:lpstr>PowerPoint Presentation</vt:lpstr>
      <vt:lpstr>Wat is die sleutelwoorde wat aandui dat dit ŉ beskrywende opdrag is?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Baie, baie dankie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September.p</dc:creator>
  <cp:lastModifiedBy>DOE</cp:lastModifiedBy>
  <cp:revision>233</cp:revision>
  <dcterms:created xsi:type="dcterms:W3CDTF">2010-01-21T11:25:04Z</dcterms:created>
  <dcterms:modified xsi:type="dcterms:W3CDTF">2012-06-14T13:36:07Z</dcterms:modified>
</cp:coreProperties>
</file>