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3" r:id="rId3"/>
    <p:sldId id="260" r:id="rId4"/>
    <p:sldId id="257" r:id="rId5"/>
    <p:sldId id="259" r:id="rId6"/>
    <p:sldId id="267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2/26/2017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25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2/26/2017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0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2/26/2017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579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2/26/2017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8625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2/26/2017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491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 defTabSz="457200"/>
              <a:t>2/26/2017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447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 defTabSz="457200"/>
              <a:t>2/26/2017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934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2/26/2017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73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2/26/2017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90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2/26/2017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13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2/26/2017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44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2/26/2017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0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2/26/2017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51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2/26/2017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94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2/26/2017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5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2/26/2017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0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2/26/2017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346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63494D7-F6FE-4762-A1FD-C5A6667CE133}" type="datetimeFigureOut">
              <a:rPr lang="en-ZA" smtClean="0"/>
              <a:t>2017/02/26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D55B39F-C96A-4214-A248-D07BFD7C072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8102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 smtClean="0"/>
              <a:t>Teoretiese</a:t>
            </a:r>
            <a:r>
              <a:rPr lang="en-ZA" dirty="0" smtClean="0"/>
              <a:t> </a:t>
            </a:r>
            <a:r>
              <a:rPr lang="en-ZA" dirty="0" err="1" smtClean="0"/>
              <a:t>aspekte</a:t>
            </a:r>
            <a:r>
              <a:rPr lang="en-ZA" dirty="0" smtClean="0"/>
              <a:t> </a:t>
            </a:r>
            <a:br>
              <a:rPr lang="en-ZA" dirty="0" smtClean="0"/>
            </a:br>
            <a:r>
              <a:rPr lang="en-ZA" dirty="0" smtClean="0"/>
              <a:t>van </a:t>
            </a:r>
            <a:r>
              <a:rPr lang="en-ZA" dirty="0" err="1" smtClean="0"/>
              <a:t>gedigte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smtClean="0"/>
              <a:t>2017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78006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035" y="509540"/>
            <a:ext cx="11477822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Z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ZA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Aspekte</a:t>
            </a:r>
            <a:r>
              <a:rPr lang="en-Z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r>
              <a:rPr lang="en-ZA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gedigte</a:t>
            </a:r>
            <a:endParaRPr lang="en-Z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/>
            <a:endParaRPr lang="en-ZA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ZA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Vertel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iets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wat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gaan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volg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Letterlik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figuurlik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ZA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Woordgebruik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watter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woorde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word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gebruik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om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betekenis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oor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defTabSz="457200"/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Verstaan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sommige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woorde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ZA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ZA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spreker</a:t>
            </a:r>
            <a:r>
              <a:rPr lang="en-ZA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praat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die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gedig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baie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keer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digter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defTabSz="457200"/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‘n masker.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ZA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ZA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aangesprokene</a:t>
            </a:r>
            <a:r>
              <a:rPr lang="en-ZA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met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praat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spreker</a:t>
            </a:r>
            <a:endParaRPr lang="en-ZA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ZA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Stemming of toon 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die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spreker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houding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teenoor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onderwerp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die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leser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ZA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Inhoud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waaroor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gaan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gedig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ZA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Wat is die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hoofgedagte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ZA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Progressie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stappe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ontwikkeling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binne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gedig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ZA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Digvorm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ZA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in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watter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vorm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word die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inhoud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weergegee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defTabSz="457200"/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	</a:t>
            </a:r>
            <a:r>
              <a:rPr lang="en-ZA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Bv</a:t>
            </a:r>
            <a:r>
              <a:rPr lang="en-ZA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Sonnet,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vrye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ZA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ens.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97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2931" y="308248"/>
            <a:ext cx="10403810" cy="66787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Z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Verstegniese </a:t>
            </a:r>
            <a:r>
              <a:rPr lang="en-ZA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Aspekte</a:t>
            </a:r>
            <a:endParaRPr lang="en-Z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ZA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Rymskema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marL="742950" lvl="1" indent="-285750" defTabSz="457200">
              <a:buFont typeface="Courier New" panose="02070309020205020404" pitchFamily="49" charset="0"/>
              <a:buChar char="o"/>
            </a:pP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Paarrym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bv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. aa bb cc</a:t>
            </a:r>
          </a:p>
          <a:p>
            <a:pPr marL="742950" lvl="1" indent="-285750" defTabSz="457200">
              <a:buFont typeface="Courier New" panose="02070309020205020404" pitchFamily="49" charset="0"/>
              <a:buChar char="o"/>
            </a:pP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Kruisrym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bv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abab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cdc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defTabSz="457200">
              <a:buFont typeface="Courier New" panose="02070309020205020404" pitchFamily="49" charset="0"/>
              <a:buChar char="o"/>
            </a:pP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Omarmde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rym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bv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abba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cddc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defTabSz="457200">
              <a:buFont typeface="Courier New" panose="02070309020205020404" pitchFamily="49" charset="0"/>
              <a:buChar char="o"/>
            </a:pP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Gebroke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rym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bv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abcb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defge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defTabSz="457200">
              <a:buFont typeface="Courier New" panose="02070309020205020404" pitchFamily="49" charset="0"/>
              <a:buChar char="o"/>
            </a:pP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Geen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vaste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rympatroon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bv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abcd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efgg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addh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defTabSz="457200">
              <a:buFont typeface="Courier New" panose="02070309020205020404" pitchFamily="49" charset="0"/>
              <a:buChar char="o"/>
            </a:pP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Vrye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vers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bv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wanneer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geen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woorde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opsigtelik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rym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nie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defTabSz="457200">
              <a:buFont typeface="Courier New" panose="02070309020205020404" pitchFamily="49" charset="0"/>
              <a:buChar char="o"/>
            </a:pP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Binnerym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bv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wanneer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woorde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binne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‘n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versreel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met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mekaar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rym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457200"/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ZA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Ritme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Dit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is die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musiek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Z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poësie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, die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beweging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, die </a:t>
            </a:r>
            <a:r>
              <a:rPr lang="en-Z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vloei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of die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Z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defTabSz="457200">
              <a:buFont typeface="Courier New" panose="02070309020205020404" pitchFamily="49" charset="0"/>
              <a:buChar char="o"/>
            </a:pP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Dit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dra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betekenis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, stemming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toon van die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gedig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defTabSz="457200">
              <a:buFont typeface="Courier New" panose="02070309020205020404" pitchFamily="49" charset="0"/>
              <a:buChar char="o"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Hoe die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gedig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voorgedra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word. Hoe die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gedig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voel</a:t>
            </a:r>
            <a:r>
              <a:rPr lang="en-ZA" sz="2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 defTabSz="457200">
              <a:buFont typeface="Courier New" panose="02070309020205020404" pitchFamily="49" charset="0"/>
              <a:buChar char="o"/>
            </a:pPr>
            <a:endParaRPr lang="en-ZA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ZA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Metrum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vaste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ritmiese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patroon,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gebaseer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op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beklemtoonde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Z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onbeklemtoonde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lettergrepe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ZA" dirty="0">
              <a:solidFill>
                <a:prstClr val="white"/>
              </a:solidFill>
            </a:endParaRPr>
          </a:p>
          <a:p>
            <a:pPr defTabSz="457200"/>
            <a:r>
              <a:rPr lang="en-ZA" dirty="0">
                <a:solidFill>
                  <a:prstClr val="white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1485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6859" y="372106"/>
            <a:ext cx="115375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ZA" sz="24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Soorte</a:t>
            </a:r>
            <a:r>
              <a:rPr lang="en-ZA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strofes</a:t>
            </a:r>
            <a:r>
              <a:rPr lang="en-ZA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en-ZA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Koeplet</a:t>
            </a: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 4 </a:t>
            </a:r>
            <a:r>
              <a:rPr lang="en-ZA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opeenvolgende</a:t>
            </a: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versreëls</a:t>
            </a:r>
            <a:r>
              <a:rPr lang="en-ZA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wat </a:t>
            </a:r>
            <a:r>
              <a:rPr lang="en-ZA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rym</a:t>
            </a:r>
            <a:endParaRPr lang="en-ZA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371600">
              <a:spcAft>
                <a:spcPts val="0"/>
              </a:spcAft>
            </a:pP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ZA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</a:t>
            </a:r>
            <a:r>
              <a:rPr lang="en-ZA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Tersine</a:t>
            </a:r>
            <a:r>
              <a:rPr lang="en-ZA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‘n </a:t>
            </a:r>
            <a:r>
              <a:rPr lang="en-ZA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Strofe</a:t>
            </a: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met </a:t>
            </a:r>
            <a:r>
              <a:rPr lang="en-ZA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drie</a:t>
            </a: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versreëls</a:t>
            </a:r>
            <a:endParaRPr lang="en-ZA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371600">
              <a:spcAft>
                <a:spcPts val="0"/>
              </a:spcAft>
            </a:pPr>
            <a:r>
              <a:rPr lang="en-Z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</a:t>
            </a:r>
            <a:r>
              <a:rPr lang="en-ZA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Kwatryn</a:t>
            </a:r>
            <a:r>
              <a:rPr lang="en-Z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‘n </a:t>
            </a:r>
            <a:r>
              <a:rPr lang="en-ZA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Strofe</a:t>
            </a:r>
            <a:r>
              <a:rPr lang="en-Z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met </a:t>
            </a:r>
            <a:r>
              <a:rPr lang="en-ZA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vier</a:t>
            </a:r>
            <a:r>
              <a:rPr lang="en-Z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versreëls</a:t>
            </a:r>
            <a:endParaRPr lang="en-ZA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371600">
              <a:spcAft>
                <a:spcPts val="0"/>
              </a:spcAft>
            </a:pPr>
            <a:endParaRPr lang="en-ZA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ZA" sz="24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Sonnette</a:t>
            </a: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ZA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Italiaanse</a:t>
            </a: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sonnet – </a:t>
            </a:r>
            <a:r>
              <a:rPr lang="en-ZA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eerste</a:t>
            </a: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agt</a:t>
            </a: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versreëls</a:t>
            </a:r>
            <a:r>
              <a:rPr lang="en-ZA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vorm</a:t>
            </a: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die </a:t>
            </a:r>
            <a:r>
              <a:rPr lang="en-ZA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oktaaf</a:t>
            </a:r>
            <a:endParaRPr lang="en-ZA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                         </a:t>
            </a:r>
            <a:r>
              <a:rPr lang="en-ZA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laaste</a:t>
            </a: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ses</a:t>
            </a: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vorm</a:t>
            </a:r>
            <a:r>
              <a:rPr lang="en-ZA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die sestet</a:t>
            </a:r>
            <a:endParaRPr lang="en-ZA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                         die </a:t>
            </a:r>
            <a:r>
              <a:rPr lang="en-ZA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oktaaf</a:t>
            </a: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gee ‘n </a:t>
            </a:r>
            <a:r>
              <a:rPr lang="en-ZA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beeld</a:t>
            </a: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en-ZA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beskrywing</a:t>
            </a:r>
            <a:endParaRPr lang="en-ZA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                          die sestet gee ‘n </a:t>
            </a:r>
            <a:r>
              <a:rPr lang="en-ZA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verdieping</a:t>
            </a: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en-ZA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toepassing</a:t>
            </a:r>
            <a:r>
              <a:rPr lang="en-ZA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0"/>
              </a:spcAft>
            </a:pPr>
            <a:endParaRPr lang="en-ZA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</a:t>
            </a:r>
            <a:r>
              <a:rPr lang="en-ZA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Engelse</a:t>
            </a:r>
            <a:r>
              <a:rPr lang="en-ZA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sonnet – </a:t>
            </a:r>
            <a:r>
              <a:rPr lang="en-ZA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drie</a:t>
            </a: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kwatryne</a:t>
            </a: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</a:t>
            </a: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rymende</a:t>
            </a:r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eindkoeplet</a:t>
            </a:r>
            <a:r>
              <a:rPr lang="en-ZA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0"/>
              </a:spcAft>
            </a:pPr>
            <a:endParaRPr lang="en-ZA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ZA" sz="24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Digterlike</a:t>
            </a:r>
            <a:r>
              <a:rPr lang="en-ZA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Vryheid </a:t>
            </a:r>
            <a:r>
              <a:rPr lang="en-Z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en-ZA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digter</a:t>
            </a:r>
            <a:r>
              <a:rPr lang="en-ZA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ZA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het die “</a:t>
            </a:r>
            <a:r>
              <a:rPr lang="en-ZA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</a:t>
            </a:r>
            <a:r>
              <a:rPr lang="en-ZA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 om </a:t>
            </a:r>
            <a:r>
              <a:rPr lang="en-ZA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taalkovensies</a:t>
            </a:r>
            <a:r>
              <a:rPr lang="en-ZA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ZA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vrye</a:t>
            </a:r>
            <a:r>
              <a:rPr lang="en-ZA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keuse</a:t>
            </a:r>
            <a:r>
              <a:rPr lang="en-ZA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</a:t>
            </a:r>
            <a:r>
              <a:rPr lang="en-ZA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Z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Z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    </a:t>
            </a:r>
            <a:r>
              <a:rPr lang="en-ZA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gebruik</a:t>
            </a:r>
            <a:r>
              <a:rPr lang="en-Z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en-ZA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aan</a:t>
            </a:r>
            <a:r>
              <a:rPr lang="en-Z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</a:t>
            </a:r>
            <a:r>
              <a:rPr lang="en-Z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pas.</a:t>
            </a:r>
          </a:p>
          <a:p>
            <a:pPr>
              <a:spcAft>
                <a:spcPts val="0"/>
              </a:spcAft>
            </a:pPr>
            <a:r>
              <a:rPr lang="en-Z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ZA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  - </a:t>
            </a:r>
            <a:r>
              <a:rPr lang="en-Z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Bv</a:t>
            </a:r>
            <a:r>
              <a:rPr lang="en-Z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ZA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geen</a:t>
            </a:r>
            <a:r>
              <a:rPr lang="en-Z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punte</a:t>
            </a:r>
            <a:r>
              <a:rPr lang="en-Z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ZA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kommas</a:t>
            </a:r>
            <a:r>
              <a:rPr lang="en-Z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ZA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hoofletters</a:t>
            </a:r>
            <a:r>
              <a:rPr lang="en-Z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ZA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woordorde</a:t>
            </a:r>
            <a:r>
              <a:rPr lang="en-ZA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verander</a:t>
            </a:r>
            <a:r>
              <a:rPr lang="en-ZA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ZA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Z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Z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  - </a:t>
            </a:r>
            <a:r>
              <a:rPr lang="en-ZA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gewoonlik</a:t>
            </a:r>
            <a:r>
              <a:rPr lang="en-Z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</a:t>
            </a:r>
            <a:r>
              <a:rPr lang="en-Z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wille</a:t>
            </a:r>
            <a:r>
              <a:rPr lang="en-Z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van </a:t>
            </a:r>
            <a:r>
              <a:rPr lang="en-ZA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rym</a:t>
            </a:r>
            <a:r>
              <a:rPr lang="en-Z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en-ZA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metrum</a:t>
            </a:r>
            <a:endParaRPr lang="en-Z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81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3412" y="612845"/>
            <a:ext cx="11658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n-GB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</a:t>
            </a:r>
            <a:r>
              <a:rPr lang="en-GB" sz="24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Vorms</a:t>
            </a:r>
            <a:r>
              <a:rPr lang="en-GB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van </a:t>
            </a:r>
            <a:r>
              <a:rPr lang="en-GB" sz="24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Stylfigure</a:t>
            </a:r>
            <a:r>
              <a:rPr lang="en-GB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en-GB" sz="24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Beeldspraak</a:t>
            </a:r>
            <a:r>
              <a:rPr lang="en-GB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4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(Figurative language)</a:t>
            </a:r>
            <a:endParaRPr lang="en-ZA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>
              <a:spcAft>
                <a:spcPts val="0"/>
              </a:spcAft>
            </a:pPr>
            <a:r>
              <a:rPr lang="en-GB" b="1" u="none" strike="noStrike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ZA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.1 </a:t>
            </a:r>
            <a:r>
              <a:rPr lang="en-GB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Vergelyking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(Comparison)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Ons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vergelyk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twee dinge of sake met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mekaar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Ons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kyk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‘n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spesifieke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eienskap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Soek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die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volgende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woorde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</a:t>
            </a:r>
            <a:r>
              <a:rPr lang="en-GB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soos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net </a:t>
            </a:r>
            <a:r>
              <a:rPr lang="en-GB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soos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as; </a:t>
            </a:r>
            <a:r>
              <a:rPr lang="en-GB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nes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asof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.2 </a:t>
            </a:r>
            <a:r>
              <a:rPr lang="en-GB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Metafoor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(Metaphor)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Ons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vergelyk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twee dinge of sake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direk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met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mekaar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  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 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word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.3 </a:t>
            </a:r>
            <a:r>
              <a:rPr lang="en-GB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Personifikasie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(Personification)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Ons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gee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menslike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eienskappe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aan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‘n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dier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voorwerp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Object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.4 </a:t>
            </a:r>
            <a:r>
              <a:rPr lang="en-GB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Alliterasie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(Alliteration)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herhaling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van die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dieselfde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medeklinker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konsonante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consonant)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ZA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89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2011" y="275361"/>
            <a:ext cx="1134931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3.5 </a:t>
            </a:r>
            <a:r>
              <a:rPr lang="en-GB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Assonansie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(Assonance)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wanneer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die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vokale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van twee of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meer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woorde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herhaal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word.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3.6 </a:t>
            </a:r>
            <a:r>
              <a:rPr lang="en-GB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Ellips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 / </a:t>
            </a:r>
            <a:r>
              <a:rPr lang="en-GB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Stippels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...   </a:t>
            </a:r>
            <a:r>
              <a:rPr lang="en-GB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(Ellipse)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Die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digter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laat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woorde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weg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om die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leser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aandag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op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iets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fokus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om die sin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meer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dramaties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maak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3.7 </a:t>
            </a:r>
            <a:r>
              <a:rPr lang="en-GB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Enjambement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(Enjambment)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Die sin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eindig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met die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laaste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woorde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van die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reël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maar loop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oor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die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volgende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reël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Enjambemente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lei die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aandag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van die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rym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weg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Dit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kan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die tempo van die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gedig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versnel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vinniger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maak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vertraag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stadiger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maak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3.8 </a:t>
            </a:r>
            <a:r>
              <a:rPr lang="en-GB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Herhaling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 </a:t>
            </a:r>
            <a:r>
              <a:rPr lang="en-GB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Repetisie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(Repetition)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Ons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herhaal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klanke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woorde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sinne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versreëls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strofes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Dit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versterk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(emphasizes) die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indruk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Beklemtoon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‘n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boeke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boeke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boeke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bokse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vol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boeke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net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waar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jy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kyk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3.9 </a:t>
            </a:r>
            <a:r>
              <a:rPr lang="en-GB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Sarkasme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(Sarcasm)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Die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digter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skrywer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sȇ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iets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op ‘n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humoristiese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manier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maar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dit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is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skerp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dikwels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die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waarheid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ZA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Ons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moet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daaroor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dink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iets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daaraan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doen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ZA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21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2011" y="751344"/>
            <a:ext cx="1134931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3.10 Satire </a:t>
            </a:r>
            <a:r>
              <a:rPr lang="en-GB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(Satire)</a:t>
            </a:r>
            <a:endParaRPr lang="en-ZA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vermaak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ons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(entertains us), maar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voed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ons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ook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op (educates us).</a:t>
            </a:r>
            <a:endParaRPr lang="en-ZA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ZA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3.11 </a:t>
            </a:r>
            <a:r>
              <a:rPr lang="en-GB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Ironie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(Irony)</a:t>
            </a:r>
            <a:endParaRPr lang="en-ZA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‘n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Situasie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wat die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teenoorgestelde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is van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dit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wat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ons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verwag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(The opposite of what one would expect would happen or to be).</a:t>
            </a:r>
            <a:endParaRPr lang="en-ZA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Stilbly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is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ook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‘n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antwoord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.” </a:t>
            </a:r>
            <a:endParaRPr lang="en-ZA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ZA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3.12 </a:t>
            </a:r>
            <a:r>
              <a:rPr lang="en-GB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Retoriese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vraag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(Rhetorical question)</a:t>
            </a:r>
            <a:endParaRPr lang="en-ZA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Die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digter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spreker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vra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‘n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vraag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maar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verwag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‘n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antwoord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want die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antwoord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is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logies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GB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doesn’t expect an answer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en-ZA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Dit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word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gebruik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om die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gedig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dramaties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maak</a:t>
            </a:r>
            <a:endParaRPr lang="en-ZA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Die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leser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word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direk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betrek</a:t>
            </a:r>
            <a:endParaRPr lang="en-ZA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Die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digter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spreker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lug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mening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.(</a:t>
            </a:r>
            <a:r>
              <a:rPr lang="en-GB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expresses his opinion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).</a:t>
            </a:r>
            <a:endParaRPr lang="en-ZA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Bv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“Het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ek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vir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jou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gesȇ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dit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sal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gebeur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nie</a:t>
            </a:r>
            <a:r>
              <a:rPr lang="en-GB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?”</a:t>
            </a:r>
            <a:endParaRPr lang="en-Z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91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277</Words>
  <Application>Microsoft Office PowerPoint</Application>
  <PresentationFormat>Widescreen</PresentationFormat>
  <Paragraphs>100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Courier New</vt:lpstr>
      <vt:lpstr>Times New Roman</vt:lpstr>
      <vt:lpstr>Tw Cen MT</vt:lpstr>
      <vt:lpstr>Wingdings</vt:lpstr>
      <vt:lpstr>Droplet</vt:lpstr>
      <vt:lpstr>Teoretiese aspekte  van gedigte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van gedigte</dc:title>
  <dc:creator>Ronel</dc:creator>
  <cp:lastModifiedBy>Ronel</cp:lastModifiedBy>
  <cp:revision>11</cp:revision>
  <dcterms:created xsi:type="dcterms:W3CDTF">2017-02-23T07:43:00Z</dcterms:created>
  <dcterms:modified xsi:type="dcterms:W3CDTF">2017-02-26T09:47:15Z</dcterms:modified>
</cp:coreProperties>
</file>