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97" r:id="rId3"/>
    <p:sldId id="306" r:id="rId4"/>
    <p:sldId id="287" r:id="rId5"/>
    <p:sldId id="288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7238B-89EA-4A32-8D78-4FFAB033C97A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0C37D-49F0-4DED-8802-89D6805C451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99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C37D-49F0-4DED-8802-89D6805C4513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551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546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573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109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088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811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357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74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817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468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116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16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591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hyperlink" Target="http://versindaba.co.za/2009/12/04/peter-james-snyders-gn-ordinary-mens/" TargetMode="External"/><Relationship Id="rId4" Type="http://schemas.openxmlformats.org/officeDocument/2006/relationships/hyperlink" Target="http://www.google.com/url?sa=i&amp;rct=j&amp;q=&amp;esrc=s&amp;source=images&amp;cd=&amp;cad=rja&amp;uact=8&amp;ved=0ahUKEwie7e7Lu57RAhUJthQKHfPADhwQjRwIBw&amp;url=http://www.bidorbuy.co.za/item/237678720/Balans_by_Elisabeth_Eybers.html&amp;bvm=bv.142059868,d.ZGg&amp;psig=AFQjCNFrc0oZvM3uBW2oRg_MH8qnn1xaeA&amp;ust=1483274849143339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29IKgiqHRAhVEuhoKHUrQDIEQjRwIBw&amp;url=http://www.dkfindout.com/us/music-art-and-literature/musical-instruments/harp/&amp;psig=AFQjCNFVK6gNsUHH32GdTCp9mrbRZ-d3yg&amp;ust=1483364689872457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t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079" y="1556792"/>
            <a:ext cx="50730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ZA" dirty="0">
                <a:latin typeface="Century Gothic" pitchFamily="34" charset="0"/>
              </a:rPr>
              <a:t>“My </a:t>
            </a:r>
            <a:r>
              <a:rPr lang="en-ZA" dirty="0" err="1">
                <a:latin typeface="Century Gothic" pitchFamily="34" charset="0"/>
              </a:rPr>
              <a:t>moedertaal</a:t>
            </a:r>
            <a:r>
              <a:rPr lang="en-ZA" dirty="0">
                <a:latin typeface="Century Gothic" pitchFamily="34" charset="0"/>
              </a:rPr>
              <a:t> is </a:t>
            </a:r>
            <a:r>
              <a:rPr lang="en-ZA" dirty="0" err="1">
                <a:latin typeface="Century Gothic" pitchFamily="34" charset="0"/>
              </a:rPr>
              <a:t>Kaaps</a:t>
            </a:r>
            <a:r>
              <a:rPr lang="en-ZA" dirty="0">
                <a:latin typeface="Century Gothic" pitchFamily="34" charset="0"/>
              </a:rPr>
              <a:t>. Maar my </a:t>
            </a:r>
            <a:r>
              <a:rPr lang="en-ZA" dirty="0" err="1">
                <a:latin typeface="Century Gothic" pitchFamily="34" charset="0"/>
              </a:rPr>
              <a:t>taal</a:t>
            </a:r>
            <a:r>
              <a:rPr lang="en-ZA" dirty="0">
                <a:latin typeface="Century Gothic" pitchFamily="34" charset="0"/>
              </a:rPr>
              <a:t> word </a:t>
            </a:r>
            <a:r>
              <a:rPr lang="en-ZA" dirty="0" err="1">
                <a:latin typeface="Century Gothic" pitchFamily="34" charset="0"/>
              </a:rPr>
              <a:t>nie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deur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hierdie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regering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erken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nie</a:t>
            </a:r>
            <a:r>
              <a:rPr lang="en-ZA" dirty="0">
                <a:latin typeface="Century Gothic" pitchFamily="34" charset="0"/>
              </a:rPr>
              <a:t> al </a:t>
            </a:r>
            <a:r>
              <a:rPr lang="en-ZA" dirty="0" err="1">
                <a:latin typeface="Century Gothic" pitchFamily="34" charset="0"/>
              </a:rPr>
              <a:t>praat</a:t>
            </a:r>
            <a:r>
              <a:rPr lang="en-ZA" dirty="0">
                <a:latin typeface="Century Gothic" pitchFamily="34" charset="0"/>
              </a:rPr>
              <a:t> min of </a:t>
            </a:r>
            <a:r>
              <a:rPr lang="en-ZA" dirty="0" err="1">
                <a:latin typeface="Century Gothic" pitchFamily="34" charset="0"/>
              </a:rPr>
              <a:t>meer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vier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miljoen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mense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hom</a:t>
            </a:r>
            <a:r>
              <a:rPr lang="en-ZA" dirty="0">
                <a:latin typeface="Century Gothic" pitchFamily="34" charset="0"/>
              </a:rPr>
              <a:t> op </a:t>
            </a:r>
            <a:r>
              <a:rPr lang="en-ZA" dirty="0" err="1">
                <a:latin typeface="Century Gothic" pitchFamily="34" charset="0"/>
              </a:rPr>
              <a:t>een</a:t>
            </a:r>
            <a:r>
              <a:rPr lang="en-ZA" dirty="0">
                <a:latin typeface="Century Gothic" pitchFamily="34" charset="0"/>
              </a:rPr>
              <a:t> of </a:t>
            </a:r>
            <a:r>
              <a:rPr lang="en-ZA" dirty="0" err="1">
                <a:latin typeface="Century Gothic" pitchFamily="34" charset="0"/>
              </a:rPr>
              <a:t>ander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manier</a:t>
            </a:r>
            <a:r>
              <a:rPr lang="en-ZA" dirty="0" smtClean="0">
                <a:latin typeface="Century Gothic" pitchFamily="34" charset="0"/>
              </a:rPr>
              <a:t>.”</a:t>
            </a:r>
          </a:p>
          <a:p>
            <a:pPr lvl="0"/>
            <a:endParaRPr lang="en-ZA" dirty="0">
              <a:latin typeface="Century Gothic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ZA" dirty="0" smtClean="0">
                <a:latin typeface="Century Gothic" pitchFamily="34" charset="0"/>
              </a:rPr>
              <a:t>“</a:t>
            </a:r>
            <a:r>
              <a:rPr lang="en-ZA" dirty="0">
                <a:latin typeface="Century Gothic" pitchFamily="34" charset="0"/>
              </a:rPr>
              <a:t>Op die Cape Flats is </a:t>
            </a:r>
            <a:r>
              <a:rPr lang="en-ZA" dirty="0" err="1">
                <a:latin typeface="Century Gothic" pitchFamily="34" charset="0"/>
              </a:rPr>
              <a:t>ons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almal</a:t>
            </a:r>
            <a:r>
              <a:rPr lang="en-ZA" dirty="0">
                <a:latin typeface="Century Gothic" pitchFamily="34" charset="0"/>
              </a:rPr>
              <a:t> ordinary </a:t>
            </a:r>
            <a:r>
              <a:rPr lang="en-ZA" dirty="0" err="1">
                <a:latin typeface="Century Gothic" pitchFamily="34" charset="0"/>
              </a:rPr>
              <a:t>mense</a:t>
            </a:r>
            <a:r>
              <a:rPr lang="en-ZA" dirty="0">
                <a:latin typeface="Century Gothic" pitchFamily="34" charset="0"/>
              </a:rPr>
              <a:t>, en </a:t>
            </a:r>
            <a:r>
              <a:rPr lang="en-ZA" dirty="0" err="1">
                <a:latin typeface="Century Gothic" pitchFamily="34" charset="0"/>
              </a:rPr>
              <a:t>ons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praat</a:t>
            </a:r>
            <a:r>
              <a:rPr lang="en-ZA" dirty="0">
                <a:latin typeface="Century Gothic" pitchFamily="34" charset="0"/>
              </a:rPr>
              <a:t> ’n ordinary </a:t>
            </a:r>
            <a:r>
              <a:rPr lang="en-ZA" dirty="0" err="1">
                <a:latin typeface="Century Gothic" pitchFamily="34" charset="0"/>
              </a:rPr>
              <a:t>taal</a:t>
            </a:r>
            <a:r>
              <a:rPr lang="en-ZA" dirty="0">
                <a:latin typeface="Century Gothic" pitchFamily="34" charset="0"/>
              </a:rPr>
              <a:t>. </a:t>
            </a:r>
            <a:r>
              <a:rPr lang="en-ZA" dirty="0" err="1">
                <a:latin typeface="Century Gothic" pitchFamily="34" charset="0"/>
              </a:rPr>
              <a:t>Ons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speel</a:t>
            </a:r>
            <a:r>
              <a:rPr lang="en-ZA" dirty="0">
                <a:latin typeface="Century Gothic" pitchFamily="34" charset="0"/>
              </a:rPr>
              <a:t> met </a:t>
            </a:r>
            <a:r>
              <a:rPr lang="en-ZA" dirty="0" err="1">
                <a:latin typeface="Century Gothic" pitchFamily="34" charset="0"/>
              </a:rPr>
              <a:t>daardie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taal</a:t>
            </a:r>
            <a:r>
              <a:rPr lang="en-ZA" dirty="0">
                <a:latin typeface="Century Gothic" pitchFamily="34" charset="0"/>
              </a:rPr>
              <a:t>. </a:t>
            </a:r>
            <a:r>
              <a:rPr lang="en-ZA" dirty="0" err="1">
                <a:latin typeface="Century Gothic" pitchFamily="34" charset="0"/>
              </a:rPr>
              <a:t>Dié</a:t>
            </a:r>
            <a:r>
              <a:rPr lang="en-ZA" dirty="0">
                <a:latin typeface="Century Gothic" pitchFamily="34" charset="0"/>
              </a:rPr>
              <a:t> van </a:t>
            </a:r>
            <a:r>
              <a:rPr lang="en-ZA" dirty="0" err="1">
                <a:latin typeface="Century Gothic" pitchFamily="34" charset="0"/>
              </a:rPr>
              <a:t>ons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wat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Kaaps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praat</a:t>
            </a:r>
            <a:r>
              <a:rPr lang="en-ZA" dirty="0">
                <a:latin typeface="Century Gothic" pitchFamily="34" charset="0"/>
              </a:rPr>
              <a:t>, </a:t>
            </a:r>
            <a:r>
              <a:rPr lang="en-ZA" dirty="0" err="1">
                <a:latin typeface="Century Gothic" pitchFamily="34" charset="0"/>
              </a:rPr>
              <a:t>kan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ook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soms</a:t>
            </a:r>
            <a:r>
              <a:rPr lang="en-ZA" dirty="0">
                <a:latin typeface="Century Gothic" pitchFamily="34" charset="0"/>
              </a:rPr>
              <a:t> straight </a:t>
            </a:r>
            <a:r>
              <a:rPr lang="en-ZA" dirty="0" err="1">
                <a:latin typeface="Century Gothic" pitchFamily="34" charset="0"/>
              </a:rPr>
              <a:t>praat</a:t>
            </a:r>
            <a:r>
              <a:rPr lang="en-ZA" dirty="0">
                <a:latin typeface="Century Gothic" pitchFamily="34" charset="0"/>
              </a:rPr>
              <a:t>. </a:t>
            </a:r>
            <a:r>
              <a:rPr lang="en-ZA" dirty="0" err="1">
                <a:latin typeface="Century Gothic" pitchFamily="34" charset="0"/>
              </a:rPr>
              <a:t>Dié</a:t>
            </a:r>
            <a:r>
              <a:rPr lang="en-ZA" dirty="0">
                <a:latin typeface="Century Gothic" pitchFamily="34" charset="0"/>
              </a:rPr>
              <a:t> van </a:t>
            </a:r>
            <a:r>
              <a:rPr lang="en-ZA" dirty="0" err="1">
                <a:latin typeface="Century Gothic" pitchFamily="34" charset="0"/>
              </a:rPr>
              <a:t>ons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wat</a:t>
            </a:r>
            <a:r>
              <a:rPr lang="en-ZA" dirty="0">
                <a:latin typeface="Century Gothic" pitchFamily="34" charset="0"/>
              </a:rPr>
              <a:t> straight </a:t>
            </a:r>
            <a:r>
              <a:rPr lang="en-ZA" dirty="0" err="1">
                <a:latin typeface="Century Gothic" pitchFamily="34" charset="0"/>
              </a:rPr>
              <a:t>praat</a:t>
            </a:r>
            <a:r>
              <a:rPr lang="en-ZA" dirty="0">
                <a:latin typeface="Century Gothic" pitchFamily="34" charset="0"/>
              </a:rPr>
              <a:t>, </a:t>
            </a:r>
            <a:r>
              <a:rPr lang="en-ZA" dirty="0" err="1">
                <a:latin typeface="Century Gothic" pitchFamily="34" charset="0"/>
              </a:rPr>
              <a:t>praat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ook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dikwels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Kaaps</a:t>
            </a:r>
            <a:r>
              <a:rPr lang="en-ZA" dirty="0">
                <a:latin typeface="Century Gothic" pitchFamily="34" charset="0"/>
              </a:rPr>
              <a:t>. My </a:t>
            </a:r>
            <a:r>
              <a:rPr lang="en-ZA" dirty="0" err="1">
                <a:latin typeface="Century Gothic" pitchFamily="34" charset="0"/>
              </a:rPr>
              <a:t>poësie</a:t>
            </a:r>
            <a:r>
              <a:rPr lang="en-ZA" dirty="0">
                <a:latin typeface="Century Gothic" pitchFamily="34" charset="0"/>
              </a:rPr>
              <a:t> is </a:t>
            </a:r>
            <a:r>
              <a:rPr lang="en-ZA" dirty="0" err="1">
                <a:latin typeface="Century Gothic" pitchFamily="34" charset="0"/>
              </a:rPr>
              <a:t>straatpoësie</a:t>
            </a:r>
            <a:r>
              <a:rPr lang="en-ZA" dirty="0">
                <a:latin typeface="Century Gothic" pitchFamily="34" charset="0"/>
              </a:rPr>
              <a:t>, </a:t>
            </a:r>
            <a:r>
              <a:rPr lang="en-ZA" dirty="0" err="1">
                <a:latin typeface="Century Gothic" pitchFamily="34" charset="0"/>
              </a:rPr>
              <a:t>praatpoësie</a:t>
            </a:r>
            <a:r>
              <a:rPr lang="en-ZA" dirty="0">
                <a:latin typeface="Century Gothic" pitchFamily="34" charset="0"/>
              </a:rPr>
              <a:t> as </a:t>
            </a:r>
            <a:r>
              <a:rPr lang="en-ZA" dirty="0" err="1">
                <a:latin typeface="Century Gothic" pitchFamily="34" charset="0"/>
              </a:rPr>
              <a:t>jy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wil</a:t>
            </a:r>
            <a:r>
              <a:rPr lang="en-ZA" dirty="0">
                <a:latin typeface="Century Gothic" pitchFamily="34" charset="0"/>
              </a:rPr>
              <a:t>, </a:t>
            </a:r>
            <a:r>
              <a:rPr lang="en-ZA" dirty="0" err="1">
                <a:latin typeface="Century Gothic" pitchFamily="34" charset="0"/>
              </a:rPr>
              <a:t>deel</a:t>
            </a:r>
            <a:r>
              <a:rPr lang="en-ZA" dirty="0">
                <a:latin typeface="Century Gothic" pitchFamily="34" charset="0"/>
              </a:rPr>
              <a:t> van die drama </a:t>
            </a:r>
            <a:r>
              <a:rPr lang="en-ZA" dirty="0" err="1">
                <a:latin typeface="Century Gothic" pitchFamily="34" charset="0"/>
              </a:rPr>
              <a:t>wat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plaasvind</a:t>
            </a:r>
            <a:r>
              <a:rPr lang="en-ZA" dirty="0">
                <a:latin typeface="Century Gothic" pitchFamily="34" charset="0"/>
              </a:rPr>
              <a:t> op </a:t>
            </a:r>
            <a:r>
              <a:rPr lang="en-ZA" dirty="0" err="1">
                <a:latin typeface="Century Gothic" pitchFamily="34" charset="0"/>
              </a:rPr>
              <a:t>straat</a:t>
            </a:r>
            <a:r>
              <a:rPr lang="en-ZA" dirty="0">
                <a:latin typeface="Century Gothic" pitchFamily="34" charset="0"/>
              </a:rPr>
              <a:t>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Peter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Snyders</a:t>
            </a:r>
            <a:endParaRPr lang="en-Z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© </a:t>
            </a:r>
            <a:r>
              <a:rPr lang="en-US" dirty="0" err="1" smtClean="0">
                <a:latin typeface="Century Gothic" pitchFamily="34" charset="0"/>
              </a:rPr>
              <a:t>Vlymskerp</a:t>
            </a:r>
            <a:r>
              <a:rPr lang="en-US" dirty="0" smtClean="0">
                <a:latin typeface="Century Gothic" pitchFamily="34" charset="0"/>
              </a:rPr>
              <a:t> 2017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3" name="AutoShape 4" descr="Image result for elisabeth eybers balan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0969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8" name="AutoShape 6" descr="Image result for elisabeth eybers balan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7975" y="-9445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9" name="AutoShape 8" descr="Image result for elisabeth eybers balan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75" y="-7921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0" name="AutoShape 10" descr="Image result for elisabeth eybers balan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12775" y="-6397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028" name="Picture 4" descr="Image result for peter snyder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83845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26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entury Gothic" pitchFamily="34" charset="0"/>
              </a:rPr>
              <a:t>Strofe</a:t>
            </a:r>
            <a:r>
              <a:rPr lang="en-US" dirty="0" smtClean="0">
                <a:latin typeface="Century Gothic" pitchFamily="34" charset="0"/>
              </a:rPr>
              <a:t> 6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© </a:t>
            </a:r>
            <a:r>
              <a:rPr lang="en-US" dirty="0" err="1" smtClean="0">
                <a:latin typeface="Century Gothic" pitchFamily="34" charset="0"/>
              </a:rPr>
              <a:t>Vlymskerp</a:t>
            </a:r>
            <a:r>
              <a:rPr lang="en-US" dirty="0" smtClean="0">
                <a:latin typeface="Century Gothic" pitchFamily="34" charset="0"/>
              </a:rPr>
              <a:t> 2017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244367"/>
            <a:ext cx="856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smtClean="0">
                <a:latin typeface="Century Gothic" pitchFamily="34" charset="0"/>
              </a:rPr>
              <a:t>  as </a:t>
            </a:r>
            <a:r>
              <a:rPr lang="en-ZA" sz="2000" dirty="0" err="1">
                <a:latin typeface="Century Gothic" pitchFamily="34" charset="0"/>
              </a:rPr>
              <a:t>kunstenaar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na</a:t>
            </a:r>
            <a:r>
              <a:rPr lang="en-ZA" sz="2000" dirty="0">
                <a:latin typeface="Century Gothic" pitchFamily="34" charset="0"/>
              </a:rPr>
              <a:t> ’n land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Century Gothic" pitchFamily="34" charset="0"/>
              </a:rPr>
              <a:t>in ’n </a:t>
            </a:r>
            <a:r>
              <a:rPr lang="en-ZA" sz="2000" b="1" dirty="0" err="1">
                <a:solidFill>
                  <a:srgbClr val="FF0000"/>
                </a:solidFill>
                <a:latin typeface="Century Gothic" pitchFamily="34" charset="0"/>
              </a:rPr>
              <a:t>historiese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tyd</a:t>
            </a:r>
            <a:r>
              <a:rPr lang="en-ZA" sz="2000" dirty="0">
                <a:latin typeface="Century Gothic" pitchFamily="34" charset="0"/>
              </a:rPr>
              <a:t> –</a:t>
            </a:r>
          </a:p>
          <a:p>
            <a:pPr>
              <a:lnSpc>
                <a:spcPct val="150000"/>
              </a:lnSpc>
            </a:pPr>
            <a:r>
              <a:rPr lang="en-ZA" sz="2000" dirty="0" err="1">
                <a:latin typeface="Century Gothic" pitchFamily="34" charset="0"/>
              </a:rPr>
              <a:t>soes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Suid-Afrika</a:t>
            </a:r>
            <a:r>
              <a:rPr lang="en-ZA" sz="2000" dirty="0">
                <a:latin typeface="Century Gothic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ZA" sz="2000" dirty="0" err="1">
                <a:latin typeface="Century Gothic" pitchFamily="34" charset="0"/>
              </a:rPr>
              <a:t>waar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ek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kan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b="1" dirty="0" err="1">
                <a:solidFill>
                  <a:srgbClr val="FF0000"/>
                </a:solidFill>
                <a:latin typeface="Century Gothic" pitchFamily="34" charset="0"/>
              </a:rPr>
              <a:t>teer</a:t>
            </a:r>
            <a:endParaRPr lang="en-ZA" sz="2000" b="1" dirty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000" dirty="0">
                <a:latin typeface="Century Gothic" pitchFamily="34" charset="0"/>
              </a:rPr>
              <a:t>op ’n </a:t>
            </a:r>
            <a:r>
              <a:rPr lang="en-ZA" sz="2000" dirty="0" err="1">
                <a:latin typeface="Century Gothic" pitchFamily="34" charset="0"/>
              </a:rPr>
              <a:t>tesamebeleid</a:t>
            </a:r>
            <a:r>
              <a:rPr lang="en-ZA" sz="2000" dirty="0">
                <a:latin typeface="Century Gothic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189" y="5304110"/>
            <a:ext cx="8817278" cy="830997"/>
          </a:xfrm>
          <a:prstGeom prst="rect">
            <a:avLst/>
          </a:prstGeom>
          <a:solidFill>
            <a:srgbClr val="D99694">
              <a:alpha val="65882"/>
            </a:srgbClr>
          </a:solidFill>
          <a:ln w="5715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ZA" sz="1600" b="1" dirty="0" err="1" smtClean="0">
                <a:latin typeface="Century Gothic" pitchFamily="34" charset="0"/>
              </a:rPr>
              <a:t>teer</a:t>
            </a:r>
            <a:r>
              <a:rPr lang="en-ZA" sz="1600" b="1" dirty="0">
                <a:latin typeface="Century Gothic" pitchFamily="34" charset="0"/>
              </a:rPr>
              <a:t>: </a:t>
            </a:r>
            <a:r>
              <a:rPr lang="en-ZA" sz="1600" dirty="0" err="1">
                <a:latin typeface="Century Gothic" pitchFamily="34" charset="0"/>
              </a:rPr>
              <a:t>jy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doen</a:t>
            </a:r>
            <a:r>
              <a:rPr lang="en-ZA" sz="1600" dirty="0">
                <a:latin typeface="Century Gothic" pitchFamily="34" charset="0"/>
              </a:rPr>
              <a:t> self </a:t>
            </a:r>
            <a:r>
              <a:rPr lang="en-ZA" sz="1600" dirty="0" err="1">
                <a:latin typeface="Century Gothic" pitchFamily="34" charset="0"/>
              </a:rPr>
              <a:t>niks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nie</a:t>
            </a:r>
            <a:r>
              <a:rPr lang="en-ZA" sz="1600" dirty="0">
                <a:latin typeface="Century Gothic" pitchFamily="34" charset="0"/>
              </a:rPr>
              <a:t>, maar </a:t>
            </a:r>
            <a:r>
              <a:rPr lang="en-ZA" sz="1600" dirty="0" err="1">
                <a:latin typeface="Century Gothic" pitchFamily="34" charset="0"/>
              </a:rPr>
              <a:t>leef</a:t>
            </a:r>
            <a:r>
              <a:rPr lang="en-ZA" sz="1600" dirty="0">
                <a:latin typeface="Century Gothic" pitchFamily="34" charset="0"/>
              </a:rPr>
              <a:t> op die </a:t>
            </a:r>
            <a:r>
              <a:rPr lang="en-ZA" sz="1600" dirty="0" err="1">
                <a:latin typeface="Century Gothic" pitchFamily="34" charset="0"/>
              </a:rPr>
              <a:t>koste</a:t>
            </a:r>
            <a:r>
              <a:rPr lang="en-ZA" sz="1600" dirty="0">
                <a:latin typeface="Century Gothic" pitchFamily="34" charset="0"/>
              </a:rPr>
              <a:t> van </a:t>
            </a:r>
            <a:r>
              <a:rPr lang="en-ZA" sz="1600" dirty="0" err="1">
                <a:latin typeface="Century Gothic" pitchFamily="34" charset="0"/>
              </a:rPr>
              <a:t>ander</a:t>
            </a:r>
            <a:endParaRPr lang="en-ZA" sz="1600" dirty="0">
              <a:latin typeface="Century Gothic" pitchFamily="34" charset="0"/>
            </a:endParaRPr>
          </a:p>
          <a:p>
            <a:r>
              <a:rPr lang="en-ZA" sz="1600" b="1" dirty="0" err="1">
                <a:latin typeface="Century Gothic" pitchFamily="34" charset="0"/>
              </a:rPr>
              <a:t>tesamebeleid</a:t>
            </a:r>
            <a:r>
              <a:rPr lang="en-ZA" sz="1600" b="1" dirty="0">
                <a:latin typeface="Century Gothic" pitchFamily="34" charset="0"/>
              </a:rPr>
              <a:t> </a:t>
            </a:r>
            <a:r>
              <a:rPr lang="en-ZA" sz="1600" dirty="0">
                <a:latin typeface="Century Gothic" pitchFamily="34" charset="0"/>
              </a:rPr>
              <a:t>(</a:t>
            </a:r>
            <a:r>
              <a:rPr lang="en-ZA" sz="1600" dirty="0" err="1">
                <a:latin typeface="Century Gothic" pitchFamily="34" charset="0"/>
              </a:rPr>
              <a:t>neologisme</a:t>
            </a:r>
            <a:r>
              <a:rPr lang="en-ZA" sz="1600" dirty="0">
                <a:latin typeface="Century Gothic" pitchFamily="34" charset="0"/>
              </a:rPr>
              <a:t>): ’n </a:t>
            </a:r>
            <a:r>
              <a:rPr lang="en-ZA" sz="1600" dirty="0" err="1">
                <a:latin typeface="Century Gothic" pitchFamily="34" charset="0"/>
              </a:rPr>
              <a:t>beleid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waar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daar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nie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meer</a:t>
            </a:r>
            <a:r>
              <a:rPr lang="en-ZA" sz="1600" dirty="0">
                <a:latin typeface="Century Gothic" pitchFamily="34" charset="0"/>
              </a:rPr>
              <a:t> apartheid is </a:t>
            </a:r>
            <a:r>
              <a:rPr lang="en-ZA" sz="1600" dirty="0" err="1">
                <a:latin typeface="Century Gothic" pitchFamily="34" charset="0"/>
              </a:rPr>
              <a:t>nie</a:t>
            </a:r>
            <a:r>
              <a:rPr lang="en-ZA" sz="1600" dirty="0">
                <a:latin typeface="Century Gothic" pitchFamily="34" charset="0"/>
              </a:rPr>
              <a:t> en </a:t>
            </a:r>
            <a:r>
              <a:rPr lang="en-ZA" sz="1600" dirty="0" err="1">
                <a:latin typeface="Century Gothic" pitchFamily="34" charset="0"/>
              </a:rPr>
              <a:t>dus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nie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meer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aparte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geriewe</a:t>
            </a:r>
            <a:r>
              <a:rPr lang="en-ZA" sz="1600" dirty="0">
                <a:latin typeface="Century Gothic" pitchFamily="34" charset="0"/>
              </a:rPr>
              <a:t> en </a:t>
            </a:r>
            <a:r>
              <a:rPr lang="en-ZA" sz="1600" dirty="0" err="1">
                <a:latin typeface="Century Gothic" pitchFamily="34" charset="0"/>
              </a:rPr>
              <a:t>woonbuurte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nie</a:t>
            </a:r>
            <a:r>
              <a:rPr lang="en-ZA" sz="1600" dirty="0">
                <a:latin typeface="Century Gothic" pitchFamily="34" charset="0"/>
              </a:rPr>
              <a:t>; die </a:t>
            </a:r>
            <a:r>
              <a:rPr lang="en-ZA" sz="1600" dirty="0" err="1">
                <a:latin typeface="Century Gothic" pitchFamily="34" charset="0"/>
              </a:rPr>
              <a:t>teenoorgestelde</a:t>
            </a:r>
            <a:r>
              <a:rPr lang="en-ZA" sz="1600" dirty="0">
                <a:latin typeface="Century Gothic" pitchFamily="34" charset="0"/>
              </a:rPr>
              <a:t> van </a:t>
            </a:r>
            <a:r>
              <a:rPr lang="en-ZA" sz="1600" dirty="0" smtClean="0">
                <a:latin typeface="Century Gothic" pitchFamily="34" charset="0"/>
              </a:rPr>
              <a:t>apartheid</a:t>
            </a:r>
            <a:endParaRPr lang="en-ZA" sz="1600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1213636"/>
            <a:ext cx="5364597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i="1" dirty="0" err="1" smtClean="0">
                <a:latin typeface="Century Gothic" pitchFamily="34" charset="0"/>
              </a:rPr>
              <a:t>Hy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wil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terugkom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aarde</a:t>
            </a:r>
            <a:r>
              <a:rPr lang="en-ZA" sz="1600" b="1" i="1" dirty="0" smtClean="0">
                <a:latin typeface="Century Gothic" pitchFamily="34" charset="0"/>
              </a:rPr>
              <a:t> toe as ’n </a:t>
            </a:r>
            <a:r>
              <a:rPr lang="en-ZA" sz="1600" b="1" i="1" dirty="0" err="1" smtClean="0">
                <a:latin typeface="Century Gothic" pitchFamily="34" charset="0"/>
              </a:rPr>
              <a:t>digter</a:t>
            </a:r>
            <a:r>
              <a:rPr lang="en-ZA" sz="1600" b="1" i="1" dirty="0" smtClean="0">
                <a:latin typeface="Century Gothic" pitchFamily="34" charset="0"/>
              </a:rPr>
              <a:t>/</a:t>
            </a:r>
            <a:r>
              <a:rPr lang="en-ZA" sz="1600" b="1" i="1" dirty="0" err="1" smtClean="0">
                <a:latin typeface="Century Gothic" pitchFamily="34" charset="0"/>
              </a:rPr>
              <a:t>kunstenaar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na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Suid-Afrika</a:t>
            </a:r>
            <a:r>
              <a:rPr lang="en-ZA" sz="1600" b="1" i="1" dirty="0" smtClean="0">
                <a:latin typeface="Century Gothic" pitchFamily="34" charset="0"/>
              </a:rPr>
              <a:t> in die </a:t>
            </a:r>
            <a:r>
              <a:rPr lang="en-ZA" sz="1600" b="1" i="1" dirty="0" err="1" smtClean="0">
                <a:latin typeface="Century Gothic" pitchFamily="34" charset="0"/>
              </a:rPr>
              <a:t>belangrike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historiese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tyd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wat</a:t>
            </a:r>
            <a:r>
              <a:rPr lang="en-ZA" sz="1600" b="1" i="1" dirty="0" smtClean="0">
                <a:latin typeface="Century Gothic" pitchFamily="34" charset="0"/>
              </a:rPr>
              <a:t> die land </a:t>
            </a:r>
            <a:r>
              <a:rPr lang="en-ZA" sz="1600" b="1" i="1" dirty="0" err="1" smtClean="0">
                <a:latin typeface="Century Gothic" pitchFamily="34" charset="0"/>
              </a:rPr>
              <a:t>rondom</a:t>
            </a:r>
            <a:r>
              <a:rPr lang="en-ZA" sz="1600" b="1" i="1" dirty="0" smtClean="0">
                <a:latin typeface="Century Gothic" pitchFamily="34" charset="0"/>
              </a:rPr>
              <a:t> 1994 </a:t>
            </a:r>
            <a:r>
              <a:rPr lang="en-ZA" sz="1600" b="1" i="1" dirty="0" err="1" smtClean="0">
                <a:latin typeface="Century Gothic" pitchFamily="34" charset="0"/>
              </a:rPr>
              <a:t>deurmaak</a:t>
            </a:r>
            <a:r>
              <a:rPr lang="en-ZA" sz="1600" b="1" i="1" dirty="0" smtClean="0">
                <a:latin typeface="Century Gothic" pitchFamily="34" charset="0"/>
              </a:rPr>
              <a:t>. </a:t>
            </a:r>
            <a:r>
              <a:rPr lang="en-ZA" sz="1600" b="1" i="1" dirty="0" err="1" smtClean="0">
                <a:latin typeface="Century Gothic" pitchFamily="34" charset="0"/>
              </a:rPr>
              <a:t>Kan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dus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verband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wees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tussen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spreker</a:t>
            </a:r>
            <a:r>
              <a:rPr lang="en-ZA" sz="1600" b="1" i="1" dirty="0" smtClean="0">
                <a:latin typeface="Century Gothic" pitchFamily="34" charset="0"/>
              </a:rPr>
              <a:t> en </a:t>
            </a:r>
            <a:r>
              <a:rPr lang="en-ZA" sz="1600" b="1" i="1" dirty="0" err="1" smtClean="0">
                <a:latin typeface="Century Gothic" pitchFamily="34" charset="0"/>
              </a:rPr>
              <a:t>digter</a:t>
            </a:r>
            <a:r>
              <a:rPr lang="en-ZA" sz="1600" b="1" i="1" dirty="0" smtClean="0">
                <a:latin typeface="Century Gothic" pitchFamily="34" charset="0"/>
              </a:rPr>
              <a:t>.</a:t>
            </a:r>
            <a:endParaRPr lang="en-ZA" sz="1600" b="1" i="1" dirty="0"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7604" y="3212976"/>
            <a:ext cx="1908212" cy="28425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1" name="Straight Connector 10"/>
          <p:cNvCxnSpPr>
            <a:stCxn id="10" idx="2"/>
          </p:cNvCxnSpPr>
          <p:nvPr/>
        </p:nvCxnSpPr>
        <p:spPr>
          <a:xfrm>
            <a:off x="1961710" y="3497233"/>
            <a:ext cx="198022" cy="25435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87624" y="3751585"/>
            <a:ext cx="295232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i="1" dirty="0" err="1" smtClean="0">
                <a:latin typeface="Century Gothic" pitchFamily="34" charset="0"/>
              </a:rPr>
              <a:t>Neologisme</a:t>
            </a:r>
            <a:r>
              <a:rPr lang="en-ZA" sz="1600" b="1" i="1" dirty="0" smtClean="0">
                <a:latin typeface="Century Gothic" pitchFamily="34" charset="0"/>
              </a:rPr>
              <a:t>/</a:t>
            </a:r>
            <a:r>
              <a:rPr lang="en-ZA" sz="1600" b="1" i="1" dirty="0" err="1" smtClean="0">
                <a:latin typeface="Century Gothic" pitchFamily="34" charset="0"/>
              </a:rPr>
              <a:t>nuutskepping</a:t>
            </a:r>
            <a:r>
              <a:rPr lang="en-ZA" sz="1600" b="1" i="1" dirty="0" smtClean="0">
                <a:latin typeface="Century Gothic" pitchFamily="34" charset="0"/>
              </a:rPr>
              <a:t>. </a:t>
            </a:r>
            <a:r>
              <a:rPr lang="en-ZA" sz="1600" b="1" i="1" dirty="0" err="1" smtClean="0">
                <a:latin typeface="Century Gothic" pitchFamily="34" charset="0"/>
              </a:rPr>
              <a:t>Teenoorgestelde</a:t>
            </a:r>
            <a:r>
              <a:rPr lang="en-ZA" sz="1600" b="1" i="1" dirty="0" smtClean="0">
                <a:latin typeface="Century Gothic" pitchFamily="34" charset="0"/>
              </a:rPr>
              <a:t> van </a:t>
            </a:r>
            <a:r>
              <a:rPr lang="en-ZA" sz="1600" b="1" i="1" dirty="0" err="1" smtClean="0">
                <a:latin typeface="Century Gothic" pitchFamily="34" charset="0"/>
              </a:rPr>
              <a:t>Apartheidsbeleid</a:t>
            </a:r>
            <a:r>
              <a:rPr lang="en-ZA" sz="1600" b="1" i="1" dirty="0" smtClean="0">
                <a:latin typeface="Century Gothic" pitchFamily="34" charset="0"/>
              </a:rPr>
              <a:t>.</a:t>
            </a:r>
            <a:endParaRPr lang="en-ZA" sz="1600" b="1" i="1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3788" y="2336420"/>
            <a:ext cx="4613139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latin typeface="Century Gothic" pitchFamily="34" charset="0"/>
              </a:rPr>
              <a:t>Hy</a:t>
            </a:r>
            <a:r>
              <a:rPr lang="en-US" sz="1600" b="1" i="1" dirty="0">
                <a:latin typeface="Century Gothic" pitchFamily="34" charset="0"/>
              </a:rPr>
              <a:t> </a:t>
            </a:r>
            <a:r>
              <a:rPr lang="en-US" sz="1600" b="1" i="1" dirty="0" err="1">
                <a:latin typeface="Century Gothic" pitchFamily="34" charset="0"/>
              </a:rPr>
              <a:t>sal</a:t>
            </a:r>
            <a:r>
              <a:rPr lang="en-US" sz="1600" b="1" i="1" dirty="0">
                <a:latin typeface="Century Gothic" pitchFamily="34" charset="0"/>
              </a:rPr>
              <a:t> </a:t>
            </a:r>
            <a:r>
              <a:rPr lang="en-US" sz="1600" b="1" i="1" dirty="0" err="1">
                <a:latin typeface="Century Gothic" pitchFamily="34" charset="0"/>
              </a:rPr>
              <a:t>kan</a:t>
            </a:r>
            <a:r>
              <a:rPr lang="en-US" sz="1600" b="1" i="1" dirty="0">
                <a:latin typeface="Century Gothic" pitchFamily="34" charset="0"/>
              </a:rPr>
              <a:t> </a:t>
            </a:r>
            <a:r>
              <a:rPr lang="en-US" sz="1600" b="1" i="1" dirty="0" err="1">
                <a:latin typeface="Century Gothic" pitchFamily="34" charset="0"/>
              </a:rPr>
              <a:t>voordeel</a:t>
            </a:r>
            <a:r>
              <a:rPr lang="en-US" sz="1600" b="1" i="1" dirty="0">
                <a:latin typeface="Century Gothic" pitchFamily="34" charset="0"/>
              </a:rPr>
              <a:t> trek </a:t>
            </a:r>
            <a:r>
              <a:rPr lang="en-US" sz="1600" b="1" i="1" dirty="0" err="1">
                <a:latin typeface="Century Gothic" pitchFamily="34" charset="0"/>
              </a:rPr>
              <a:t>uit</a:t>
            </a:r>
            <a:r>
              <a:rPr lang="en-US" sz="1600" b="1" i="1" dirty="0">
                <a:latin typeface="Century Gothic" pitchFamily="34" charset="0"/>
              </a:rPr>
              <a:t> die </a:t>
            </a:r>
            <a:r>
              <a:rPr lang="en-US" sz="1600" b="1" i="1" dirty="0" err="1">
                <a:latin typeface="Century Gothic" pitchFamily="34" charset="0"/>
              </a:rPr>
              <a:t>nuwe</a:t>
            </a:r>
            <a:r>
              <a:rPr lang="en-US" sz="1600" b="1" i="1" dirty="0">
                <a:latin typeface="Century Gothic" pitchFamily="34" charset="0"/>
              </a:rPr>
              <a:t> </a:t>
            </a:r>
            <a:r>
              <a:rPr lang="en-US" sz="1600" b="1" i="1" dirty="0" err="1">
                <a:latin typeface="Century Gothic" pitchFamily="34" charset="0"/>
              </a:rPr>
              <a:t>beleid</a:t>
            </a:r>
            <a:r>
              <a:rPr lang="en-US" sz="1600" b="1" i="1" dirty="0">
                <a:latin typeface="Century Gothic" pitchFamily="34" charset="0"/>
              </a:rPr>
              <a:t>: </a:t>
            </a:r>
            <a:r>
              <a:rPr lang="en-US" sz="1600" b="1" i="1" dirty="0" err="1">
                <a:latin typeface="Century Gothic" pitchFamily="34" charset="0"/>
              </a:rPr>
              <a:t>hetsy</a:t>
            </a:r>
            <a:r>
              <a:rPr lang="en-US" sz="1600" b="1" i="1" dirty="0">
                <a:latin typeface="Century Gothic" pitchFamily="34" charset="0"/>
              </a:rPr>
              <a:t> </a:t>
            </a:r>
            <a:r>
              <a:rPr lang="en-US" sz="1600" b="1" i="1" dirty="0" err="1">
                <a:latin typeface="Century Gothic" pitchFamily="34" charset="0"/>
              </a:rPr>
              <a:t>ekonomies</a:t>
            </a:r>
            <a:r>
              <a:rPr lang="en-US" sz="1600" b="1" i="1" dirty="0">
                <a:latin typeface="Century Gothic" pitchFamily="34" charset="0"/>
              </a:rPr>
              <a:t> </a:t>
            </a:r>
            <a:r>
              <a:rPr lang="en-US" sz="1600" b="1" i="1" dirty="0" err="1">
                <a:latin typeface="Century Gothic" pitchFamily="34" charset="0"/>
              </a:rPr>
              <a:t>sowel</a:t>
            </a:r>
            <a:r>
              <a:rPr lang="en-US" sz="1600" b="1" i="1" dirty="0">
                <a:latin typeface="Century Gothic" pitchFamily="34" charset="0"/>
              </a:rPr>
              <a:t> </a:t>
            </a:r>
            <a:r>
              <a:rPr lang="en-US" sz="1600" b="1" i="1" dirty="0" smtClean="0">
                <a:latin typeface="Century Gothic" pitchFamily="34" charset="0"/>
              </a:rPr>
              <a:t> as </a:t>
            </a:r>
            <a:r>
              <a:rPr lang="en-US" sz="1600" b="1" i="1" dirty="0">
                <a:latin typeface="Century Gothic" pitchFamily="34" charset="0"/>
              </a:rPr>
              <a:t>die </a:t>
            </a:r>
            <a:r>
              <a:rPr lang="en-US" sz="1600" b="1" i="1" dirty="0" err="1">
                <a:latin typeface="Century Gothic" pitchFamily="34" charset="0"/>
              </a:rPr>
              <a:t>materiaal</a:t>
            </a:r>
            <a:r>
              <a:rPr lang="en-US" sz="1600" b="1" i="1" dirty="0">
                <a:latin typeface="Century Gothic" pitchFamily="34" charset="0"/>
              </a:rPr>
              <a:t> </a:t>
            </a:r>
            <a:r>
              <a:rPr lang="en-US" sz="1600" b="1" i="1" dirty="0" err="1">
                <a:latin typeface="Century Gothic" pitchFamily="34" charset="0"/>
              </a:rPr>
              <a:t>wat</a:t>
            </a:r>
            <a:r>
              <a:rPr lang="en-US" sz="1600" b="1" i="1" dirty="0">
                <a:latin typeface="Century Gothic" pitchFamily="34" charset="0"/>
              </a:rPr>
              <a:t> </a:t>
            </a:r>
            <a:r>
              <a:rPr lang="en-US" sz="1600" b="1" i="1" dirty="0" err="1">
                <a:latin typeface="Century Gothic" pitchFamily="34" charset="0"/>
              </a:rPr>
              <a:t>hy</a:t>
            </a:r>
            <a:r>
              <a:rPr lang="en-US" sz="1600" b="1" i="1" dirty="0">
                <a:latin typeface="Century Gothic" pitchFamily="34" charset="0"/>
              </a:rPr>
              <a:t> </a:t>
            </a:r>
            <a:r>
              <a:rPr lang="en-US" sz="1600" b="1" i="1" dirty="0" err="1">
                <a:latin typeface="Century Gothic" pitchFamily="34" charset="0"/>
              </a:rPr>
              <a:t>gaan</a:t>
            </a:r>
            <a:r>
              <a:rPr lang="en-US" sz="1600" b="1" i="1" dirty="0">
                <a:latin typeface="Century Gothic" pitchFamily="34" charset="0"/>
              </a:rPr>
              <a:t> </a:t>
            </a:r>
            <a:r>
              <a:rPr lang="en-US" sz="1600" b="1" i="1" dirty="0" err="1">
                <a:latin typeface="Century Gothic" pitchFamily="34" charset="0"/>
              </a:rPr>
              <a:t>kry</a:t>
            </a:r>
            <a:r>
              <a:rPr lang="en-US" sz="1600" b="1" i="1" dirty="0">
                <a:latin typeface="Century Gothic" pitchFamily="34" charset="0"/>
              </a:rPr>
              <a:t> </a:t>
            </a:r>
            <a:r>
              <a:rPr lang="en-US" sz="1600" b="1" i="1" dirty="0" err="1">
                <a:latin typeface="Century Gothic" pitchFamily="34" charset="0"/>
              </a:rPr>
              <a:t>om</a:t>
            </a:r>
            <a:r>
              <a:rPr lang="en-US" sz="1600" b="1" i="1" dirty="0">
                <a:latin typeface="Century Gothic" pitchFamily="34" charset="0"/>
              </a:rPr>
              <a:t> </a:t>
            </a:r>
            <a:r>
              <a:rPr lang="en-US" sz="1600" b="1" i="1" dirty="0" err="1">
                <a:latin typeface="Century Gothic" pitchFamily="34" charset="0"/>
              </a:rPr>
              <a:t>oor</a:t>
            </a:r>
            <a:r>
              <a:rPr lang="en-US" sz="1600" b="1" i="1" dirty="0">
                <a:latin typeface="Century Gothic" pitchFamily="34" charset="0"/>
              </a:rPr>
              <a:t> </a:t>
            </a:r>
            <a:r>
              <a:rPr lang="en-US" sz="1600" b="1" i="1" dirty="0" err="1">
                <a:latin typeface="Century Gothic" pitchFamily="34" charset="0"/>
              </a:rPr>
              <a:t>te</a:t>
            </a:r>
            <a:r>
              <a:rPr lang="en-US" sz="1600" b="1" i="1" dirty="0">
                <a:latin typeface="Century Gothic" pitchFamily="34" charset="0"/>
              </a:rPr>
              <a:t> </a:t>
            </a:r>
            <a:r>
              <a:rPr lang="en-US" sz="1600" b="1" i="1" dirty="0" err="1">
                <a:latin typeface="Century Gothic" pitchFamily="34" charset="0"/>
              </a:rPr>
              <a:t>skryf</a:t>
            </a:r>
            <a:r>
              <a:rPr lang="en-US" sz="1600" b="1" i="1" dirty="0">
                <a:latin typeface="Century Gothic" pitchFamily="34" charset="0"/>
              </a:rPr>
              <a:t>/dig.</a:t>
            </a:r>
            <a:endParaRPr lang="en-ZA" sz="1600" i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1591894"/>
            <a:ext cx="7920880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geskiedkundige</a:t>
            </a:r>
            <a:endParaRPr lang="en-US" sz="1050" b="1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99" y="818620"/>
            <a:ext cx="3132349" cy="4862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Inkeping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beklemtoon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wat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hy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graag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wil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doen</a:t>
            </a:r>
            <a:endParaRPr lang="en-ZA" sz="16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9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  <p:bldP spid="1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entury Gothic" pitchFamily="34" charset="0"/>
              </a:rPr>
              <a:t>Strofe</a:t>
            </a:r>
            <a:r>
              <a:rPr lang="en-US" dirty="0" smtClean="0">
                <a:latin typeface="Century Gothic" pitchFamily="34" charset="0"/>
              </a:rPr>
              <a:t> 7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3813433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420888"/>
            <a:ext cx="856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2000" dirty="0">
                <a:latin typeface="Century Gothic" pitchFamily="34" charset="0"/>
              </a:rPr>
              <a:t>En </a:t>
            </a:r>
            <a:r>
              <a:rPr lang="en-ZA" sz="2000" dirty="0" err="1">
                <a:latin typeface="Century Gothic" pitchFamily="34" charset="0"/>
              </a:rPr>
              <a:t>tussen</a:t>
            </a:r>
            <a:r>
              <a:rPr lang="en-ZA" sz="2000" dirty="0">
                <a:latin typeface="Century Gothic" pitchFamily="34" charset="0"/>
              </a:rPr>
              <a:t> die </a:t>
            </a:r>
            <a:r>
              <a:rPr lang="en-ZA" sz="2000" b="1" dirty="0">
                <a:solidFill>
                  <a:srgbClr val="FF0000"/>
                </a:solidFill>
                <a:latin typeface="Century Gothic" pitchFamily="34" charset="0"/>
              </a:rPr>
              <a:t>revolutions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Century Gothic" pitchFamily="34" charset="0"/>
              </a:rPr>
              <a:t>(</a:t>
            </a:r>
            <a:r>
              <a:rPr lang="en-ZA" sz="2000" dirty="0" err="1">
                <a:latin typeface="Century Gothic" pitchFamily="34" charset="0"/>
              </a:rPr>
              <a:t>hou</a:t>
            </a:r>
            <a:r>
              <a:rPr lang="en-ZA" sz="2000" dirty="0">
                <a:latin typeface="Century Gothic" pitchFamily="34" charset="0"/>
              </a:rPr>
              <a:t> my </a:t>
            </a:r>
            <a:r>
              <a:rPr lang="en-ZA" sz="2000" dirty="0" err="1">
                <a:latin typeface="Century Gothic" pitchFamily="34" charset="0"/>
              </a:rPr>
              <a:t>aanie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b="1" dirty="0">
                <a:solidFill>
                  <a:srgbClr val="FF0000"/>
                </a:solidFill>
                <a:latin typeface="Century Gothic" pitchFamily="34" charset="0"/>
              </a:rPr>
              <a:t>underdog</a:t>
            </a:r>
            <a:r>
              <a:rPr lang="en-ZA" sz="2000" dirty="0">
                <a:latin typeface="Century Gothic" pitchFamily="34" charset="0"/>
              </a:rPr>
              <a:t> se </a:t>
            </a:r>
            <a:r>
              <a:rPr lang="en-ZA" sz="2000" dirty="0" err="1">
                <a:latin typeface="Century Gothic" pitchFamily="34" charset="0"/>
              </a:rPr>
              <a:t>kant</a:t>
            </a:r>
            <a:r>
              <a:rPr lang="en-ZA" sz="2000" dirty="0">
                <a:latin typeface="Century Gothic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ZA" sz="2000" dirty="0" err="1">
                <a:latin typeface="Century Gothic" pitchFamily="34" charset="0"/>
              </a:rPr>
              <a:t>sorg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dat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ek</a:t>
            </a:r>
            <a:r>
              <a:rPr lang="en-ZA" sz="2000" dirty="0">
                <a:latin typeface="Century Gothic" pitchFamily="34" charset="0"/>
              </a:rPr>
              <a:t> by </a:t>
            </a:r>
            <a:r>
              <a:rPr lang="en-ZA" sz="2000" dirty="0" err="1">
                <a:latin typeface="Century Gothic" pitchFamily="34" charset="0"/>
              </a:rPr>
              <a:t>Florrie</a:t>
            </a:r>
            <a:endParaRPr lang="en-ZA" sz="20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000" dirty="0">
                <a:latin typeface="Century Gothic" pitchFamily="34" charset="0"/>
              </a:rPr>
              <a:t>(</a:t>
            </a:r>
            <a:r>
              <a:rPr lang="en-ZA" sz="2000" dirty="0" err="1">
                <a:latin typeface="Century Gothic" pitchFamily="34" charset="0"/>
              </a:rPr>
              <a:t>vroeër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mevrou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Soetwater</a:t>
            </a:r>
            <a:r>
              <a:rPr lang="en-ZA" sz="2000" dirty="0">
                <a:latin typeface="Century Gothic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ZA" sz="2000" dirty="0" err="1">
                <a:latin typeface="Century Gothic" pitchFamily="34" charset="0"/>
              </a:rPr>
              <a:t>voorit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te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laat</a:t>
            </a:r>
            <a:r>
              <a:rPr lang="en-ZA" sz="2000" dirty="0">
                <a:latin typeface="Century Gothic" pitchFamily="34" charset="0"/>
              </a:rPr>
              <a:t> is, </a:t>
            </a:r>
            <a:r>
              <a:rPr lang="en-ZA" sz="2000" dirty="0" err="1">
                <a:latin typeface="Century Gothic" pitchFamily="34" charset="0"/>
              </a:rPr>
              <a:t>beland</a:t>
            </a:r>
            <a:r>
              <a:rPr lang="en-ZA" sz="2000" dirty="0">
                <a:latin typeface="Century Gothic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2993" y="3220820"/>
            <a:ext cx="388897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i="1" dirty="0">
                <a:latin typeface="Century Gothic" pitchFamily="34" charset="0"/>
              </a:rPr>
              <a:t>As </a:t>
            </a:r>
            <a:r>
              <a:rPr lang="en-ZA" sz="1600" b="1" i="1" dirty="0" err="1">
                <a:latin typeface="Century Gothic" pitchFamily="34" charset="0"/>
              </a:rPr>
              <a:t>kunstenaar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kan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hy</a:t>
            </a:r>
            <a:r>
              <a:rPr lang="en-ZA" sz="1600" b="1" i="1" dirty="0" smtClean="0">
                <a:latin typeface="Century Gothic" pitchFamily="34" charset="0"/>
              </a:rPr>
              <a:t> die </a:t>
            </a:r>
            <a:r>
              <a:rPr lang="en-ZA" sz="1600" b="1" i="1" dirty="0" err="1">
                <a:latin typeface="Century Gothic" pitchFamily="34" charset="0"/>
              </a:rPr>
              <a:t>nuwe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lewe</a:t>
            </a:r>
            <a:r>
              <a:rPr lang="en-ZA" sz="1600" b="1" i="1" dirty="0">
                <a:latin typeface="Century Gothic" pitchFamily="34" charset="0"/>
              </a:rPr>
              <a:t> in die </a:t>
            </a:r>
            <a:r>
              <a:rPr lang="en-ZA" sz="1600" b="1" i="1" dirty="0" err="1">
                <a:latin typeface="Century Gothic" pitchFamily="34" charset="0"/>
              </a:rPr>
              <a:t>nuwe</a:t>
            </a:r>
            <a:r>
              <a:rPr lang="en-ZA" sz="1600" b="1" i="1" dirty="0">
                <a:latin typeface="Century Gothic" pitchFamily="34" charset="0"/>
              </a:rPr>
              <a:t> land op </a:t>
            </a:r>
            <a:r>
              <a:rPr lang="en-ZA" sz="1600" b="1" i="1" dirty="0" err="1">
                <a:latin typeface="Century Gothic" pitchFamily="34" charset="0"/>
              </a:rPr>
              <a:t>papier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vaslê</a:t>
            </a:r>
            <a:r>
              <a:rPr lang="en-ZA" sz="1600" b="1" i="1" dirty="0">
                <a:latin typeface="Century Gothic" pitchFamily="34" charset="0"/>
              </a:rPr>
              <a:t>. </a:t>
            </a:r>
            <a:r>
              <a:rPr lang="en-ZA" sz="1600" b="1" i="1" dirty="0" err="1">
                <a:latin typeface="Century Gothic" pitchFamily="34" charset="0"/>
              </a:rPr>
              <a:t>Dit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sal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vir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hom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hemel</a:t>
            </a:r>
            <a:r>
              <a:rPr lang="en-ZA" sz="1600" b="1" i="1" dirty="0">
                <a:latin typeface="Century Gothic" pitchFamily="34" charset="0"/>
              </a:rPr>
              <a:t> op </a:t>
            </a:r>
            <a:r>
              <a:rPr lang="en-ZA" sz="1600" b="1" i="1" dirty="0" err="1">
                <a:latin typeface="Century Gothic" pitchFamily="34" charset="0"/>
              </a:rPr>
              <a:t>aarde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wees</a:t>
            </a:r>
            <a:r>
              <a:rPr lang="en-ZA" sz="1600" b="1" i="1" dirty="0">
                <a:latin typeface="Century Gothic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45868" y="2580586"/>
            <a:ext cx="387910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i="1" dirty="0">
                <a:latin typeface="Century Gothic" pitchFamily="34" charset="0"/>
              </a:rPr>
              <a:t>Die </a:t>
            </a:r>
            <a:r>
              <a:rPr lang="en-ZA" sz="1600" b="1" i="1" dirty="0" err="1">
                <a:latin typeface="Century Gothic" pitchFamily="34" charset="0"/>
              </a:rPr>
              <a:t>opstande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wat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gaan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voorkom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tydens</a:t>
            </a:r>
            <a:r>
              <a:rPr lang="en-ZA" sz="1600" b="1" i="1" dirty="0">
                <a:latin typeface="Century Gothic" pitchFamily="34" charset="0"/>
              </a:rPr>
              <a:t> die </a:t>
            </a:r>
            <a:r>
              <a:rPr lang="en-ZA" sz="1600" b="1" i="1" dirty="0" err="1">
                <a:latin typeface="Century Gothic" pitchFamily="34" charset="0"/>
              </a:rPr>
              <a:t>oorgangstydperk</a:t>
            </a:r>
            <a:r>
              <a:rPr lang="en-ZA" sz="1600" b="1" i="1" dirty="0">
                <a:latin typeface="Century Gothic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3728" y="229749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opstande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sz="7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die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onderdrukte</a:t>
            </a:r>
            <a:endParaRPr lang="en-US" sz="1400" b="1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5608" y="123025"/>
            <a:ext cx="3528392" cy="9221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Hierdie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versoeke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gaan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oor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sy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lewe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op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aarde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voor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hy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dood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-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gaan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Voriges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was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vir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‘n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lewe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na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sy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dood</a:t>
            </a:r>
            <a:endParaRPr lang="en-ZA" sz="16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1911" y="4112873"/>
            <a:ext cx="2917105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i="1" dirty="0" smtClean="0">
                <a:latin typeface="Century Gothic" pitchFamily="34" charset="0"/>
              </a:rPr>
              <a:t>Man </a:t>
            </a:r>
            <a:r>
              <a:rPr lang="en-ZA" sz="1600" b="1" i="1" dirty="0" err="1" smtClean="0">
                <a:latin typeface="Century Gothic" pitchFamily="34" charset="0"/>
              </a:rPr>
              <a:t>dood</a:t>
            </a:r>
            <a:r>
              <a:rPr lang="en-ZA" sz="1600" b="1" i="1" dirty="0" smtClean="0">
                <a:latin typeface="Century Gothic" pitchFamily="34" charset="0"/>
              </a:rPr>
              <a:t> of </a:t>
            </a:r>
            <a:r>
              <a:rPr lang="en-ZA" sz="1600" b="1" i="1" dirty="0" err="1" smtClean="0">
                <a:latin typeface="Century Gothic" pitchFamily="34" charset="0"/>
              </a:rPr>
              <a:t>geskei</a:t>
            </a:r>
            <a:r>
              <a:rPr lang="en-ZA" sz="1600" b="1" i="1" dirty="0" smtClean="0">
                <a:latin typeface="Century Gothic" pitchFamily="34" charset="0"/>
              </a:rPr>
              <a:t>. </a:t>
            </a:r>
            <a:r>
              <a:rPr lang="en-ZA" sz="1600" b="1" i="1" dirty="0" err="1" smtClean="0">
                <a:latin typeface="Century Gothic" pitchFamily="34" charset="0"/>
              </a:rPr>
              <a:t>Kan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dus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sy</a:t>
            </a:r>
            <a:r>
              <a:rPr lang="en-ZA" sz="1600" b="1" i="1" dirty="0" smtClean="0">
                <a:latin typeface="Century Gothic" pitchFamily="34" charset="0"/>
              </a:rPr>
              <a:t> talent (r 26) </a:t>
            </a:r>
            <a:r>
              <a:rPr lang="en-ZA" sz="1600" b="1" i="1" dirty="0" err="1" smtClean="0">
                <a:latin typeface="Century Gothic" pitchFamily="34" charset="0"/>
              </a:rPr>
              <a:t>gebruik</a:t>
            </a:r>
            <a:endParaRPr lang="en-ZA" sz="1600" b="1" i="1" dirty="0">
              <a:latin typeface="Century Gothic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" y="3933056"/>
            <a:ext cx="869511" cy="373107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272188" y="4775378"/>
            <a:ext cx="321969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i="1" dirty="0" err="1" smtClean="0">
                <a:latin typeface="Century Gothic" pitchFamily="34" charset="0"/>
              </a:rPr>
              <a:t>Voordat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een</a:t>
            </a:r>
            <a:r>
              <a:rPr lang="en-ZA" sz="1600" b="1" i="1" dirty="0" smtClean="0">
                <a:latin typeface="Century Gothic" pitchFamily="34" charset="0"/>
              </a:rPr>
              <a:t> van </a:t>
            </a:r>
            <a:r>
              <a:rPr lang="en-ZA" sz="1600" b="1" i="1" dirty="0" err="1" smtClean="0">
                <a:latin typeface="Century Gothic" pitchFamily="34" charset="0"/>
              </a:rPr>
              <a:t>hul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doodgaan</a:t>
            </a:r>
            <a:r>
              <a:rPr lang="en-ZA" sz="1600" b="1" i="1" dirty="0" smtClean="0">
                <a:latin typeface="Century Gothic" pitchFamily="34" charset="0"/>
              </a:rPr>
              <a:t>/</a:t>
            </a:r>
            <a:r>
              <a:rPr lang="en-ZA" sz="1600" b="1" i="1" dirty="0" err="1" smtClean="0">
                <a:latin typeface="Century Gothic" pitchFamily="34" charset="0"/>
              </a:rPr>
              <a:t>te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oud</a:t>
            </a:r>
            <a:r>
              <a:rPr lang="en-ZA" sz="1600" b="1" i="1" dirty="0" smtClean="0">
                <a:latin typeface="Century Gothic" pitchFamily="34" charset="0"/>
              </a:rPr>
              <a:t> is/</a:t>
            </a:r>
            <a:r>
              <a:rPr lang="en-ZA" sz="1600" b="1" i="1" dirty="0" err="1" smtClean="0">
                <a:latin typeface="Century Gothic" pitchFamily="34" charset="0"/>
              </a:rPr>
              <a:t>iemand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anders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ontmoet</a:t>
            </a:r>
            <a:r>
              <a:rPr lang="en-ZA" sz="1600" b="1" i="1" dirty="0" smtClean="0">
                <a:latin typeface="Century Gothic" pitchFamily="34" charset="0"/>
              </a:rPr>
              <a:t>.</a:t>
            </a:r>
            <a:endParaRPr lang="en-ZA" sz="1600" b="1" i="1" dirty="0">
              <a:latin typeface="Century Gothic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91880" y="3990548"/>
            <a:ext cx="179239" cy="233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Oval 13"/>
          <p:cNvSpPr/>
          <p:nvPr/>
        </p:nvSpPr>
        <p:spPr>
          <a:xfrm>
            <a:off x="282185" y="3990547"/>
            <a:ext cx="179239" cy="233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3280556" y="6151017"/>
            <a:ext cx="5863443" cy="5931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Parentese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–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hef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gedagtes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uit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&amp;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verduidelik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wie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Florrie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is. Here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moet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hiervan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kennis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dra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en-ZA" sz="16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30930" y="4821545"/>
            <a:ext cx="2917105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i="1" dirty="0" err="1" smtClean="0">
                <a:latin typeface="Century Gothic" pitchFamily="34" charset="0"/>
              </a:rPr>
              <a:t>Florrie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afgelei</a:t>
            </a:r>
            <a:r>
              <a:rPr lang="en-ZA" sz="1600" b="1" i="1" dirty="0" smtClean="0">
                <a:latin typeface="Century Gothic" pitchFamily="34" charset="0"/>
              </a:rPr>
              <a:t> van flora – </a:t>
            </a:r>
            <a:r>
              <a:rPr lang="en-ZA" sz="1600" b="1" i="1" dirty="0" err="1" smtClean="0">
                <a:latin typeface="Century Gothic" pitchFamily="34" charset="0"/>
              </a:rPr>
              <a:t>bytjies</a:t>
            </a:r>
            <a:r>
              <a:rPr lang="en-ZA" sz="1600" b="1" i="1" dirty="0" smtClean="0">
                <a:latin typeface="Century Gothic" pitchFamily="34" charset="0"/>
              </a:rPr>
              <a:t> en </a:t>
            </a:r>
            <a:r>
              <a:rPr lang="en-ZA" sz="1600" b="1" i="1" dirty="0" err="1" smtClean="0">
                <a:latin typeface="Century Gothic" pitchFamily="34" charset="0"/>
              </a:rPr>
              <a:t>blommetjies</a:t>
            </a:r>
            <a:endParaRPr lang="en-ZA" sz="1600" b="1" i="1" dirty="0" smtClean="0">
              <a:latin typeface="Century Gothic" pitchFamily="34" charset="0"/>
            </a:endParaRPr>
          </a:p>
          <a:p>
            <a:r>
              <a:rPr lang="en-ZA" sz="1600" b="1" i="1" dirty="0" err="1" smtClean="0">
                <a:latin typeface="Century Gothic" pitchFamily="34" charset="0"/>
              </a:rPr>
              <a:t>Soetwater</a:t>
            </a:r>
            <a:r>
              <a:rPr lang="en-ZA" sz="1600" b="1" i="1" dirty="0" smtClean="0">
                <a:latin typeface="Century Gothic" pitchFamily="34" charset="0"/>
              </a:rPr>
              <a:t> – </a:t>
            </a:r>
            <a:r>
              <a:rPr lang="en-ZA" sz="1600" b="1" i="1" dirty="0" err="1" smtClean="0">
                <a:latin typeface="Century Gothic" pitchFamily="34" charset="0"/>
              </a:rPr>
              <a:t>lekker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om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te</a:t>
            </a:r>
            <a:r>
              <a:rPr lang="en-ZA" sz="1600" b="1" i="1" dirty="0" smtClean="0">
                <a:latin typeface="Century Gothic" pitchFamily="34" charset="0"/>
              </a:rPr>
              <a:t> drink</a:t>
            </a:r>
            <a:endParaRPr lang="en-ZA" sz="1600" b="1" i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2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entury Gothic" pitchFamily="34" charset="0"/>
              </a:rPr>
              <a:t>Strofe</a:t>
            </a:r>
            <a:r>
              <a:rPr lang="en-US" dirty="0" smtClean="0">
                <a:latin typeface="Century Gothic" pitchFamily="34" charset="0"/>
              </a:rPr>
              <a:t> 8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244367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2000" dirty="0" err="1">
                <a:latin typeface="Century Gothic" pitchFamily="34" charset="0"/>
              </a:rPr>
              <a:t>Laat</a:t>
            </a:r>
            <a:r>
              <a:rPr lang="en-ZA" sz="2000" dirty="0">
                <a:latin typeface="Century Gothic" pitchFamily="34" charset="0"/>
              </a:rPr>
              <a:t> my </a:t>
            </a:r>
            <a:r>
              <a:rPr lang="en-ZA" sz="2000" dirty="0" err="1">
                <a:latin typeface="Century Gothic" pitchFamily="34" charset="0"/>
              </a:rPr>
              <a:t>dan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liewer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hier</a:t>
            </a:r>
            <a:endParaRPr lang="en-ZA" sz="20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000" dirty="0" err="1">
                <a:latin typeface="Century Gothic" pitchFamily="34" charset="0"/>
              </a:rPr>
              <a:t>oppie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aarde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ly</a:t>
            </a:r>
            <a:endParaRPr lang="en-ZA" sz="20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000" dirty="0">
                <a:latin typeface="Century Gothic" pitchFamily="34" charset="0"/>
              </a:rPr>
              <a:t>as </a:t>
            </a:r>
            <a:r>
              <a:rPr lang="en-ZA" sz="2000" dirty="0" err="1">
                <a:latin typeface="Century Gothic" pitchFamily="34" charset="0"/>
              </a:rPr>
              <a:t>om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vir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iewag</a:t>
            </a:r>
            <a:r>
              <a:rPr lang="en-ZA" sz="2000" dirty="0">
                <a:latin typeface="Century Gothic" pitchFamily="34" charset="0"/>
              </a:rPr>
              <a:t> in u</a:t>
            </a:r>
          </a:p>
          <a:p>
            <a:pPr>
              <a:lnSpc>
                <a:spcPct val="150000"/>
              </a:lnSpc>
            </a:pPr>
            <a:r>
              <a:rPr lang="en-ZA" sz="2000" b="1" dirty="0" err="1">
                <a:solidFill>
                  <a:srgbClr val="FF0000"/>
                </a:solidFill>
                <a:latin typeface="Century Gothic" pitchFamily="34" charset="0"/>
              </a:rPr>
              <a:t>grafstienhiemel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te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bly</a:t>
            </a:r>
            <a:r>
              <a:rPr lang="en-ZA" sz="2000" dirty="0">
                <a:latin typeface="Century Gothic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2590745"/>
            <a:ext cx="5904656" cy="1323439"/>
          </a:xfrm>
          <a:prstGeom prst="rect">
            <a:avLst/>
          </a:prstGeom>
          <a:solidFill>
            <a:srgbClr val="D99694">
              <a:alpha val="65882"/>
            </a:srgbClr>
          </a:solidFill>
          <a:ln w="5715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Century Gothic" pitchFamily="34" charset="0"/>
              </a:rPr>
              <a:t>grafstienhiemel</a:t>
            </a:r>
            <a:r>
              <a:rPr lang="en-GB" sz="1600" b="1" dirty="0">
                <a:latin typeface="Century Gothic" pitchFamily="34" charset="0"/>
              </a:rPr>
              <a:t>: </a:t>
            </a:r>
            <a:r>
              <a:rPr lang="en-GB" sz="1600" dirty="0" err="1">
                <a:latin typeface="Century Gothic" pitchFamily="34" charset="0"/>
              </a:rPr>
              <a:t>plek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vir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dooies</a:t>
            </a:r>
            <a:r>
              <a:rPr lang="en-GB" sz="1600" dirty="0">
                <a:latin typeface="Century Gothic" pitchFamily="34" charset="0"/>
              </a:rPr>
              <a:t>, </a:t>
            </a:r>
            <a:r>
              <a:rPr lang="en-GB" sz="1600" dirty="0" err="1">
                <a:latin typeface="Century Gothic" pitchFamily="34" charset="0"/>
              </a:rPr>
              <a:t>hemel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waar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daar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nie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pret</a:t>
            </a:r>
            <a:r>
              <a:rPr lang="en-GB" sz="1600" dirty="0">
                <a:latin typeface="Century Gothic" pitchFamily="34" charset="0"/>
              </a:rPr>
              <a:t> </a:t>
            </a:r>
            <a:endParaRPr lang="en-GB" sz="1600" dirty="0" smtClean="0">
              <a:latin typeface="Century Gothic" pitchFamily="34" charset="0"/>
            </a:endParaRPr>
          </a:p>
          <a:p>
            <a:r>
              <a:rPr lang="en-GB" sz="1600" dirty="0" smtClean="0">
                <a:latin typeface="Century Gothic" pitchFamily="34" charset="0"/>
              </a:rPr>
              <a:t>en </a:t>
            </a:r>
            <a:r>
              <a:rPr lang="en-GB" sz="1600" dirty="0" err="1">
                <a:latin typeface="Century Gothic" pitchFamily="34" charset="0"/>
              </a:rPr>
              <a:t>plesier</a:t>
            </a:r>
            <a:r>
              <a:rPr lang="en-GB" sz="1600" dirty="0">
                <a:latin typeface="Century Gothic" pitchFamily="34" charset="0"/>
              </a:rPr>
              <a:t> is </a:t>
            </a:r>
            <a:r>
              <a:rPr lang="en-GB" sz="1600" dirty="0" err="1">
                <a:latin typeface="Century Gothic" pitchFamily="34" charset="0"/>
              </a:rPr>
              <a:t>nie</a:t>
            </a:r>
            <a:r>
              <a:rPr lang="en-GB" sz="1600" dirty="0">
                <a:latin typeface="Century Gothic" pitchFamily="34" charset="0"/>
              </a:rPr>
              <a:t> (Die </a:t>
            </a:r>
            <a:r>
              <a:rPr lang="en-GB" sz="1600" dirty="0" err="1">
                <a:latin typeface="Century Gothic" pitchFamily="34" charset="0"/>
              </a:rPr>
              <a:t>Bybel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noem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sekere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skrifgeleerdes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smtClean="0">
                <a:latin typeface="Century Gothic" pitchFamily="34" charset="0"/>
              </a:rPr>
              <a:t>en</a:t>
            </a:r>
          </a:p>
          <a:p>
            <a:r>
              <a:rPr lang="en-GB" sz="1600" dirty="0" smtClean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fariseërs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witgepleisterde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grafte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omdat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hulle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lewens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na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 smtClean="0">
                <a:latin typeface="Century Gothic" pitchFamily="34" charset="0"/>
              </a:rPr>
              <a:t>buite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 smtClean="0">
                <a:latin typeface="Century Gothic" pitchFamily="34" charset="0"/>
              </a:rPr>
              <a:t>mooi</a:t>
            </a:r>
            <a:r>
              <a:rPr lang="en-GB" sz="1600" dirty="0" smtClean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vertoon</a:t>
            </a:r>
            <a:r>
              <a:rPr lang="en-GB" sz="1600" dirty="0">
                <a:latin typeface="Century Gothic" pitchFamily="34" charset="0"/>
              </a:rPr>
              <a:t> het, maar </a:t>
            </a:r>
            <a:r>
              <a:rPr lang="en-GB" sz="1600" dirty="0" err="1">
                <a:latin typeface="Century Gothic" pitchFamily="34" charset="0"/>
              </a:rPr>
              <a:t>hulle</a:t>
            </a:r>
            <a:r>
              <a:rPr lang="en-GB" sz="1600" dirty="0">
                <a:latin typeface="Century Gothic" pitchFamily="34" charset="0"/>
              </a:rPr>
              <a:t> van </a:t>
            </a:r>
            <a:r>
              <a:rPr lang="en-GB" sz="1600" dirty="0" err="1">
                <a:latin typeface="Century Gothic" pitchFamily="34" charset="0"/>
              </a:rPr>
              <a:t>binne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 smtClean="0">
                <a:latin typeface="Century Gothic" pitchFamily="34" charset="0"/>
              </a:rPr>
              <a:t>vol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 smtClean="0">
                <a:latin typeface="Century Gothic" pitchFamily="34" charset="0"/>
              </a:rPr>
              <a:t>ongereg</a:t>
            </a:r>
            <a:r>
              <a:rPr lang="en-GB" sz="1600" dirty="0" smtClean="0">
                <a:latin typeface="Century Gothic" pitchFamily="34" charset="0"/>
              </a:rPr>
              <a:t> </a:t>
            </a:r>
            <a:r>
              <a:rPr lang="en-GB" sz="1600" smtClean="0">
                <a:latin typeface="Century Gothic" pitchFamily="34" charset="0"/>
              </a:rPr>
              <a:t>tigheid </a:t>
            </a:r>
            <a:r>
              <a:rPr lang="en-GB" sz="1600" dirty="0">
                <a:latin typeface="Century Gothic" pitchFamily="34" charset="0"/>
              </a:rPr>
              <a:t>was.)</a:t>
            </a:r>
            <a:endParaRPr lang="en-ZA" sz="1600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1416963"/>
            <a:ext cx="4176463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i="1" dirty="0" err="1">
                <a:latin typeface="Century Gothic" pitchFamily="34" charset="0"/>
              </a:rPr>
              <a:t>Hy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verkies</a:t>
            </a:r>
            <a:r>
              <a:rPr lang="en-ZA" sz="1600" b="1" i="1" dirty="0">
                <a:latin typeface="Century Gothic" pitchFamily="34" charset="0"/>
              </a:rPr>
              <a:t> ’n </a:t>
            </a:r>
            <a:r>
              <a:rPr lang="en-ZA" sz="1600" b="1" i="1" dirty="0" err="1">
                <a:latin typeface="Century Gothic" pitchFamily="34" charset="0"/>
              </a:rPr>
              <a:t>lewe</a:t>
            </a:r>
            <a:r>
              <a:rPr lang="en-ZA" sz="1600" b="1" i="1" dirty="0">
                <a:latin typeface="Century Gothic" pitchFamily="34" charset="0"/>
              </a:rPr>
              <a:t> op </a:t>
            </a:r>
            <a:r>
              <a:rPr lang="en-ZA" sz="1600" b="1" i="1" dirty="0" err="1">
                <a:latin typeface="Century Gothic" pitchFamily="34" charset="0"/>
              </a:rPr>
              <a:t>aarde</a:t>
            </a:r>
            <a:r>
              <a:rPr lang="en-ZA" sz="1600" b="1" i="1" dirty="0">
                <a:latin typeface="Century Gothic" pitchFamily="34" charset="0"/>
              </a:rPr>
              <a:t> (ten </a:t>
            </a:r>
            <a:r>
              <a:rPr lang="en-ZA" sz="1600" b="1" i="1" dirty="0" err="1">
                <a:latin typeface="Century Gothic" pitchFamily="34" charset="0"/>
              </a:rPr>
              <a:t>spyte</a:t>
            </a:r>
            <a:r>
              <a:rPr lang="en-ZA" sz="1600" b="1" i="1" dirty="0">
                <a:latin typeface="Century Gothic" pitchFamily="34" charset="0"/>
              </a:rPr>
              <a:t> van al die </a:t>
            </a:r>
            <a:r>
              <a:rPr lang="en-ZA" sz="1600" b="1" i="1" dirty="0" err="1">
                <a:latin typeface="Century Gothic" pitchFamily="34" charset="0"/>
              </a:rPr>
              <a:t>lyding</a:t>
            </a:r>
            <a:r>
              <a:rPr lang="en-ZA" sz="1600" b="1" i="1" dirty="0">
                <a:latin typeface="Century Gothic" pitchFamily="34" charset="0"/>
              </a:rPr>
              <a:t>) </a:t>
            </a:r>
            <a:r>
              <a:rPr lang="en-ZA" sz="1600" b="1" i="1" dirty="0" err="1">
                <a:latin typeface="Century Gothic" pitchFamily="34" charset="0"/>
              </a:rPr>
              <a:t>bo</a:t>
            </a:r>
            <a:r>
              <a:rPr lang="en-ZA" sz="1600" b="1" i="1" dirty="0">
                <a:latin typeface="Century Gothic" pitchFamily="34" charset="0"/>
              </a:rPr>
              <a:t> die </a:t>
            </a:r>
            <a:r>
              <a:rPr lang="en-ZA" sz="1600" b="1" i="1" dirty="0" err="1">
                <a:latin typeface="Century Gothic" pitchFamily="34" charset="0"/>
              </a:rPr>
              <a:t>hiernamaals</a:t>
            </a:r>
            <a:r>
              <a:rPr lang="en-ZA" sz="1600" b="1" i="1" dirty="0">
                <a:latin typeface="Century Gothic" pitchFamily="34" charset="0"/>
              </a:rPr>
              <a:t> in </a:t>
            </a:r>
            <a:r>
              <a:rPr lang="en-ZA" sz="1600" b="1" i="1" dirty="0" smtClean="0">
                <a:latin typeface="Century Gothic" pitchFamily="34" charset="0"/>
              </a:rPr>
              <a:t>’n </a:t>
            </a:r>
            <a:r>
              <a:rPr lang="en-ZA" sz="1600" b="1" i="1" dirty="0" err="1" smtClean="0">
                <a:latin typeface="Century Gothic" pitchFamily="34" charset="0"/>
              </a:rPr>
              <a:t>koue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>
                <a:latin typeface="Century Gothic" pitchFamily="34" charset="0"/>
              </a:rPr>
              <a:t>en </a:t>
            </a:r>
            <a:r>
              <a:rPr lang="en-ZA" sz="1600" b="1" i="1" dirty="0" err="1">
                <a:latin typeface="Century Gothic" pitchFamily="34" charset="0"/>
              </a:rPr>
              <a:t>dooie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grafsteenhemel</a:t>
            </a:r>
            <a:r>
              <a:rPr lang="en-ZA" sz="1600" b="1" i="1" dirty="0">
                <a:latin typeface="Century Gothic" pitchFamily="34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4078990"/>
            <a:ext cx="4968552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i="1" dirty="0" err="1" smtClean="0">
                <a:latin typeface="Century Gothic" pitchFamily="34" charset="0"/>
              </a:rPr>
              <a:t>Hy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vind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dus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te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midde</a:t>
            </a:r>
            <a:r>
              <a:rPr lang="en-ZA" sz="1600" b="1" i="1" dirty="0">
                <a:latin typeface="Century Gothic" pitchFamily="34" charset="0"/>
              </a:rPr>
              <a:t> van </a:t>
            </a:r>
            <a:r>
              <a:rPr lang="en-ZA" sz="1600" b="1" i="1" dirty="0" err="1">
                <a:latin typeface="Century Gothic" pitchFamily="34" charset="0"/>
              </a:rPr>
              <a:t>sy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moeilike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leef</a:t>
            </a:r>
            <a:r>
              <a:rPr lang="en-ZA" sz="1600" b="1" i="1" dirty="0">
                <a:latin typeface="Century Gothic" pitchFamily="34" charset="0"/>
              </a:rPr>
              <a:t>- en </a:t>
            </a:r>
            <a:r>
              <a:rPr lang="en-ZA" sz="1600" b="1" i="1" dirty="0" err="1">
                <a:latin typeface="Century Gothic" pitchFamily="34" charset="0"/>
              </a:rPr>
              <a:t>werkomstandighede</a:t>
            </a:r>
            <a:r>
              <a:rPr lang="en-ZA" sz="1600" b="1" i="1" dirty="0">
                <a:latin typeface="Century Gothic" pitchFamily="34" charset="0"/>
              </a:rPr>
              <a:t>, </a:t>
            </a:r>
            <a:r>
              <a:rPr lang="en-ZA" sz="1600" b="1" i="1" dirty="0" err="1">
                <a:latin typeface="Century Gothic" pitchFamily="34" charset="0"/>
              </a:rPr>
              <a:t>tóg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vreugde</a:t>
            </a:r>
            <a:r>
              <a:rPr lang="en-ZA" sz="1600" b="1" i="1" dirty="0">
                <a:latin typeface="Century Gothic" pitchFamily="34" charset="0"/>
              </a:rPr>
              <a:t> in </a:t>
            </a:r>
            <a:r>
              <a:rPr lang="en-ZA" sz="1600" b="1" i="1" dirty="0" err="1">
                <a:latin typeface="Century Gothic" pitchFamily="34" charset="0"/>
              </a:rPr>
              <a:t>sy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bestaan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waar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hy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sy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ondeugde,gebreke</a:t>
            </a:r>
            <a:r>
              <a:rPr lang="en-ZA" sz="1600" b="1" i="1" dirty="0" smtClean="0">
                <a:latin typeface="Century Gothic" pitchFamily="34" charset="0"/>
              </a:rPr>
              <a:t> en </a:t>
            </a:r>
            <a:r>
              <a:rPr lang="en-ZA" sz="1600" b="1" i="1" dirty="0" err="1" smtClean="0">
                <a:latin typeface="Century Gothic" pitchFamily="34" charset="0"/>
              </a:rPr>
              <a:t>seks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kan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beoefen</a:t>
            </a:r>
            <a:r>
              <a:rPr lang="en-ZA" sz="1600" b="1" i="1" dirty="0" smtClean="0">
                <a:latin typeface="Century Gothic" pitchFamily="34" charset="0"/>
              </a:rPr>
              <a:t>. DUS </a:t>
            </a:r>
            <a:r>
              <a:rPr lang="en-ZA" sz="1600" b="1" i="1" dirty="0" err="1" smtClean="0">
                <a:latin typeface="Century Gothic" pitchFamily="34" charset="0"/>
              </a:rPr>
              <a:t>sy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solidFill>
                  <a:srgbClr val="FF0000"/>
                </a:solidFill>
                <a:latin typeface="Century Gothic" pitchFamily="34" charset="0"/>
              </a:rPr>
              <a:t>versagtende</a:t>
            </a:r>
            <a:r>
              <a:rPr lang="en-ZA" sz="16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ZA" sz="1600" b="1" i="1" dirty="0" err="1" smtClean="0">
                <a:solidFill>
                  <a:srgbClr val="FF0000"/>
                </a:solidFill>
                <a:latin typeface="Century Gothic" pitchFamily="34" charset="0"/>
              </a:rPr>
              <a:t>omstandighede</a:t>
            </a:r>
            <a:r>
              <a:rPr lang="en-ZA" sz="1600" b="1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sal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wees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om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toegelaat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te</a:t>
            </a:r>
            <a:r>
              <a:rPr lang="en-ZA" sz="1600" b="1" i="1" dirty="0" smtClean="0">
                <a:latin typeface="Century Gothic" pitchFamily="34" charset="0"/>
              </a:rPr>
              <a:t> word </a:t>
            </a:r>
            <a:r>
              <a:rPr lang="en-ZA" sz="1600" b="1" i="1" dirty="0" err="1" smtClean="0">
                <a:latin typeface="Century Gothic" pitchFamily="34" charset="0"/>
              </a:rPr>
              <a:t>om</a:t>
            </a:r>
            <a:r>
              <a:rPr lang="en-ZA" sz="1600" b="1" i="1" dirty="0" smtClean="0">
                <a:latin typeface="Century Gothic" pitchFamily="34" charset="0"/>
              </a:rPr>
              <a:t> op </a:t>
            </a:r>
            <a:r>
              <a:rPr lang="en-ZA" sz="1600" b="1" i="1" dirty="0" err="1" smtClean="0">
                <a:latin typeface="Century Gothic" pitchFamily="34" charset="0"/>
              </a:rPr>
              <a:t>aarde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te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bly</a:t>
            </a:r>
            <a:r>
              <a:rPr lang="en-ZA" sz="1600" b="1" i="1" dirty="0" smtClean="0">
                <a:latin typeface="Century Gothic" pitchFamily="34" charset="0"/>
              </a:rPr>
              <a:t>.</a:t>
            </a:r>
            <a:endParaRPr lang="en-ZA" sz="1600" b="1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4809815"/>
            <a:ext cx="399593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i="1" dirty="0" err="1" smtClean="0">
                <a:latin typeface="Century Gothic" pitchFamily="34" charset="0"/>
              </a:rPr>
              <a:t>Ewigdurende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vonnis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sal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wees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om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eendag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hemel</a:t>
            </a:r>
            <a:r>
              <a:rPr lang="en-ZA" sz="1600" b="1" i="1" dirty="0" smtClean="0">
                <a:latin typeface="Century Gothic" pitchFamily="34" charset="0"/>
              </a:rPr>
              <a:t> toe </a:t>
            </a:r>
            <a:r>
              <a:rPr lang="en-ZA" sz="1600" b="1" i="1" dirty="0" err="1" smtClean="0">
                <a:latin typeface="Century Gothic" pitchFamily="34" charset="0"/>
              </a:rPr>
              <a:t>te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moet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gaan</a:t>
            </a:r>
            <a:r>
              <a:rPr lang="en-ZA" sz="1600" b="1" i="1" dirty="0" smtClean="0">
                <a:latin typeface="Century Gothic" pitchFamily="34" charset="0"/>
              </a:rPr>
              <a:t>, want </a:t>
            </a:r>
            <a:r>
              <a:rPr lang="en-ZA" sz="1600" b="1" i="1" dirty="0" err="1" smtClean="0">
                <a:latin typeface="Century Gothic" pitchFamily="34" charset="0"/>
              </a:rPr>
              <a:t>hy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sal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nie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inpas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nie</a:t>
            </a:r>
            <a:r>
              <a:rPr lang="en-ZA" sz="1600" b="1" i="1" dirty="0" smtClean="0">
                <a:latin typeface="Century Gothic" pitchFamily="34" charset="0"/>
              </a:rPr>
              <a:t>.</a:t>
            </a:r>
            <a:endParaRPr lang="en-ZA" sz="1600" b="1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427038"/>
            <a:ext cx="71287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u="sng" dirty="0" err="1" smtClean="0">
                <a:latin typeface="Century Gothic" panose="020B0502020202020204" pitchFamily="34" charset="0"/>
              </a:rPr>
              <a:t>Satiriese</a:t>
            </a:r>
            <a:r>
              <a:rPr lang="en-ZA" sz="2000" b="1" u="sng" dirty="0" smtClean="0">
                <a:latin typeface="Century Gothic" panose="020B0502020202020204" pitchFamily="34" charset="0"/>
              </a:rPr>
              <a:t> </a:t>
            </a:r>
            <a:r>
              <a:rPr lang="en-ZA" sz="2000" b="1" u="sng" dirty="0" err="1" smtClean="0">
                <a:latin typeface="Century Gothic" panose="020B0502020202020204" pitchFamily="34" charset="0"/>
              </a:rPr>
              <a:t>Vers</a:t>
            </a:r>
            <a:r>
              <a:rPr lang="en-ZA" sz="2000" b="1" dirty="0" smtClean="0">
                <a:latin typeface="Century Gothic" panose="020B0502020202020204" pitchFamily="34" charset="0"/>
              </a:rPr>
              <a:t>: </a:t>
            </a:r>
          </a:p>
          <a:p>
            <a:endParaRPr lang="en-ZA" sz="1600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b="1" dirty="0" smtClean="0">
                <a:latin typeface="Century Gothic" panose="020B0502020202020204" pitchFamily="34" charset="0"/>
              </a:rPr>
              <a:t>Hemel word as ‘n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metafoor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gebruik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om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verskille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tussen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sosiale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groeperings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bv</a:t>
            </a:r>
            <a:r>
              <a:rPr lang="en-ZA" sz="1600" b="1" dirty="0" smtClean="0">
                <a:latin typeface="Century Gothic" panose="020B0502020202020204" pitchFamily="34" charset="0"/>
              </a:rPr>
              <a:t>. baas en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klaas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uit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te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beeld</a:t>
            </a:r>
            <a:r>
              <a:rPr lang="en-ZA" sz="1600" b="1" dirty="0" smtClean="0">
                <a:latin typeface="Century Gothic" panose="020B0502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b="1" dirty="0" smtClean="0">
                <a:latin typeface="Century Gothic" panose="020B0502020202020204" pitchFamily="34" charset="0"/>
              </a:rPr>
              <a:t>Spot word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gedryf</a:t>
            </a:r>
            <a:r>
              <a:rPr lang="en-ZA" sz="1600" b="1" dirty="0" smtClean="0">
                <a:latin typeface="Century Gothic" panose="020B0502020202020204" pitchFamily="34" charset="0"/>
              </a:rPr>
              <a:t> met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menslike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tekortkominge</a:t>
            </a:r>
            <a:r>
              <a:rPr lang="en-ZA" sz="1600" b="1" dirty="0" smtClean="0">
                <a:latin typeface="Century Gothic" panose="020B0502020202020204" pitchFamily="34" charset="0"/>
              </a:rPr>
              <a:t> (die </a:t>
            </a:r>
            <a:r>
              <a:rPr lang="en-ZA" sz="1600" b="1" dirty="0" err="1">
                <a:latin typeface="Century Gothic" panose="020B0502020202020204" pitchFamily="34" charset="0"/>
              </a:rPr>
              <a:t>spreker</a:t>
            </a:r>
            <a:r>
              <a:rPr lang="en-ZA" sz="1600" b="1" dirty="0">
                <a:latin typeface="Century Gothic" panose="020B0502020202020204" pitchFamily="34" charset="0"/>
              </a:rPr>
              <a:t> se </a:t>
            </a:r>
            <a:r>
              <a:rPr lang="en-ZA" sz="1600" b="1" dirty="0" err="1">
                <a:latin typeface="Century Gothic" panose="020B0502020202020204" pitchFamily="34" charset="0"/>
              </a:rPr>
              <a:t>voorliefde</a:t>
            </a:r>
            <a:r>
              <a:rPr lang="en-ZA" sz="1600" b="1" dirty="0">
                <a:latin typeface="Century Gothic" panose="020B0502020202020204" pitchFamily="34" charset="0"/>
              </a:rPr>
              <a:t> </a:t>
            </a:r>
            <a:r>
              <a:rPr lang="en-ZA" sz="1600" b="1" dirty="0" err="1">
                <a:latin typeface="Century Gothic" panose="020B0502020202020204" pitchFamily="34" charset="0"/>
              </a:rPr>
              <a:t>vir</a:t>
            </a:r>
            <a:r>
              <a:rPr lang="en-ZA" sz="1600" b="1" dirty="0">
                <a:latin typeface="Century Gothic" panose="020B0502020202020204" pitchFamily="34" charset="0"/>
              </a:rPr>
              <a:t> </a:t>
            </a:r>
            <a:r>
              <a:rPr lang="en-ZA" sz="1600" b="1" dirty="0" err="1">
                <a:latin typeface="Century Gothic" panose="020B0502020202020204" pitchFamily="34" charset="0"/>
              </a:rPr>
              <a:t>seks</a:t>
            </a:r>
            <a:r>
              <a:rPr lang="en-ZA" sz="1600" b="1" dirty="0">
                <a:latin typeface="Century Gothic" panose="020B0502020202020204" pitchFamily="34" charset="0"/>
              </a:rPr>
              <a:t> en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vloek</a:t>
            </a:r>
            <a:r>
              <a:rPr lang="en-ZA" sz="1600" b="1" dirty="0" smtClean="0">
                <a:latin typeface="Century Gothic" panose="020B0502020202020204" pitchFamily="34" charset="0"/>
              </a:rPr>
              <a:t>) en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ondeugde</a:t>
            </a:r>
            <a:r>
              <a:rPr lang="en-ZA" sz="1600" b="1" dirty="0" smtClean="0">
                <a:latin typeface="Century Gothic" panose="020B0502020202020204" pitchFamily="34" charset="0"/>
              </a:rPr>
              <a:t> (die baas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wat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mense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uitbuit</a:t>
            </a:r>
            <a:r>
              <a:rPr lang="en-ZA" sz="1600" b="1" dirty="0" smtClean="0">
                <a:latin typeface="Century Gothic" panose="020B0502020202020204" pitchFamily="34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b="1" dirty="0" err="1" smtClean="0">
                <a:latin typeface="Century Gothic" panose="020B0502020202020204" pitchFamily="34" charset="0"/>
              </a:rPr>
              <a:t>Kommentaar</a:t>
            </a:r>
            <a:r>
              <a:rPr lang="en-ZA" sz="1600" b="1" dirty="0" smtClean="0">
                <a:latin typeface="Century Gothic" panose="020B0502020202020204" pitchFamily="34" charset="0"/>
              </a:rPr>
              <a:t> word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gelewer</a:t>
            </a:r>
            <a:r>
              <a:rPr lang="en-ZA" sz="1600" b="1" dirty="0" smtClean="0">
                <a:latin typeface="Century Gothic" panose="020B0502020202020204" pitchFamily="34" charset="0"/>
              </a:rPr>
              <a:t> op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sosiale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ongelykheid</a:t>
            </a:r>
            <a:r>
              <a:rPr lang="en-ZA" sz="1600" b="1" dirty="0" smtClean="0">
                <a:latin typeface="Century Gothic" panose="020B0502020202020204" pitchFamily="34" charset="0"/>
              </a:rPr>
              <a:t> en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maatskaplike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kwessies</a:t>
            </a:r>
            <a:r>
              <a:rPr lang="en-ZA" sz="1600" b="1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b="1" dirty="0" err="1" smtClean="0">
                <a:latin typeface="Century Gothic" panose="020B0502020202020204" pitchFamily="34" charset="0"/>
              </a:rPr>
              <a:t>Alles</a:t>
            </a:r>
            <a:r>
              <a:rPr lang="en-ZA" sz="1600" b="1" dirty="0" smtClean="0">
                <a:latin typeface="Century Gothic" panose="020B0502020202020204" pitchFamily="34" charset="0"/>
              </a:rPr>
              <a:t> word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speels</a:t>
            </a:r>
            <a:r>
              <a:rPr lang="en-ZA" sz="1600" b="1" dirty="0" smtClean="0">
                <a:latin typeface="Century Gothic" panose="020B0502020202020204" pitchFamily="34" charset="0"/>
              </a:rPr>
              <a:t> en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humoristies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aangebied</a:t>
            </a:r>
            <a:r>
              <a:rPr lang="en-ZA" sz="1600" b="1" dirty="0" smtClean="0">
                <a:latin typeface="Century Gothic" panose="020B0502020202020204" pitchFamily="34" charset="0"/>
              </a:rPr>
              <a:t>.</a:t>
            </a:r>
            <a:endParaRPr lang="en-ZA" sz="16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501008"/>
            <a:ext cx="46085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u="sng" dirty="0" err="1" smtClean="0">
                <a:latin typeface="Century Gothic" panose="020B0502020202020204" pitchFamily="34" charset="0"/>
              </a:rPr>
              <a:t>Vrye</a:t>
            </a:r>
            <a:r>
              <a:rPr lang="en-ZA" sz="2000" b="1" u="sng" dirty="0" smtClean="0">
                <a:latin typeface="Century Gothic" panose="020B0502020202020204" pitchFamily="34" charset="0"/>
              </a:rPr>
              <a:t> </a:t>
            </a:r>
            <a:r>
              <a:rPr lang="en-ZA" sz="2000" b="1" u="sng" dirty="0" err="1">
                <a:latin typeface="Century Gothic" panose="020B0502020202020204" pitchFamily="34" charset="0"/>
              </a:rPr>
              <a:t>Vers</a:t>
            </a:r>
            <a:r>
              <a:rPr lang="en-ZA" b="1" dirty="0" smtClean="0">
                <a:latin typeface="Century Gothic" panose="020B0502020202020204" pitchFamily="34" charset="0"/>
              </a:rPr>
              <a:t>:</a:t>
            </a:r>
          </a:p>
          <a:p>
            <a:endParaRPr lang="en-ZA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 err="1" smtClean="0">
                <a:latin typeface="Century Gothic" panose="020B0502020202020204" pitchFamily="34" charset="0"/>
              </a:rPr>
              <a:t>Versreëls</a:t>
            </a:r>
            <a:r>
              <a:rPr lang="en-ZA" b="1" dirty="0" smtClean="0">
                <a:latin typeface="Century Gothic" panose="020B0502020202020204" pitchFamily="34" charset="0"/>
              </a:rPr>
              <a:t> se </a:t>
            </a:r>
            <a:r>
              <a:rPr lang="en-ZA" b="1" dirty="0" err="1" smtClean="0">
                <a:latin typeface="Century Gothic" panose="020B0502020202020204" pitchFamily="34" charset="0"/>
              </a:rPr>
              <a:t>lengtes</a:t>
            </a:r>
            <a:r>
              <a:rPr lang="en-ZA" b="1" dirty="0" smtClean="0">
                <a:latin typeface="Century Gothic" panose="020B0502020202020204" pitchFamily="34" charset="0"/>
              </a:rPr>
              <a:t> </a:t>
            </a:r>
            <a:r>
              <a:rPr lang="en-ZA" b="1" dirty="0" err="1" smtClean="0">
                <a:latin typeface="Century Gothic" panose="020B0502020202020204" pitchFamily="34" charset="0"/>
              </a:rPr>
              <a:t>wissel</a:t>
            </a:r>
            <a:r>
              <a:rPr lang="en-ZA" b="1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 err="1" smtClean="0">
                <a:latin typeface="Century Gothic" panose="020B0502020202020204" pitchFamily="34" charset="0"/>
              </a:rPr>
              <a:t>Strofelengtes</a:t>
            </a:r>
            <a:r>
              <a:rPr lang="en-ZA" b="1" dirty="0" smtClean="0">
                <a:latin typeface="Century Gothic" panose="020B0502020202020204" pitchFamily="34" charset="0"/>
              </a:rPr>
              <a:t> </a:t>
            </a:r>
            <a:r>
              <a:rPr lang="en-ZA" b="1" dirty="0" err="1" smtClean="0">
                <a:latin typeface="Century Gothic" panose="020B0502020202020204" pitchFamily="34" charset="0"/>
              </a:rPr>
              <a:t>wissel</a:t>
            </a:r>
            <a:r>
              <a:rPr lang="en-ZA" b="1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 err="1" smtClean="0">
                <a:latin typeface="Century Gothic" panose="020B0502020202020204" pitchFamily="34" charset="0"/>
              </a:rPr>
              <a:t>Nie</a:t>
            </a:r>
            <a:r>
              <a:rPr lang="en-ZA" b="1" dirty="0" smtClean="0">
                <a:latin typeface="Century Gothic" panose="020B0502020202020204" pitchFamily="34" charset="0"/>
              </a:rPr>
              <a:t> </a:t>
            </a:r>
            <a:r>
              <a:rPr lang="en-ZA" b="1" dirty="0" err="1" smtClean="0">
                <a:latin typeface="Century Gothic" panose="020B0502020202020204" pitchFamily="34" charset="0"/>
              </a:rPr>
              <a:t>vaste</a:t>
            </a:r>
            <a:r>
              <a:rPr lang="en-ZA" b="1" dirty="0" smtClean="0">
                <a:latin typeface="Century Gothic" panose="020B0502020202020204" pitchFamily="34" charset="0"/>
              </a:rPr>
              <a:t> </a:t>
            </a:r>
            <a:r>
              <a:rPr lang="en-ZA" b="1" dirty="0" err="1" smtClean="0">
                <a:latin typeface="Century Gothic" panose="020B0502020202020204" pitchFamily="34" charset="0"/>
              </a:rPr>
              <a:t>rympatroon</a:t>
            </a:r>
            <a:r>
              <a:rPr lang="en-ZA" b="1" dirty="0" smtClean="0">
                <a:latin typeface="Century Gothic" panose="020B0502020202020204" pitchFamily="34" charset="0"/>
              </a:rPr>
              <a:t> </a:t>
            </a:r>
            <a:r>
              <a:rPr lang="en-ZA" b="1" dirty="0" err="1" smtClean="0">
                <a:latin typeface="Century Gothic" panose="020B0502020202020204" pitchFamily="34" charset="0"/>
              </a:rPr>
              <a:t>nie</a:t>
            </a:r>
            <a:r>
              <a:rPr lang="en-ZA" b="1" dirty="0" smtClean="0">
                <a:latin typeface="Century Gothic" panose="020B0502020202020204" pitchFamily="34" charset="0"/>
              </a:rPr>
              <a:t>.</a:t>
            </a:r>
            <a:endParaRPr lang="en-ZA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8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7000" t="-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Z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Verskille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Z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tussen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Z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Kaaps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en </a:t>
            </a:r>
            <a:r>
              <a:rPr lang="en-Z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Standaardafrikaans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Z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soos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Z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dit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in die </a:t>
            </a:r>
            <a:r>
              <a:rPr lang="en-Z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gedig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Z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voorkom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© </a:t>
            </a:r>
            <a:r>
              <a:rPr lang="en-US" dirty="0" err="1" smtClean="0">
                <a:latin typeface="Century Gothic" pitchFamily="34" charset="0"/>
              </a:rPr>
              <a:t>Vlymskerp</a:t>
            </a:r>
            <a:r>
              <a:rPr lang="en-US" dirty="0" smtClean="0">
                <a:latin typeface="Century Gothic" pitchFamily="34" charset="0"/>
              </a:rPr>
              <a:t> 2017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617905"/>
            <a:ext cx="8568952" cy="454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ZA" dirty="0" err="1" smtClean="0">
                <a:latin typeface="Century Gothic" pitchFamily="34" charset="0"/>
              </a:rPr>
              <a:t>Veelvuldige</a:t>
            </a:r>
            <a:r>
              <a:rPr lang="en-ZA" dirty="0" smtClean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gebruik</a:t>
            </a:r>
            <a:r>
              <a:rPr lang="en-ZA" dirty="0">
                <a:latin typeface="Century Gothic" pitchFamily="34" charset="0"/>
              </a:rPr>
              <a:t> van </a:t>
            </a:r>
            <a:r>
              <a:rPr lang="en-ZA" b="1" dirty="0" err="1">
                <a:latin typeface="Century Gothic" pitchFamily="34" charset="0"/>
              </a:rPr>
              <a:t>Engelse</a:t>
            </a:r>
            <a:r>
              <a:rPr lang="en-ZA" b="1" dirty="0">
                <a:latin typeface="Century Gothic" pitchFamily="34" charset="0"/>
              </a:rPr>
              <a:t> </a:t>
            </a:r>
            <a:r>
              <a:rPr lang="en-ZA" b="1" dirty="0" err="1" smtClean="0">
                <a:latin typeface="Century Gothic" pitchFamily="34" charset="0"/>
              </a:rPr>
              <a:t>woorde</a:t>
            </a:r>
            <a:r>
              <a:rPr lang="en-ZA" b="1" dirty="0" smtClean="0">
                <a:latin typeface="Century Gothic" pitchFamily="34" charset="0"/>
              </a:rPr>
              <a:t>.</a:t>
            </a:r>
          </a:p>
          <a:p>
            <a:pPr lvl="0"/>
            <a:endParaRPr lang="en-ZA" sz="1050" b="1" dirty="0" smtClean="0">
              <a:latin typeface="Century Gothic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ZA" b="1" dirty="0" err="1">
                <a:latin typeface="Century Gothic" pitchFamily="34" charset="0"/>
              </a:rPr>
              <a:t>W</a:t>
            </a:r>
            <a:r>
              <a:rPr lang="en-ZA" b="1" dirty="0" err="1" smtClean="0">
                <a:latin typeface="Century Gothic" pitchFamily="34" charset="0"/>
              </a:rPr>
              <a:t>eglating</a:t>
            </a:r>
            <a:r>
              <a:rPr lang="en-ZA" b="1" dirty="0" smtClean="0">
                <a:latin typeface="Century Gothic" pitchFamily="34" charset="0"/>
              </a:rPr>
              <a:t> </a:t>
            </a:r>
            <a:r>
              <a:rPr lang="en-ZA" b="1" dirty="0">
                <a:latin typeface="Century Gothic" pitchFamily="34" charset="0"/>
              </a:rPr>
              <a:t>van </a:t>
            </a:r>
            <a:r>
              <a:rPr lang="en-ZA" b="1" dirty="0" err="1">
                <a:latin typeface="Century Gothic" pitchFamily="34" charset="0"/>
              </a:rPr>
              <a:t>konsonante</a:t>
            </a:r>
            <a:r>
              <a:rPr lang="en-ZA" b="1" dirty="0">
                <a:latin typeface="Century Gothic" pitchFamily="34" charset="0"/>
              </a:rPr>
              <a:t> </a:t>
            </a:r>
            <a:r>
              <a:rPr lang="en-ZA" b="1" dirty="0" err="1">
                <a:latin typeface="Century Gothic" pitchFamily="34" charset="0"/>
              </a:rPr>
              <a:t>aan</a:t>
            </a:r>
            <a:r>
              <a:rPr lang="en-ZA" b="1" dirty="0">
                <a:latin typeface="Century Gothic" pitchFamily="34" charset="0"/>
              </a:rPr>
              <a:t> die </a:t>
            </a:r>
            <a:r>
              <a:rPr lang="en-ZA" b="1" dirty="0" err="1">
                <a:latin typeface="Century Gothic" pitchFamily="34" charset="0"/>
              </a:rPr>
              <a:t>einde</a:t>
            </a:r>
            <a:r>
              <a:rPr lang="en-ZA" b="1" dirty="0">
                <a:latin typeface="Century Gothic" pitchFamily="34" charset="0"/>
              </a:rPr>
              <a:t> van </a:t>
            </a:r>
            <a:r>
              <a:rPr lang="en-ZA" b="1" dirty="0" err="1">
                <a:latin typeface="Century Gothic" pitchFamily="34" charset="0"/>
              </a:rPr>
              <a:t>woorde</a:t>
            </a:r>
            <a:r>
              <a:rPr lang="en-ZA" dirty="0">
                <a:latin typeface="Century Gothic" pitchFamily="34" charset="0"/>
              </a:rPr>
              <a:t>: “vi” (</a:t>
            </a:r>
            <a:r>
              <a:rPr lang="en-ZA" dirty="0" err="1">
                <a:latin typeface="Century Gothic" pitchFamily="34" charset="0"/>
              </a:rPr>
              <a:t>reël</a:t>
            </a:r>
            <a:r>
              <a:rPr lang="en-ZA" dirty="0">
                <a:latin typeface="Century Gothic" pitchFamily="34" charset="0"/>
              </a:rPr>
              <a:t> 7), “</a:t>
            </a:r>
            <a:r>
              <a:rPr lang="en-ZA" dirty="0" err="1">
                <a:latin typeface="Century Gothic" pitchFamily="34" charset="0"/>
              </a:rPr>
              <a:t>daa</a:t>
            </a:r>
            <a:r>
              <a:rPr lang="en-ZA" dirty="0">
                <a:latin typeface="Century Gothic" pitchFamily="34" charset="0"/>
              </a:rPr>
              <a:t>” (</a:t>
            </a:r>
            <a:r>
              <a:rPr lang="en-ZA" dirty="0" err="1">
                <a:latin typeface="Century Gothic" pitchFamily="34" charset="0"/>
              </a:rPr>
              <a:t>reël</a:t>
            </a:r>
            <a:r>
              <a:rPr lang="en-ZA" dirty="0">
                <a:latin typeface="Century Gothic" pitchFamily="34" charset="0"/>
              </a:rPr>
              <a:t> 13), “</a:t>
            </a:r>
            <a:r>
              <a:rPr lang="en-ZA" dirty="0" err="1">
                <a:latin typeface="Century Gothic" pitchFamily="34" charset="0"/>
              </a:rPr>
              <a:t>waa</a:t>
            </a:r>
            <a:r>
              <a:rPr lang="en-ZA" dirty="0">
                <a:latin typeface="Century Gothic" pitchFamily="34" charset="0"/>
              </a:rPr>
              <a:t>” (</a:t>
            </a:r>
            <a:r>
              <a:rPr lang="en-ZA" dirty="0" err="1">
                <a:latin typeface="Century Gothic" pitchFamily="34" charset="0"/>
              </a:rPr>
              <a:t>reël</a:t>
            </a:r>
            <a:r>
              <a:rPr lang="en-ZA" dirty="0">
                <a:latin typeface="Century Gothic" pitchFamily="34" charset="0"/>
              </a:rPr>
              <a:t> 14) en “</a:t>
            </a:r>
            <a:r>
              <a:rPr lang="en-ZA" dirty="0" err="1">
                <a:latin typeface="Century Gothic" pitchFamily="34" charset="0"/>
              </a:rPr>
              <a:t>lieweste</a:t>
            </a:r>
            <a:r>
              <a:rPr lang="en-ZA" dirty="0">
                <a:latin typeface="Century Gothic" pitchFamily="34" charset="0"/>
              </a:rPr>
              <a:t>” (</a:t>
            </a:r>
            <a:r>
              <a:rPr lang="en-ZA" dirty="0" err="1">
                <a:latin typeface="Century Gothic" pitchFamily="34" charset="0"/>
              </a:rPr>
              <a:t>reël</a:t>
            </a:r>
            <a:r>
              <a:rPr lang="en-ZA" dirty="0">
                <a:latin typeface="Century Gothic" pitchFamily="34" charset="0"/>
              </a:rPr>
              <a:t> 29</a:t>
            </a:r>
            <a:r>
              <a:rPr lang="en-ZA" dirty="0" smtClean="0">
                <a:latin typeface="Century Gothic" pitchFamily="34" charset="0"/>
              </a:rPr>
              <a:t>).</a:t>
            </a:r>
          </a:p>
          <a:p>
            <a:pPr lvl="0"/>
            <a:endParaRPr lang="en-ZA" sz="1050" dirty="0">
              <a:latin typeface="Century Gothic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ZA" b="1" dirty="0" err="1">
                <a:latin typeface="Century Gothic" pitchFamily="34" charset="0"/>
              </a:rPr>
              <a:t>Verlaging</a:t>
            </a:r>
            <a:r>
              <a:rPr lang="en-ZA" b="1" dirty="0">
                <a:latin typeface="Century Gothic" pitchFamily="34" charset="0"/>
              </a:rPr>
              <a:t> van </a:t>
            </a:r>
            <a:r>
              <a:rPr lang="en-ZA" b="1" dirty="0" err="1">
                <a:latin typeface="Century Gothic" pitchFamily="34" charset="0"/>
              </a:rPr>
              <a:t>vokale</a:t>
            </a:r>
            <a:r>
              <a:rPr lang="en-ZA" dirty="0">
                <a:latin typeface="Century Gothic" pitchFamily="34" charset="0"/>
              </a:rPr>
              <a:t>: “</a:t>
            </a:r>
            <a:r>
              <a:rPr lang="en-ZA" dirty="0" err="1">
                <a:latin typeface="Century Gothic" pitchFamily="34" charset="0"/>
              </a:rPr>
              <a:t>Oe</a:t>
            </a:r>
            <a:r>
              <a:rPr lang="en-ZA" dirty="0">
                <a:latin typeface="Century Gothic" pitchFamily="34" charset="0"/>
              </a:rPr>
              <a:t>” in </a:t>
            </a:r>
            <a:r>
              <a:rPr lang="en-ZA" dirty="0" err="1">
                <a:latin typeface="Century Gothic" pitchFamily="34" charset="0"/>
              </a:rPr>
              <a:t>plaas</a:t>
            </a:r>
            <a:r>
              <a:rPr lang="en-ZA" dirty="0">
                <a:latin typeface="Century Gothic" pitchFamily="34" charset="0"/>
              </a:rPr>
              <a:t> van “O” (</a:t>
            </a:r>
            <a:r>
              <a:rPr lang="en-ZA" dirty="0" err="1">
                <a:latin typeface="Century Gothic" pitchFamily="34" charset="0"/>
              </a:rPr>
              <a:t>reël</a:t>
            </a:r>
            <a:r>
              <a:rPr lang="en-ZA" dirty="0">
                <a:latin typeface="Century Gothic" pitchFamily="34" charset="0"/>
              </a:rPr>
              <a:t> 1), “</a:t>
            </a:r>
            <a:r>
              <a:rPr lang="en-ZA" dirty="0" err="1">
                <a:latin typeface="Century Gothic" pitchFamily="34" charset="0"/>
              </a:rPr>
              <a:t>hiemel</a:t>
            </a:r>
            <a:r>
              <a:rPr lang="en-ZA" dirty="0">
                <a:latin typeface="Century Gothic" pitchFamily="34" charset="0"/>
              </a:rPr>
              <a:t>” (</a:t>
            </a:r>
            <a:r>
              <a:rPr lang="en-ZA" dirty="0" err="1">
                <a:latin typeface="Century Gothic" pitchFamily="34" charset="0"/>
              </a:rPr>
              <a:t>reël</a:t>
            </a:r>
            <a:r>
              <a:rPr lang="en-ZA" dirty="0">
                <a:latin typeface="Century Gothic" pitchFamily="34" charset="0"/>
              </a:rPr>
              <a:t> 2), “</a:t>
            </a:r>
            <a:r>
              <a:rPr lang="en-ZA" dirty="0" err="1">
                <a:latin typeface="Century Gothic" pitchFamily="34" charset="0"/>
              </a:rPr>
              <a:t>vergiewe</a:t>
            </a:r>
            <a:r>
              <a:rPr lang="en-ZA" dirty="0">
                <a:latin typeface="Century Gothic" pitchFamily="34" charset="0"/>
              </a:rPr>
              <a:t>” (</a:t>
            </a:r>
            <a:r>
              <a:rPr lang="en-ZA" dirty="0" err="1">
                <a:latin typeface="Century Gothic" pitchFamily="34" charset="0"/>
              </a:rPr>
              <a:t>reël</a:t>
            </a:r>
            <a:r>
              <a:rPr lang="en-ZA" dirty="0">
                <a:latin typeface="Century Gothic" pitchFamily="34" charset="0"/>
              </a:rPr>
              <a:t> 3), “</a:t>
            </a:r>
            <a:r>
              <a:rPr lang="en-ZA" dirty="0" err="1">
                <a:latin typeface="Century Gothic" pitchFamily="34" charset="0"/>
              </a:rPr>
              <a:t>liewe</a:t>
            </a:r>
            <a:r>
              <a:rPr lang="en-ZA" dirty="0">
                <a:latin typeface="Century Gothic" pitchFamily="34" charset="0"/>
              </a:rPr>
              <a:t>” (</a:t>
            </a:r>
            <a:r>
              <a:rPr lang="en-ZA" dirty="0" err="1">
                <a:latin typeface="Century Gothic" pitchFamily="34" charset="0"/>
              </a:rPr>
              <a:t>reël</a:t>
            </a:r>
            <a:r>
              <a:rPr lang="en-ZA" dirty="0">
                <a:latin typeface="Century Gothic" pitchFamily="34" charset="0"/>
              </a:rPr>
              <a:t> 4), “</a:t>
            </a:r>
            <a:r>
              <a:rPr lang="en-ZA" dirty="0" err="1">
                <a:latin typeface="Century Gothic" pitchFamily="34" charset="0"/>
              </a:rPr>
              <a:t>wies</a:t>
            </a:r>
            <a:r>
              <a:rPr lang="en-ZA" dirty="0">
                <a:latin typeface="Century Gothic" pitchFamily="34" charset="0"/>
              </a:rPr>
              <a:t>” (</a:t>
            </a:r>
            <a:r>
              <a:rPr lang="en-ZA" dirty="0" err="1">
                <a:latin typeface="Century Gothic" pitchFamily="34" charset="0"/>
              </a:rPr>
              <a:t>reël</a:t>
            </a:r>
            <a:r>
              <a:rPr lang="en-ZA" dirty="0">
                <a:latin typeface="Century Gothic" pitchFamily="34" charset="0"/>
              </a:rPr>
              <a:t> 7), “</a:t>
            </a:r>
            <a:r>
              <a:rPr lang="en-ZA" dirty="0" err="1">
                <a:latin typeface="Century Gothic" pitchFamily="34" charset="0"/>
              </a:rPr>
              <a:t>boenop</a:t>
            </a:r>
            <a:r>
              <a:rPr lang="en-ZA" dirty="0">
                <a:latin typeface="Century Gothic" pitchFamily="34" charset="0"/>
              </a:rPr>
              <a:t>” (</a:t>
            </a:r>
            <a:r>
              <a:rPr lang="en-ZA" dirty="0" err="1">
                <a:latin typeface="Century Gothic" pitchFamily="34" charset="0"/>
              </a:rPr>
              <a:t>reël</a:t>
            </a:r>
            <a:r>
              <a:rPr lang="en-ZA" dirty="0">
                <a:latin typeface="Century Gothic" pitchFamily="34" charset="0"/>
              </a:rPr>
              <a:t> 23</a:t>
            </a:r>
            <a:r>
              <a:rPr lang="en-ZA" dirty="0" smtClean="0">
                <a:latin typeface="Century Gothic" pitchFamily="34" charset="0"/>
              </a:rPr>
              <a:t>).</a:t>
            </a:r>
          </a:p>
          <a:p>
            <a:pPr lvl="0"/>
            <a:endParaRPr lang="en-ZA" sz="1050" dirty="0">
              <a:latin typeface="Century Gothic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ZA" b="1" dirty="0" err="1" smtClean="0">
                <a:latin typeface="Century Gothic" pitchFamily="34" charset="0"/>
              </a:rPr>
              <a:t>Assimilasie</a:t>
            </a:r>
            <a:r>
              <a:rPr lang="en-ZA" dirty="0" smtClean="0">
                <a:latin typeface="Century Gothic" pitchFamily="34" charset="0"/>
              </a:rPr>
              <a:t>: </a:t>
            </a:r>
            <a:r>
              <a:rPr lang="en-ZA" dirty="0">
                <a:latin typeface="Century Gothic" pitchFamily="34" charset="0"/>
              </a:rPr>
              <a:t>“</a:t>
            </a:r>
            <a:r>
              <a:rPr lang="en-ZA" dirty="0" err="1">
                <a:latin typeface="Century Gothic" pitchFamily="34" charset="0"/>
              </a:rPr>
              <a:t>wonnerlik</a:t>
            </a:r>
            <a:r>
              <a:rPr lang="en-ZA" dirty="0">
                <a:latin typeface="Century Gothic" pitchFamily="34" charset="0"/>
              </a:rPr>
              <a:t>” (</a:t>
            </a:r>
            <a:r>
              <a:rPr lang="en-ZA" dirty="0" err="1">
                <a:latin typeface="Century Gothic" pitchFamily="34" charset="0"/>
              </a:rPr>
              <a:t>reël</a:t>
            </a:r>
            <a:r>
              <a:rPr lang="en-ZA" dirty="0">
                <a:latin typeface="Century Gothic" pitchFamily="34" charset="0"/>
              </a:rPr>
              <a:t> 1), “</a:t>
            </a:r>
            <a:r>
              <a:rPr lang="en-ZA" dirty="0" err="1">
                <a:latin typeface="Century Gothic" pitchFamily="34" charset="0"/>
              </a:rPr>
              <a:t>innie</a:t>
            </a:r>
            <a:r>
              <a:rPr lang="en-ZA" dirty="0">
                <a:latin typeface="Century Gothic" pitchFamily="34" charset="0"/>
              </a:rPr>
              <a:t>” (</a:t>
            </a:r>
            <a:r>
              <a:rPr lang="en-ZA" dirty="0" err="1">
                <a:latin typeface="Century Gothic" pitchFamily="34" charset="0"/>
              </a:rPr>
              <a:t>reël</a:t>
            </a:r>
            <a:r>
              <a:rPr lang="en-ZA" dirty="0">
                <a:latin typeface="Century Gothic" pitchFamily="34" charset="0"/>
              </a:rPr>
              <a:t> 2), “</a:t>
            </a:r>
            <a:r>
              <a:rPr lang="en-ZA" dirty="0" err="1">
                <a:latin typeface="Century Gothic" pitchFamily="34" charset="0"/>
              </a:rPr>
              <a:t>issie</a:t>
            </a:r>
            <a:r>
              <a:rPr lang="en-ZA" dirty="0">
                <a:latin typeface="Century Gothic" pitchFamily="34" charset="0"/>
              </a:rPr>
              <a:t>” (</a:t>
            </a:r>
            <a:r>
              <a:rPr lang="en-ZA" dirty="0" err="1">
                <a:latin typeface="Century Gothic" pitchFamily="34" charset="0"/>
              </a:rPr>
              <a:t>reël</a:t>
            </a:r>
            <a:r>
              <a:rPr lang="en-ZA" dirty="0">
                <a:latin typeface="Century Gothic" pitchFamily="34" charset="0"/>
              </a:rPr>
              <a:t> 4), “</a:t>
            </a:r>
            <a:r>
              <a:rPr lang="en-ZA" dirty="0" err="1">
                <a:latin typeface="Century Gothic" pitchFamily="34" charset="0"/>
              </a:rPr>
              <a:t>ekket</a:t>
            </a:r>
            <a:r>
              <a:rPr lang="en-ZA" dirty="0">
                <a:latin typeface="Century Gothic" pitchFamily="34" charset="0"/>
              </a:rPr>
              <a:t>” (</a:t>
            </a:r>
            <a:r>
              <a:rPr lang="en-ZA" dirty="0" err="1">
                <a:latin typeface="Century Gothic" pitchFamily="34" charset="0"/>
              </a:rPr>
              <a:t>reël</a:t>
            </a:r>
            <a:r>
              <a:rPr lang="en-ZA" dirty="0">
                <a:latin typeface="Century Gothic" pitchFamily="34" charset="0"/>
              </a:rPr>
              <a:t> 18), “</a:t>
            </a:r>
            <a:r>
              <a:rPr lang="en-ZA" dirty="0" err="1">
                <a:latin typeface="Century Gothic" pitchFamily="34" charset="0"/>
              </a:rPr>
              <a:t>amil</a:t>
            </a:r>
            <a:r>
              <a:rPr lang="en-ZA" dirty="0">
                <a:latin typeface="Century Gothic" pitchFamily="34" charset="0"/>
              </a:rPr>
              <a:t>” (</a:t>
            </a:r>
            <a:r>
              <a:rPr lang="en-ZA" dirty="0" err="1">
                <a:latin typeface="Century Gothic" pitchFamily="34" charset="0"/>
              </a:rPr>
              <a:t>reël</a:t>
            </a:r>
            <a:r>
              <a:rPr lang="en-ZA" dirty="0">
                <a:latin typeface="Century Gothic" pitchFamily="34" charset="0"/>
              </a:rPr>
              <a:t> 19), </a:t>
            </a:r>
            <a:r>
              <a:rPr lang="en-ZA" dirty="0" smtClean="0">
                <a:latin typeface="Century Gothic" pitchFamily="34" charset="0"/>
              </a:rPr>
              <a:t>ens. </a:t>
            </a:r>
          </a:p>
          <a:p>
            <a:pPr lvl="0"/>
            <a:endParaRPr lang="en-ZA" sz="1050" dirty="0" smtClean="0">
              <a:latin typeface="Century Gothic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ZA" b="1" dirty="0" err="1" smtClean="0">
                <a:latin typeface="Century Gothic" pitchFamily="34" charset="0"/>
              </a:rPr>
              <a:t>Ontronding</a:t>
            </a:r>
            <a:r>
              <a:rPr lang="en-ZA" dirty="0" smtClean="0">
                <a:latin typeface="Century Gothic" pitchFamily="34" charset="0"/>
              </a:rPr>
              <a:t>, “</a:t>
            </a:r>
            <a:r>
              <a:rPr lang="en-ZA" dirty="0" err="1">
                <a:latin typeface="Century Gothic" pitchFamily="34" charset="0"/>
              </a:rPr>
              <a:t>yt</a:t>
            </a:r>
            <a:r>
              <a:rPr lang="en-ZA" dirty="0">
                <a:latin typeface="Century Gothic" pitchFamily="34" charset="0"/>
              </a:rPr>
              <a:t>” (</a:t>
            </a:r>
            <a:r>
              <a:rPr lang="en-ZA" dirty="0" err="1">
                <a:latin typeface="Century Gothic" pitchFamily="34" charset="0"/>
              </a:rPr>
              <a:t>reël</a:t>
            </a:r>
            <a:r>
              <a:rPr lang="en-ZA" dirty="0">
                <a:latin typeface="Century Gothic" pitchFamily="34" charset="0"/>
              </a:rPr>
              <a:t> 24) in </a:t>
            </a:r>
            <a:r>
              <a:rPr lang="en-ZA" dirty="0" err="1">
                <a:latin typeface="Century Gothic" pitchFamily="34" charset="0"/>
              </a:rPr>
              <a:t>plaas</a:t>
            </a:r>
            <a:r>
              <a:rPr lang="en-ZA" dirty="0">
                <a:latin typeface="Century Gothic" pitchFamily="34" charset="0"/>
              </a:rPr>
              <a:t> van “</a:t>
            </a:r>
            <a:r>
              <a:rPr lang="en-ZA" dirty="0" err="1">
                <a:latin typeface="Century Gothic" pitchFamily="34" charset="0"/>
              </a:rPr>
              <a:t>uit</a:t>
            </a:r>
            <a:r>
              <a:rPr lang="en-ZA" dirty="0">
                <a:latin typeface="Century Gothic" pitchFamily="34" charset="0"/>
              </a:rPr>
              <a:t>” en “</a:t>
            </a:r>
            <a:r>
              <a:rPr lang="en-ZA" dirty="0" err="1">
                <a:latin typeface="Century Gothic" pitchFamily="34" charset="0"/>
              </a:rPr>
              <a:t>gebryk</a:t>
            </a:r>
            <a:r>
              <a:rPr lang="en-ZA" dirty="0">
                <a:latin typeface="Century Gothic" pitchFamily="34" charset="0"/>
              </a:rPr>
              <a:t>” (</a:t>
            </a:r>
            <a:r>
              <a:rPr lang="en-ZA" dirty="0" err="1">
                <a:latin typeface="Century Gothic" pitchFamily="34" charset="0"/>
              </a:rPr>
              <a:t>reël</a:t>
            </a:r>
            <a:r>
              <a:rPr lang="en-ZA" dirty="0">
                <a:latin typeface="Century Gothic" pitchFamily="34" charset="0"/>
              </a:rPr>
              <a:t> 26</a:t>
            </a:r>
            <a:r>
              <a:rPr lang="en-ZA" dirty="0" smtClean="0">
                <a:latin typeface="Century Gothic" pitchFamily="34" charset="0"/>
              </a:rPr>
              <a:t>), ens.</a:t>
            </a:r>
          </a:p>
          <a:p>
            <a:pPr lvl="0"/>
            <a:endParaRPr lang="en-ZA" sz="1050" dirty="0">
              <a:latin typeface="Century Gothic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ZA" b="1" dirty="0" err="1">
                <a:latin typeface="Century Gothic" pitchFamily="34" charset="0"/>
              </a:rPr>
              <a:t>Uitkapping</a:t>
            </a:r>
            <a:r>
              <a:rPr lang="en-ZA" b="1" dirty="0">
                <a:latin typeface="Century Gothic" pitchFamily="34" charset="0"/>
              </a:rPr>
              <a:t> of </a:t>
            </a:r>
            <a:r>
              <a:rPr lang="en-ZA" b="1" dirty="0" err="1">
                <a:latin typeface="Century Gothic" pitchFamily="34" charset="0"/>
              </a:rPr>
              <a:t>sinkopee</a:t>
            </a:r>
            <a:r>
              <a:rPr lang="en-ZA" b="1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kom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voor</a:t>
            </a:r>
            <a:r>
              <a:rPr lang="en-ZA" dirty="0">
                <a:latin typeface="Century Gothic" pitchFamily="34" charset="0"/>
              </a:rPr>
              <a:t> in die </a:t>
            </a:r>
            <a:r>
              <a:rPr lang="en-ZA" dirty="0" err="1">
                <a:latin typeface="Century Gothic" pitchFamily="34" charset="0"/>
              </a:rPr>
              <a:t>volgende</a:t>
            </a:r>
            <a:r>
              <a:rPr lang="en-ZA" dirty="0">
                <a:latin typeface="Century Gothic" pitchFamily="34" charset="0"/>
              </a:rPr>
              <a:t>: “</a:t>
            </a:r>
            <a:r>
              <a:rPr lang="en-ZA" dirty="0" err="1">
                <a:latin typeface="Century Gothic" pitchFamily="34" charset="0"/>
              </a:rPr>
              <a:t>lieweste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trug</a:t>
            </a:r>
            <a:r>
              <a:rPr lang="en-ZA" dirty="0">
                <a:latin typeface="Century Gothic" pitchFamily="34" charset="0"/>
              </a:rPr>
              <a:t>” (</a:t>
            </a:r>
            <a:r>
              <a:rPr lang="en-ZA" dirty="0" err="1">
                <a:latin typeface="Century Gothic" pitchFamily="34" charset="0"/>
              </a:rPr>
              <a:t>reël</a:t>
            </a:r>
            <a:r>
              <a:rPr lang="en-ZA" dirty="0">
                <a:latin typeface="Century Gothic" pitchFamily="34" charset="0"/>
              </a:rPr>
              <a:t> 29) in </a:t>
            </a:r>
            <a:r>
              <a:rPr lang="en-ZA" dirty="0" err="1">
                <a:latin typeface="Century Gothic" pitchFamily="34" charset="0"/>
              </a:rPr>
              <a:t>plaas</a:t>
            </a:r>
            <a:r>
              <a:rPr lang="en-ZA" dirty="0">
                <a:latin typeface="Century Gothic" pitchFamily="34" charset="0"/>
              </a:rPr>
              <a:t> van “</a:t>
            </a:r>
            <a:r>
              <a:rPr lang="en-ZA" dirty="0" err="1">
                <a:latin typeface="Century Gothic" pitchFamily="34" charset="0"/>
              </a:rPr>
              <a:t>liewerste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terug</a:t>
            </a:r>
            <a:r>
              <a:rPr lang="en-ZA" dirty="0" smtClean="0">
                <a:latin typeface="Century Gothic" pitchFamily="34" charset="0"/>
              </a:rPr>
              <a:t>”.</a:t>
            </a:r>
          </a:p>
          <a:p>
            <a:pPr lvl="0"/>
            <a:endParaRPr lang="en-ZA" sz="1050" dirty="0">
              <a:latin typeface="Century Gothic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ZA" b="1" dirty="0" err="1" smtClean="0">
                <a:latin typeface="Century Gothic" pitchFamily="34" charset="0"/>
              </a:rPr>
              <a:t>Nuutskepping</a:t>
            </a:r>
            <a:r>
              <a:rPr lang="en-ZA" b="1" dirty="0" smtClean="0">
                <a:latin typeface="Century Gothic" pitchFamily="34" charset="0"/>
              </a:rPr>
              <a:t>: </a:t>
            </a:r>
            <a:r>
              <a:rPr lang="en-ZA" dirty="0">
                <a:latin typeface="Century Gothic" pitchFamily="34" charset="0"/>
              </a:rPr>
              <a:t>“</a:t>
            </a:r>
            <a:r>
              <a:rPr lang="en-ZA" dirty="0" err="1">
                <a:latin typeface="Century Gothic" pitchFamily="34" charset="0"/>
              </a:rPr>
              <a:t>tesamebeleid</a:t>
            </a:r>
            <a:r>
              <a:rPr lang="en-ZA" dirty="0">
                <a:latin typeface="Century Gothic" pitchFamily="34" charset="0"/>
              </a:rPr>
              <a:t>” (</a:t>
            </a:r>
            <a:r>
              <a:rPr lang="en-ZA" dirty="0" err="1">
                <a:latin typeface="Century Gothic" pitchFamily="34" charset="0"/>
              </a:rPr>
              <a:t>reël</a:t>
            </a:r>
            <a:r>
              <a:rPr lang="en-ZA" dirty="0">
                <a:latin typeface="Century Gothic" pitchFamily="34" charset="0"/>
              </a:rPr>
              <a:t> 34</a:t>
            </a:r>
            <a:r>
              <a:rPr lang="en-ZA" dirty="0" smtClean="0">
                <a:latin typeface="Century Gothic" pitchFamily="34" charset="0"/>
              </a:rPr>
              <a:t>).</a:t>
            </a:r>
          </a:p>
          <a:p>
            <a:pPr lvl="0"/>
            <a:endParaRPr lang="en-ZA" sz="105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ZA" b="1" dirty="0" err="1">
                <a:latin typeface="Century Gothic" pitchFamily="34" charset="0"/>
              </a:rPr>
              <a:t>Metatesis</a:t>
            </a:r>
            <a:r>
              <a:rPr lang="en-ZA" b="1" dirty="0">
                <a:latin typeface="Century Gothic" pitchFamily="34" charset="0"/>
              </a:rPr>
              <a:t> of </a:t>
            </a:r>
            <a:r>
              <a:rPr lang="en-ZA" b="1" dirty="0" err="1" smtClean="0">
                <a:latin typeface="Century Gothic" pitchFamily="34" charset="0"/>
              </a:rPr>
              <a:t>klankverspringing</a:t>
            </a:r>
            <a:r>
              <a:rPr lang="en-ZA" dirty="0" smtClean="0">
                <a:latin typeface="Century Gothic" pitchFamily="34" charset="0"/>
              </a:rPr>
              <a:t>, </a:t>
            </a:r>
            <a:r>
              <a:rPr lang="en-ZA" dirty="0" err="1">
                <a:latin typeface="Century Gothic" pitchFamily="34" charset="0"/>
              </a:rPr>
              <a:t>bv</a:t>
            </a:r>
            <a:r>
              <a:rPr lang="en-ZA" dirty="0">
                <a:latin typeface="Century Gothic" pitchFamily="34" charset="0"/>
              </a:rPr>
              <a:t>. “</a:t>
            </a:r>
            <a:r>
              <a:rPr lang="en-ZA" dirty="0" err="1">
                <a:latin typeface="Century Gothic" pitchFamily="34" charset="0"/>
              </a:rPr>
              <a:t>aire</a:t>
            </a:r>
            <a:r>
              <a:rPr lang="en-ZA" dirty="0">
                <a:latin typeface="Century Gothic" pitchFamily="34" charset="0"/>
              </a:rPr>
              <a:t>” (</a:t>
            </a:r>
            <a:r>
              <a:rPr lang="en-ZA" dirty="0" err="1">
                <a:latin typeface="Century Gothic" pitchFamily="34" charset="0"/>
              </a:rPr>
              <a:t>reël</a:t>
            </a:r>
            <a:r>
              <a:rPr lang="en-ZA" dirty="0">
                <a:latin typeface="Century Gothic" pitchFamily="34" charset="0"/>
              </a:rPr>
              <a:t> 25) in </a:t>
            </a:r>
            <a:r>
              <a:rPr lang="en-ZA" dirty="0" err="1">
                <a:latin typeface="Century Gothic" pitchFamily="34" charset="0"/>
              </a:rPr>
              <a:t>plaas</a:t>
            </a:r>
            <a:r>
              <a:rPr lang="en-ZA" dirty="0">
                <a:latin typeface="Century Gothic" pitchFamily="34" charset="0"/>
              </a:rPr>
              <a:t> van “</a:t>
            </a:r>
            <a:r>
              <a:rPr lang="en-ZA" dirty="0" err="1">
                <a:latin typeface="Century Gothic" pitchFamily="34" charset="0"/>
              </a:rPr>
              <a:t>eerder</a:t>
            </a:r>
            <a:r>
              <a:rPr lang="en-ZA" dirty="0">
                <a:latin typeface="Century Gothic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80989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7504" y="-27383"/>
            <a:ext cx="8928992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Versagtende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omstandighede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419872" y="1052736"/>
            <a:ext cx="3168352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Peter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Snyders</a:t>
            </a:r>
            <a:endParaRPr lang="en-ZA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873855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i="1" dirty="0" err="1" smtClean="0">
                <a:latin typeface="Century Gothic" pitchFamily="34" charset="0"/>
              </a:rPr>
              <a:t>Vooraf</a:t>
            </a:r>
            <a:endParaRPr lang="en-ZA" sz="2400" b="1" i="1" dirty="0" smtClean="0">
              <a:latin typeface="Century Gothic" pitchFamily="34" charset="0"/>
            </a:endParaRPr>
          </a:p>
          <a:p>
            <a:pPr lvl="1"/>
            <a:endParaRPr lang="en-ZA" sz="240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Hoe </a:t>
            </a:r>
            <a:r>
              <a:rPr lang="en-US" sz="2400" dirty="0" err="1">
                <a:latin typeface="Century Gothic" pitchFamily="34" charset="0"/>
              </a:rPr>
              <a:t>lyk</a:t>
            </a:r>
            <a:r>
              <a:rPr lang="en-US" sz="2400" dirty="0">
                <a:latin typeface="Century Gothic" pitchFamily="34" charset="0"/>
              </a:rPr>
              <a:t> die </a:t>
            </a:r>
            <a:r>
              <a:rPr lang="en-US" sz="2400" dirty="0" err="1">
                <a:latin typeface="Century Gothic" pitchFamily="34" charset="0"/>
              </a:rPr>
              <a:t>hemel</a:t>
            </a:r>
            <a:r>
              <a:rPr lang="en-US" sz="2400" dirty="0">
                <a:latin typeface="Century Gothic" pitchFamily="34" charset="0"/>
              </a:rPr>
              <a:t>? </a:t>
            </a:r>
            <a:r>
              <a:rPr lang="en-US" sz="2400" dirty="0" err="1">
                <a:latin typeface="Century Gothic" pitchFamily="34" charset="0"/>
              </a:rPr>
              <a:t>Beskryf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dit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soos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dit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tradisioneel</a:t>
            </a:r>
            <a:r>
              <a:rPr lang="en-US" sz="2400" dirty="0">
                <a:latin typeface="Century Gothic" pitchFamily="34" charset="0"/>
              </a:rPr>
              <a:t> in </a:t>
            </a:r>
            <a:r>
              <a:rPr lang="en-US" sz="2400" dirty="0" err="1">
                <a:latin typeface="Century Gothic" pitchFamily="34" charset="0"/>
              </a:rPr>
              <a:t>Kinderbybels</a:t>
            </a:r>
            <a:r>
              <a:rPr lang="en-US" sz="2400" dirty="0">
                <a:latin typeface="Century Gothic" pitchFamily="34" charset="0"/>
              </a:rPr>
              <a:t> en </a:t>
            </a:r>
            <a:r>
              <a:rPr lang="en-US" sz="2400" dirty="0" err="1">
                <a:latin typeface="Century Gothic" pitchFamily="34" charset="0"/>
              </a:rPr>
              <a:t>prente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uitgebeeld</a:t>
            </a:r>
            <a:r>
              <a:rPr lang="en-US" sz="2400" dirty="0">
                <a:latin typeface="Century Gothic" pitchFamily="34" charset="0"/>
              </a:rPr>
              <a:t> word</a:t>
            </a:r>
            <a:r>
              <a:rPr lang="en-US" sz="2400" dirty="0" smtClean="0">
                <a:latin typeface="Century Gothic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Dink </a:t>
            </a:r>
            <a:r>
              <a:rPr lang="en-US" sz="2400" dirty="0" err="1" smtClean="0">
                <a:latin typeface="Century Gothic" pitchFamily="34" charset="0"/>
              </a:rPr>
              <a:t>jy</a:t>
            </a:r>
            <a:r>
              <a:rPr lang="en-US" sz="2400" dirty="0" smtClean="0">
                <a:latin typeface="Century Gothic" pitchFamily="34" charset="0"/>
              </a:rPr>
              <a:t> die </a:t>
            </a:r>
            <a:r>
              <a:rPr lang="en-US" sz="2400" dirty="0" err="1" smtClean="0">
                <a:latin typeface="Century Gothic" pitchFamily="34" charset="0"/>
              </a:rPr>
              <a:t>hemel</a:t>
            </a:r>
            <a:r>
              <a:rPr lang="en-US" sz="2400" dirty="0" smtClean="0">
                <a:latin typeface="Century Gothic" pitchFamily="34" charset="0"/>
              </a:rPr>
              <a:t> is </a:t>
            </a:r>
            <a:r>
              <a:rPr lang="en-US" sz="2400" dirty="0" err="1" smtClean="0">
                <a:latin typeface="Century Gothic" pitchFamily="34" charset="0"/>
              </a:rPr>
              <a:t>vol</a:t>
            </a:r>
            <a:r>
              <a:rPr lang="en-US" sz="2400" dirty="0" smtClean="0">
                <a:latin typeface="Century Gothic" pitchFamily="34" charset="0"/>
              </a:rPr>
              <a:t> </a:t>
            </a:r>
            <a:r>
              <a:rPr lang="en-US" sz="2400" dirty="0" err="1" smtClean="0">
                <a:latin typeface="Century Gothic" pitchFamily="34" charset="0"/>
              </a:rPr>
              <a:t>engelekore</a:t>
            </a:r>
            <a:r>
              <a:rPr lang="en-US" sz="2400" dirty="0" smtClean="0">
                <a:latin typeface="Century Gothic" pitchFamily="34" charset="0"/>
              </a:rPr>
              <a:t> en </a:t>
            </a:r>
            <a:r>
              <a:rPr lang="en-US" sz="2400" dirty="0" err="1" smtClean="0">
                <a:latin typeface="Century Gothic" pitchFamily="34" charset="0"/>
              </a:rPr>
              <a:t>harpmusiek</a:t>
            </a:r>
            <a:r>
              <a:rPr lang="en-US" sz="2400" dirty="0" smtClean="0">
                <a:latin typeface="Century Gothic" pitchFamily="34" charset="0"/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Century Gothic" pitchFamily="34" charset="0"/>
              </a:rPr>
              <a:t>Wat</a:t>
            </a:r>
            <a:r>
              <a:rPr lang="en-US" sz="2400" dirty="0" smtClean="0">
                <a:latin typeface="Century Gothic" pitchFamily="34" charset="0"/>
              </a:rPr>
              <a:t> </a:t>
            </a:r>
            <a:r>
              <a:rPr lang="en-US" sz="2400" dirty="0" err="1" smtClean="0">
                <a:latin typeface="Century Gothic" pitchFamily="34" charset="0"/>
              </a:rPr>
              <a:t>doen</a:t>
            </a:r>
            <a:r>
              <a:rPr lang="en-US" sz="2400" dirty="0" smtClean="0">
                <a:latin typeface="Century Gothic" pitchFamily="34" charset="0"/>
              </a:rPr>
              <a:t> </a:t>
            </a:r>
            <a:r>
              <a:rPr lang="en-US" sz="2400" dirty="0" err="1" smtClean="0">
                <a:latin typeface="Century Gothic" pitchFamily="34" charset="0"/>
              </a:rPr>
              <a:t>jy</a:t>
            </a:r>
            <a:r>
              <a:rPr lang="en-US" sz="2400" dirty="0" smtClean="0">
                <a:latin typeface="Century Gothic" pitchFamily="34" charset="0"/>
              </a:rPr>
              <a:t> in die </a:t>
            </a:r>
            <a:r>
              <a:rPr lang="en-US" sz="2400" dirty="0" err="1" smtClean="0">
                <a:latin typeface="Century Gothic" pitchFamily="34" charset="0"/>
              </a:rPr>
              <a:t>hemel</a:t>
            </a:r>
            <a:r>
              <a:rPr lang="en-US" sz="2400" dirty="0" smtClean="0">
                <a:latin typeface="Century Gothic" pitchFamily="34" charset="0"/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Dink </a:t>
            </a:r>
            <a:r>
              <a:rPr lang="en-US" sz="2400" dirty="0" err="1" smtClean="0">
                <a:latin typeface="Century Gothic" pitchFamily="34" charset="0"/>
              </a:rPr>
              <a:t>jy</a:t>
            </a:r>
            <a:r>
              <a:rPr lang="en-US" sz="2400" dirty="0" smtClean="0">
                <a:latin typeface="Century Gothic" pitchFamily="34" charset="0"/>
              </a:rPr>
              <a:t> </a:t>
            </a:r>
            <a:r>
              <a:rPr lang="en-US" sz="2400" dirty="0" err="1" smtClean="0">
                <a:latin typeface="Century Gothic" pitchFamily="34" charset="0"/>
              </a:rPr>
              <a:t>dit</a:t>
            </a:r>
            <a:r>
              <a:rPr lang="en-US" sz="2400" dirty="0" smtClean="0">
                <a:latin typeface="Century Gothic" pitchFamily="34" charset="0"/>
              </a:rPr>
              <a:t> is </a:t>
            </a:r>
            <a:r>
              <a:rPr lang="en-US" sz="2400" dirty="0" err="1" smtClean="0">
                <a:latin typeface="Century Gothic" pitchFamily="34" charset="0"/>
              </a:rPr>
              <a:t>lekker</a:t>
            </a:r>
            <a:r>
              <a:rPr lang="en-US" sz="2400" dirty="0" smtClean="0">
                <a:latin typeface="Century Gothic" pitchFamily="34" charset="0"/>
              </a:rPr>
              <a:t> in die </a:t>
            </a:r>
            <a:r>
              <a:rPr lang="en-US" sz="2400" dirty="0" err="1" smtClean="0">
                <a:latin typeface="Century Gothic" pitchFamily="34" charset="0"/>
              </a:rPr>
              <a:t>hemel</a:t>
            </a:r>
            <a:r>
              <a:rPr lang="en-US" sz="2400" dirty="0" smtClean="0">
                <a:latin typeface="Century Gothic" pitchFamily="34" charset="0"/>
              </a:rPr>
              <a:t>? </a:t>
            </a:r>
            <a:r>
              <a:rPr lang="en-US" sz="2400" dirty="0" err="1" smtClean="0">
                <a:latin typeface="Century Gothic" pitchFamily="34" charset="0"/>
              </a:rPr>
              <a:t>Waarom</a:t>
            </a:r>
            <a:r>
              <a:rPr lang="en-US" sz="2400" dirty="0" smtClean="0">
                <a:latin typeface="Century Gothic" pitchFamily="34" charset="0"/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Is </a:t>
            </a:r>
            <a:r>
              <a:rPr lang="en-US" sz="2400" dirty="0" err="1" smtClean="0">
                <a:latin typeface="Century Gothic" pitchFamily="34" charset="0"/>
              </a:rPr>
              <a:t>dit</a:t>
            </a:r>
            <a:r>
              <a:rPr lang="en-US" sz="2400" dirty="0" smtClean="0">
                <a:latin typeface="Century Gothic" pitchFamily="34" charset="0"/>
              </a:rPr>
              <a:t> </a:t>
            </a:r>
            <a:r>
              <a:rPr lang="en-US" sz="2400" dirty="0" err="1" smtClean="0">
                <a:latin typeface="Century Gothic" pitchFamily="34" charset="0"/>
              </a:rPr>
              <a:t>verkeerd</a:t>
            </a:r>
            <a:r>
              <a:rPr lang="en-US" sz="2400" dirty="0" smtClean="0">
                <a:latin typeface="Century Gothic" pitchFamily="34" charset="0"/>
              </a:rPr>
              <a:t> of </a:t>
            </a:r>
            <a:r>
              <a:rPr lang="en-US" sz="2400" dirty="0" err="1" smtClean="0">
                <a:latin typeface="Century Gothic" pitchFamily="34" charset="0"/>
              </a:rPr>
              <a:t>godslasterik</a:t>
            </a:r>
            <a:r>
              <a:rPr lang="en-US" sz="2400" dirty="0" smtClean="0">
                <a:latin typeface="Century Gothic" pitchFamily="34" charset="0"/>
              </a:rPr>
              <a:t> </a:t>
            </a:r>
            <a:r>
              <a:rPr lang="en-US" sz="2400" dirty="0" err="1" smtClean="0">
                <a:latin typeface="Century Gothic" pitchFamily="34" charset="0"/>
              </a:rPr>
              <a:t>om</a:t>
            </a:r>
            <a:r>
              <a:rPr lang="en-US" sz="2400" dirty="0" smtClean="0">
                <a:latin typeface="Century Gothic" pitchFamily="34" charset="0"/>
              </a:rPr>
              <a:t> </a:t>
            </a:r>
            <a:r>
              <a:rPr lang="en-US" sz="2400" dirty="0" err="1" smtClean="0">
                <a:latin typeface="Century Gothic" pitchFamily="34" charset="0"/>
              </a:rPr>
              <a:t>grappies</a:t>
            </a:r>
            <a:r>
              <a:rPr lang="en-US" sz="2400" dirty="0" smtClean="0">
                <a:latin typeface="Century Gothic" pitchFamily="34" charset="0"/>
              </a:rPr>
              <a:t> </a:t>
            </a:r>
            <a:r>
              <a:rPr lang="en-US" sz="2400" dirty="0" err="1" smtClean="0">
                <a:latin typeface="Century Gothic" pitchFamily="34" charset="0"/>
              </a:rPr>
              <a:t>oor</a:t>
            </a:r>
            <a:r>
              <a:rPr lang="en-US" sz="2400" dirty="0" smtClean="0">
                <a:latin typeface="Century Gothic" pitchFamily="34" charset="0"/>
              </a:rPr>
              <a:t> die </a:t>
            </a:r>
            <a:r>
              <a:rPr lang="en-US" sz="2400" dirty="0" err="1" smtClean="0">
                <a:latin typeface="Century Gothic" pitchFamily="34" charset="0"/>
              </a:rPr>
              <a:t>hemel</a:t>
            </a:r>
            <a:r>
              <a:rPr lang="en-US" sz="2400" dirty="0" smtClean="0">
                <a:latin typeface="Century Gothic" pitchFamily="34" charset="0"/>
              </a:rPr>
              <a:t> </a:t>
            </a:r>
            <a:r>
              <a:rPr lang="en-US" sz="2400" dirty="0" err="1" smtClean="0">
                <a:latin typeface="Century Gothic" pitchFamily="34" charset="0"/>
              </a:rPr>
              <a:t>te</a:t>
            </a:r>
            <a:r>
              <a:rPr lang="en-US" sz="2400" dirty="0" smtClean="0">
                <a:latin typeface="Century Gothic" pitchFamily="34" charset="0"/>
              </a:rPr>
              <a:t> </a:t>
            </a:r>
            <a:r>
              <a:rPr lang="en-US" sz="2400" dirty="0" err="1" smtClean="0">
                <a:latin typeface="Century Gothic" pitchFamily="34" charset="0"/>
              </a:rPr>
              <a:t>maak</a:t>
            </a:r>
            <a:r>
              <a:rPr lang="en-US" sz="2400" dirty="0" smtClean="0">
                <a:latin typeface="Century Gothic" pitchFamily="34" charset="0"/>
              </a:rPr>
              <a:t>?</a:t>
            </a:r>
            <a:endParaRPr lang="en-ZA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entury Gothic" pitchFamily="34" charset="0"/>
              </a:rPr>
              <a:t>Versagtende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omstandighede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© </a:t>
            </a:r>
            <a:r>
              <a:rPr lang="en-US" dirty="0" err="1" smtClean="0">
                <a:latin typeface="Century Gothic" pitchFamily="34" charset="0"/>
              </a:rPr>
              <a:t>Vlymskerp</a:t>
            </a:r>
            <a:r>
              <a:rPr lang="en-US" dirty="0" smtClean="0">
                <a:latin typeface="Century Gothic" pitchFamily="34" charset="0"/>
              </a:rPr>
              <a:t> 2017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59" y="1268760"/>
            <a:ext cx="8568952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ZA" sz="2000" dirty="0" err="1" smtClean="0">
                <a:latin typeface="Century Gothic" pitchFamily="34" charset="0"/>
              </a:rPr>
              <a:t>Uit</a:t>
            </a:r>
            <a:r>
              <a:rPr lang="en-ZA" sz="2000" dirty="0" smtClean="0">
                <a:latin typeface="Century Gothic" pitchFamily="34" charset="0"/>
              </a:rPr>
              <a:t>: </a:t>
            </a:r>
            <a:r>
              <a:rPr lang="en-ZA" sz="2000" i="1" dirty="0" smtClean="0">
                <a:latin typeface="Century Gothic" pitchFamily="34" charset="0"/>
              </a:rPr>
              <a:t>’n </a:t>
            </a:r>
            <a:r>
              <a:rPr lang="en-ZA" sz="2000" i="1" dirty="0" err="1" smtClean="0">
                <a:latin typeface="Century Gothic" pitchFamily="34" charset="0"/>
              </a:rPr>
              <a:t>Waarskynlike</a:t>
            </a:r>
            <a:r>
              <a:rPr lang="en-ZA" sz="2000" i="1" dirty="0" smtClean="0">
                <a:latin typeface="Century Gothic" pitchFamily="34" charset="0"/>
              </a:rPr>
              <a:t> </a:t>
            </a:r>
            <a:r>
              <a:rPr lang="en-ZA" sz="2000" i="1" dirty="0" err="1" smtClean="0">
                <a:latin typeface="Century Gothic" pitchFamily="34" charset="0"/>
              </a:rPr>
              <a:t>mens</a:t>
            </a:r>
            <a:r>
              <a:rPr lang="en-ZA" sz="2000" i="1" dirty="0" smtClean="0">
                <a:latin typeface="Century Gothic" pitchFamily="34" charset="0"/>
              </a:rPr>
              <a:t> </a:t>
            </a:r>
            <a:r>
              <a:rPr lang="en-ZA" sz="2000" dirty="0" smtClean="0">
                <a:latin typeface="Century Gothic" pitchFamily="34" charset="0"/>
              </a:rPr>
              <a:t>(1992)</a:t>
            </a:r>
          </a:p>
          <a:p>
            <a:endParaRPr lang="en-ZA" sz="1050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sz="2000" dirty="0" err="1" smtClean="0">
                <a:latin typeface="Century Gothic" pitchFamily="34" charset="0"/>
              </a:rPr>
              <a:t>Versagtende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omstandighede</a:t>
            </a:r>
            <a:r>
              <a:rPr lang="en-ZA" sz="2000" dirty="0" smtClean="0">
                <a:latin typeface="Century Gothic" pitchFamily="34" charset="0"/>
              </a:rPr>
              <a:t> = </a:t>
            </a:r>
            <a:r>
              <a:rPr lang="en-ZA" sz="2000" b="1" dirty="0" err="1" smtClean="0">
                <a:latin typeface="Century Gothic" pitchFamily="34" charset="0"/>
              </a:rPr>
              <a:t>regsterm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smtClean="0">
                <a:latin typeface="Century Gothic" pitchFamily="34" charset="0"/>
              </a:rPr>
              <a:t>                                (</a:t>
            </a:r>
            <a:r>
              <a:rPr lang="en-ZA" sz="2000" i="1" dirty="0" smtClean="0">
                <a:latin typeface="Century Gothic" pitchFamily="34" charset="0"/>
              </a:rPr>
              <a:t>extenuating </a:t>
            </a:r>
            <a:r>
              <a:rPr lang="en-ZA" sz="2000" i="1" dirty="0">
                <a:latin typeface="Century Gothic" pitchFamily="34" charset="0"/>
              </a:rPr>
              <a:t>circumstances</a:t>
            </a:r>
            <a:r>
              <a:rPr lang="en-ZA" sz="2000" dirty="0">
                <a:latin typeface="Century Gothic" pitchFamily="34" charset="0"/>
              </a:rPr>
              <a:t>): </a:t>
            </a:r>
            <a:r>
              <a:rPr lang="en-ZA" sz="2000" dirty="0" err="1">
                <a:latin typeface="Century Gothic" pitchFamily="34" charset="0"/>
              </a:rPr>
              <a:t>omstandighede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smtClean="0">
                <a:latin typeface="Century Gothic" pitchFamily="34" charset="0"/>
              </a:rPr>
              <a:t>                                     </a:t>
            </a:r>
            <a:r>
              <a:rPr lang="en-ZA" sz="2000" dirty="0" err="1" smtClean="0">
                <a:latin typeface="Century Gothic" pitchFamily="34" charset="0"/>
              </a:rPr>
              <a:t>wat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>
                <a:latin typeface="Century Gothic" pitchFamily="34" charset="0"/>
              </a:rPr>
              <a:t>’n </a:t>
            </a:r>
            <a:r>
              <a:rPr lang="en-ZA" sz="2000" dirty="0" err="1">
                <a:latin typeface="Century Gothic" pitchFamily="34" charset="0"/>
              </a:rPr>
              <a:t>misdadiger</a:t>
            </a:r>
            <a:r>
              <a:rPr lang="en-ZA" sz="2000" dirty="0">
                <a:latin typeface="Century Gothic" pitchFamily="34" charset="0"/>
              </a:rPr>
              <a:t> se </a:t>
            </a:r>
            <a:r>
              <a:rPr lang="en-ZA" sz="2000" dirty="0" err="1">
                <a:latin typeface="Century Gothic" pitchFamily="34" charset="0"/>
              </a:rPr>
              <a:t>skuld</a:t>
            </a:r>
            <a:r>
              <a:rPr lang="en-ZA" sz="2000" dirty="0">
                <a:latin typeface="Century Gothic" pitchFamily="34" charset="0"/>
              </a:rPr>
              <a:t> en </a:t>
            </a:r>
            <a:r>
              <a:rPr lang="en-ZA" sz="2000" dirty="0" err="1">
                <a:latin typeface="Century Gothic" pitchFamily="34" charset="0"/>
              </a:rPr>
              <a:t>dus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sy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straf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smtClean="0">
                <a:latin typeface="Century Gothic" pitchFamily="34" charset="0"/>
              </a:rPr>
              <a:t>                                   </a:t>
            </a:r>
            <a:r>
              <a:rPr lang="en-ZA" sz="2000" dirty="0" err="1" smtClean="0">
                <a:latin typeface="Century Gothic" pitchFamily="34" charset="0"/>
              </a:rPr>
              <a:t>verminder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tydens</a:t>
            </a:r>
            <a:r>
              <a:rPr lang="en-ZA" sz="2000" dirty="0">
                <a:latin typeface="Century Gothic" pitchFamily="34" charset="0"/>
              </a:rPr>
              <a:t> ’n </a:t>
            </a:r>
            <a:r>
              <a:rPr lang="en-ZA" sz="2000" dirty="0" err="1" smtClean="0">
                <a:latin typeface="Century Gothic" pitchFamily="34" charset="0"/>
              </a:rPr>
              <a:t>hofsaak</a:t>
            </a:r>
            <a:r>
              <a:rPr lang="en-ZA" sz="2000" dirty="0" smtClean="0">
                <a:latin typeface="Century Gothic" pitchFamily="34" charset="0"/>
              </a:rPr>
              <a:t>.</a:t>
            </a:r>
          </a:p>
          <a:p>
            <a:endParaRPr lang="en-ZA" sz="1050" dirty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Die t</a:t>
            </a:r>
            <a:r>
              <a:rPr lang="en-ZA" sz="2000" dirty="0" err="1" smtClean="0">
                <a:latin typeface="Century Gothic" pitchFamily="34" charset="0"/>
              </a:rPr>
              <a:t>itel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sluit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aan</a:t>
            </a:r>
            <a:r>
              <a:rPr lang="en-ZA" sz="2000" dirty="0">
                <a:latin typeface="Century Gothic" pitchFamily="34" charset="0"/>
              </a:rPr>
              <a:t> by die </a:t>
            </a:r>
            <a:r>
              <a:rPr lang="en-ZA" sz="2000" dirty="0" err="1">
                <a:latin typeface="Century Gothic" pitchFamily="34" charset="0"/>
              </a:rPr>
              <a:t>ervaringswêreld</a:t>
            </a:r>
            <a:r>
              <a:rPr lang="en-ZA" sz="2000" dirty="0">
                <a:latin typeface="Century Gothic" pitchFamily="34" charset="0"/>
              </a:rPr>
              <a:t> van die </a:t>
            </a:r>
            <a:r>
              <a:rPr lang="en-ZA" sz="2000" dirty="0" smtClean="0">
                <a:latin typeface="Century Gothic" pitchFamily="34" charset="0"/>
              </a:rPr>
              <a:t>                              </a:t>
            </a:r>
            <a:r>
              <a:rPr lang="en-ZA" sz="2000" dirty="0" err="1" smtClean="0">
                <a:latin typeface="Century Gothic" pitchFamily="34" charset="0"/>
              </a:rPr>
              <a:t>spreker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>
                <a:latin typeface="Century Gothic" pitchFamily="34" charset="0"/>
              </a:rPr>
              <a:t>se </a:t>
            </a:r>
            <a:r>
              <a:rPr lang="en-ZA" sz="2000" dirty="0" err="1">
                <a:latin typeface="Century Gothic" pitchFamily="34" charset="0"/>
              </a:rPr>
              <a:t>gemeenskap</a:t>
            </a:r>
            <a:r>
              <a:rPr lang="en-ZA" sz="2000" dirty="0">
                <a:latin typeface="Century Gothic" pitchFamily="34" charset="0"/>
              </a:rPr>
              <a:t>: ’n </a:t>
            </a:r>
            <a:r>
              <a:rPr lang="en-ZA" sz="2000" dirty="0" err="1">
                <a:latin typeface="Century Gothic" pitchFamily="34" charset="0"/>
              </a:rPr>
              <a:t>gemeenskap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waar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smtClean="0">
                <a:latin typeface="Century Gothic" pitchFamily="34" charset="0"/>
              </a:rPr>
              <a:t>                         </a:t>
            </a:r>
            <a:r>
              <a:rPr lang="en-ZA" sz="2000" dirty="0" err="1" smtClean="0">
                <a:latin typeface="Century Gothic" pitchFamily="34" charset="0"/>
              </a:rPr>
              <a:t>misdaad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hoogty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vier</a:t>
            </a:r>
            <a:r>
              <a:rPr lang="en-ZA" sz="2000" dirty="0">
                <a:latin typeface="Century Gothic" pitchFamily="34" charset="0"/>
              </a:rPr>
              <a:t> en die </a:t>
            </a:r>
            <a:r>
              <a:rPr lang="en-ZA" sz="2000" dirty="0" err="1">
                <a:latin typeface="Century Gothic" pitchFamily="34" charset="0"/>
              </a:rPr>
              <a:t>hofsaal</a:t>
            </a:r>
            <a:r>
              <a:rPr lang="en-ZA" sz="2000" dirty="0">
                <a:latin typeface="Century Gothic" pitchFamily="34" charset="0"/>
              </a:rPr>
              <a:t> ’n </a:t>
            </a:r>
            <a:r>
              <a:rPr lang="en-ZA" sz="2000" dirty="0" err="1">
                <a:latin typeface="Century Gothic" pitchFamily="34" charset="0"/>
              </a:rPr>
              <a:t>bekende</a:t>
            </a:r>
            <a:r>
              <a:rPr lang="en-ZA" sz="2000" dirty="0">
                <a:latin typeface="Century Gothic" pitchFamily="34" charset="0"/>
              </a:rPr>
              <a:t> milieu is</a:t>
            </a:r>
            <a:r>
              <a:rPr lang="en-ZA" sz="2000" dirty="0" smtClean="0">
                <a:latin typeface="Century Gothic" pitchFamily="34" charset="0"/>
              </a:rPr>
              <a:t>.</a:t>
            </a:r>
          </a:p>
          <a:p>
            <a:endParaRPr lang="en-ZA" sz="1050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sz="2000" dirty="0">
                <a:latin typeface="Century Gothic" pitchFamily="34" charset="0"/>
              </a:rPr>
              <a:t>Die </a:t>
            </a:r>
            <a:r>
              <a:rPr lang="en-ZA" sz="2000" dirty="0" err="1">
                <a:latin typeface="Century Gothic" pitchFamily="34" charset="0"/>
              </a:rPr>
              <a:t>spreker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spreek</a:t>
            </a:r>
            <a:r>
              <a:rPr lang="en-ZA" sz="2000" dirty="0">
                <a:latin typeface="Century Gothic" pitchFamily="34" charset="0"/>
              </a:rPr>
              <a:t> die Here </a:t>
            </a:r>
            <a:r>
              <a:rPr lang="en-ZA" sz="2000" dirty="0" err="1">
                <a:latin typeface="Century Gothic" pitchFamily="34" charset="0"/>
              </a:rPr>
              <a:t>aan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soos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mens</a:t>
            </a:r>
            <a:r>
              <a:rPr lang="en-ZA" sz="2000" dirty="0">
                <a:latin typeface="Century Gothic" pitchFamily="34" charset="0"/>
              </a:rPr>
              <a:t> ’n </a:t>
            </a:r>
            <a:r>
              <a:rPr lang="en-ZA" sz="2000" dirty="0" err="1">
                <a:latin typeface="Century Gothic" pitchFamily="34" charset="0"/>
              </a:rPr>
              <a:t>regter</a:t>
            </a:r>
            <a:r>
              <a:rPr lang="en-ZA" sz="2000" dirty="0">
                <a:latin typeface="Century Gothic" pitchFamily="34" charset="0"/>
              </a:rPr>
              <a:t> in die </a:t>
            </a:r>
            <a:r>
              <a:rPr lang="en-ZA" sz="2000" dirty="0" err="1">
                <a:latin typeface="Century Gothic" pitchFamily="34" charset="0"/>
              </a:rPr>
              <a:t>hof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sou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aanspreek</a:t>
            </a:r>
            <a:r>
              <a:rPr lang="en-ZA" sz="2000" dirty="0">
                <a:latin typeface="Century Gothic" pitchFamily="34" charset="0"/>
              </a:rPr>
              <a:t>. </a:t>
            </a:r>
            <a:endParaRPr lang="en-ZA" sz="2000" dirty="0" smtClean="0">
              <a:latin typeface="Century Gothic" pitchFamily="34" charset="0"/>
            </a:endParaRPr>
          </a:p>
          <a:p>
            <a:endParaRPr lang="en-ZA" sz="1050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sz="2000" dirty="0">
                <a:latin typeface="Century Gothic" pitchFamily="34" charset="0"/>
              </a:rPr>
              <a:t>Die </a:t>
            </a:r>
            <a:r>
              <a:rPr lang="en-ZA" sz="2000" dirty="0" err="1">
                <a:latin typeface="Century Gothic" pitchFamily="34" charset="0"/>
              </a:rPr>
              <a:t>gedig</a:t>
            </a:r>
            <a:r>
              <a:rPr lang="en-ZA" sz="2000" dirty="0">
                <a:latin typeface="Century Gothic" pitchFamily="34" charset="0"/>
              </a:rPr>
              <a:t> is ’n </a:t>
            </a:r>
            <a:r>
              <a:rPr lang="en-ZA" sz="2000" b="1" dirty="0">
                <a:latin typeface="Century Gothic" pitchFamily="34" charset="0"/>
              </a:rPr>
              <a:t>satire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waarin</a:t>
            </a:r>
            <a:r>
              <a:rPr lang="en-ZA" sz="2000" dirty="0">
                <a:latin typeface="Century Gothic" pitchFamily="34" charset="0"/>
              </a:rPr>
              <a:t> die </a:t>
            </a:r>
            <a:r>
              <a:rPr lang="en-ZA" sz="2000" dirty="0" err="1">
                <a:latin typeface="Century Gothic" pitchFamily="34" charset="0"/>
              </a:rPr>
              <a:t>spreker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sy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redes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verwoord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waarom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hy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liefs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nie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hemel</a:t>
            </a:r>
            <a:r>
              <a:rPr lang="en-ZA" sz="2000" dirty="0">
                <a:latin typeface="Century Gothic" pitchFamily="34" charset="0"/>
              </a:rPr>
              <a:t> toe </a:t>
            </a:r>
            <a:r>
              <a:rPr lang="en-ZA" sz="2000" dirty="0" err="1">
                <a:latin typeface="Century Gothic" pitchFamily="34" charset="0"/>
              </a:rPr>
              <a:t>wil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gaan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nie</a:t>
            </a:r>
            <a:r>
              <a:rPr lang="en-ZA" sz="2000" dirty="0">
                <a:latin typeface="Century Gothic" pitchFamily="34" charset="0"/>
              </a:rPr>
              <a:t>. </a:t>
            </a:r>
            <a:r>
              <a:rPr lang="en-ZA" sz="2000" dirty="0" err="1">
                <a:latin typeface="Century Gothic" pitchFamily="34" charset="0"/>
              </a:rPr>
              <a:t>Hy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dryf</a:t>
            </a:r>
            <a:r>
              <a:rPr lang="en-ZA" sz="2000" dirty="0">
                <a:latin typeface="Century Gothic" pitchFamily="34" charset="0"/>
              </a:rPr>
              <a:t> die spot met die </a:t>
            </a:r>
            <a:r>
              <a:rPr lang="en-ZA" sz="2000" dirty="0" err="1">
                <a:latin typeface="Century Gothic" pitchFamily="34" charset="0"/>
              </a:rPr>
              <a:t>lewe</a:t>
            </a:r>
            <a:r>
              <a:rPr lang="en-ZA" sz="2000" dirty="0">
                <a:latin typeface="Century Gothic" pitchFamily="34" charset="0"/>
              </a:rPr>
              <a:t> in die </a:t>
            </a:r>
            <a:r>
              <a:rPr lang="en-ZA" sz="2000" dirty="0" err="1">
                <a:latin typeface="Century Gothic" pitchFamily="34" charset="0"/>
              </a:rPr>
              <a:t>hemel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wat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darem</a:t>
            </a:r>
            <a:r>
              <a:rPr lang="en-ZA" sz="2000" dirty="0">
                <a:latin typeface="Century Gothic" pitchFamily="34" charset="0"/>
              </a:rPr>
              <a:t> net </a:t>
            </a:r>
            <a:r>
              <a:rPr lang="en-ZA" sz="2000" dirty="0" err="1">
                <a:latin typeface="Century Gothic" pitchFamily="34" charset="0"/>
              </a:rPr>
              <a:t>te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goed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klink</a:t>
            </a:r>
            <a:r>
              <a:rPr lang="en-ZA" sz="2000" dirty="0">
                <a:latin typeface="Century Gothic" pitchFamily="34" charset="0"/>
              </a:rPr>
              <a:t> en </a:t>
            </a:r>
            <a:r>
              <a:rPr lang="en-ZA" sz="2000" dirty="0" err="1">
                <a:latin typeface="Century Gothic" pitchFamily="34" charset="0"/>
              </a:rPr>
              <a:t>dus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nie</a:t>
            </a:r>
            <a:r>
              <a:rPr lang="en-ZA" sz="2000" dirty="0">
                <a:latin typeface="Century Gothic" pitchFamily="34" charset="0"/>
              </a:rPr>
              <a:t> by </a:t>
            </a:r>
            <a:r>
              <a:rPr lang="en-ZA" sz="2000" dirty="0" err="1">
                <a:latin typeface="Century Gothic" pitchFamily="34" charset="0"/>
              </a:rPr>
              <a:t>sy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geaardheid</a:t>
            </a:r>
            <a:r>
              <a:rPr lang="en-ZA" sz="2000" dirty="0">
                <a:latin typeface="Century Gothic" pitchFamily="34" charset="0"/>
              </a:rPr>
              <a:t> pas </a:t>
            </a:r>
            <a:r>
              <a:rPr lang="en-ZA" sz="2000" dirty="0" err="1">
                <a:latin typeface="Century Gothic" pitchFamily="34" charset="0"/>
              </a:rPr>
              <a:t>nie</a:t>
            </a:r>
            <a:r>
              <a:rPr lang="en-ZA" sz="2000" dirty="0" smtClean="0">
                <a:latin typeface="Century Gothic" pitchFamily="34" charset="0"/>
              </a:rPr>
              <a:t>.</a:t>
            </a:r>
          </a:p>
          <a:p>
            <a:endParaRPr lang="en-ZA" sz="1050" dirty="0" smtClean="0">
              <a:latin typeface="Century Gothi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335810"/>
            <a:ext cx="1800204" cy="238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entury Gothic" pitchFamily="34" charset="0"/>
              </a:rPr>
              <a:t>Strofe</a:t>
            </a:r>
            <a:r>
              <a:rPr lang="en-US" dirty="0" smtClean="0">
                <a:latin typeface="Century Gothic" pitchFamily="34" charset="0"/>
              </a:rPr>
              <a:t> 1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244367"/>
            <a:ext cx="856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2000" dirty="0" err="1">
                <a:latin typeface="Century Gothic" pitchFamily="34" charset="0"/>
              </a:rPr>
              <a:t>Oe</a:t>
            </a:r>
            <a:r>
              <a:rPr lang="en-ZA" sz="2000" dirty="0">
                <a:latin typeface="Century Gothic" pitchFamily="34" charset="0"/>
              </a:rPr>
              <a:t> Here, </a:t>
            </a:r>
            <a:r>
              <a:rPr lang="en-ZA" sz="2000" dirty="0" err="1">
                <a:latin typeface="Century Gothic" pitchFamily="34" charset="0"/>
              </a:rPr>
              <a:t>ek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hoor</a:t>
            </a:r>
            <a:r>
              <a:rPr lang="en-ZA" sz="2000" dirty="0">
                <a:latin typeface="Century Gothic" pitchFamily="34" charset="0"/>
              </a:rPr>
              <a:t> dis </a:t>
            </a:r>
            <a:r>
              <a:rPr lang="en-ZA" sz="2000" dirty="0" err="1" smtClean="0">
                <a:latin typeface="Century Gothic" pitchFamily="34" charset="0"/>
              </a:rPr>
              <a:t>soe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wonnerlik</a:t>
            </a:r>
            <a:endParaRPr lang="en-ZA" sz="20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000" dirty="0">
                <a:latin typeface="Century Gothic" pitchFamily="34" charset="0"/>
              </a:rPr>
              <a:t>     </a:t>
            </a:r>
            <a:r>
              <a:rPr lang="en-ZA" sz="2000" dirty="0" err="1">
                <a:latin typeface="Century Gothic" pitchFamily="34" charset="0"/>
              </a:rPr>
              <a:t>innie</a:t>
            </a:r>
            <a:r>
              <a:rPr lang="en-ZA" sz="2000" b="1" dirty="0">
                <a:latin typeface="Century Gothic" pitchFamily="34" charset="0"/>
              </a:rPr>
              <a:t> </a:t>
            </a:r>
            <a:r>
              <a:rPr lang="en-ZA" sz="2000" b="1" dirty="0" err="1">
                <a:solidFill>
                  <a:srgbClr val="FF0000"/>
                </a:solidFill>
                <a:latin typeface="Century Gothic" pitchFamily="34" charset="0"/>
              </a:rPr>
              <a:t>hiemel</a:t>
            </a:r>
            <a:r>
              <a:rPr lang="en-ZA" sz="2000" dirty="0">
                <a:latin typeface="Century Gothic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ZA" sz="2000" dirty="0" err="1">
                <a:latin typeface="Century Gothic" pitchFamily="34" charset="0"/>
              </a:rPr>
              <a:t>maa</a:t>
            </a:r>
            <a:r>
              <a:rPr lang="en-ZA" sz="2000" dirty="0">
                <a:latin typeface="Century Gothic" pitchFamily="34" charset="0"/>
              </a:rPr>
              <a:t> Here, </a:t>
            </a:r>
            <a:r>
              <a:rPr lang="en-ZA" sz="2000" dirty="0" err="1">
                <a:latin typeface="Century Gothic" pitchFamily="34" charset="0"/>
              </a:rPr>
              <a:t>vergiewe</a:t>
            </a:r>
            <a:r>
              <a:rPr lang="en-ZA" sz="2000" dirty="0">
                <a:latin typeface="Century Gothic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Century Gothic" pitchFamily="34" charset="0"/>
              </a:rPr>
              <a:t>die </a:t>
            </a:r>
            <a:r>
              <a:rPr lang="en-ZA" sz="2000" dirty="0" err="1">
                <a:latin typeface="Century Gothic" pitchFamily="34" charset="0"/>
              </a:rPr>
              <a:t>hiemel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issie</a:t>
            </a:r>
            <a:r>
              <a:rPr lang="en-ZA" sz="2000" dirty="0">
                <a:latin typeface="Century Gothic" pitchFamily="34" charset="0"/>
              </a:rPr>
              <a:t> my </a:t>
            </a:r>
            <a:r>
              <a:rPr lang="en-ZA" sz="2000" dirty="0" err="1">
                <a:latin typeface="Century Gothic" pitchFamily="34" charset="0"/>
              </a:rPr>
              <a:t>soort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liewe</a:t>
            </a:r>
            <a:r>
              <a:rPr lang="en-ZA" sz="2000" dirty="0">
                <a:latin typeface="Century Gothic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ZA" sz="2000" dirty="0" err="1">
                <a:latin typeface="Century Gothic" pitchFamily="34" charset="0"/>
              </a:rPr>
              <a:t>ek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hou</a:t>
            </a:r>
            <a:r>
              <a:rPr lang="en-ZA" sz="2000" dirty="0">
                <a:latin typeface="Century Gothic" pitchFamily="34" charset="0"/>
              </a:rPr>
              <a:t> van sing en </a:t>
            </a:r>
            <a:r>
              <a:rPr lang="en-ZA" sz="2000" dirty="0" err="1">
                <a:latin typeface="Century Gothic" pitchFamily="34" charset="0"/>
              </a:rPr>
              <a:t>harpmusiek</a:t>
            </a:r>
            <a:endParaRPr lang="en-ZA" sz="20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000" dirty="0" err="1">
                <a:latin typeface="Century Gothic" pitchFamily="34" charset="0"/>
              </a:rPr>
              <a:t>maa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ek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sal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b="1" dirty="0" err="1">
                <a:solidFill>
                  <a:srgbClr val="FF0000"/>
                </a:solidFill>
                <a:latin typeface="Century Gothic" pitchFamily="34" charset="0"/>
              </a:rPr>
              <a:t>lugsiek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kry</a:t>
            </a:r>
            <a:r>
              <a:rPr lang="en-ZA" sz="2000" dirty="0">
                <a:latin typeface="Century Gothic" pitchFamily="34" charset="0"/>
              </a:rPr>
              <a:t> as </a:t>
            </a:r>
            <a:r>
              <a:rPr lang="en-ZA" sz="2000" dirty="0" err="1">
                <a:latin typeface="Century Gothic" pitchFamily="34" charset="0"/>
              </a:rPr>
              <a:t>ek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moet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vlieg</a:t>
            </a:r>
            <a:r>
              <a:rPr lang="en-ZA" sz="2000" dirty="0">
                <a:latin typeface="Century Gothic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730" y="4134043"/>
            <a:ext cx="2730444" cy="1077218"/>
          </a:xfrm>
          <a:prstGeom prst="rect">
            <a:avLst/>
          </a:prstGeom>
          <a:solidFill>
            <a:srgbClr val="D99694">
              <a:alpha val="65882"/>
            </a:srgbClr>
          </a:solidFill>
          <a:ln w="5715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600" b="1" dirty="0" err="1" smtClean="0">
                <a:latin typeface="Century Gothic" pitchFamily="34" charset="0"/>
              </a:rPr>
              <a:t>lugsiek</a:t>
            </a:r>
            <a:r>
              <a:rPr lang="en-GB" sz="1600" dirty="0">
                <a:latin typeface="Century Gothic" pitchFamily="34" charset="0"/>
              </a:rPr>
              <a:t>: </a:t>
            </a:r>
            <a:r>
              <a:rPr lang="en-GB" sz="1600" dirty="0" err="1">
                <a:latin typeface="Century Gothic" pitchFamily="34" charset="0"/>
              </a:rPr>
              <a:t>naar</a:t>
            </a:r>
            <a:r>
              <a:rPr lang="en-GB" sz="1600" dirty="0">
                <a:latin typeface="Century Gothic" pitchFamily="34" charset="0"/>
              </a:rPr>
              <a:t>/</a:t>
            </a:r>
            <a:r>
              <a:rPr lang="en-GB" sz="1600" dirty="0" err="1">
                <a:latin typeface="Century Gothic" pitchFamily="34" charset="0"/>
              </a:rPr>
              <a:t>mislik</a:t>
            </a:r>
            <a:r>
              <a:rPr lang="en-GB" sz="1600" dirty="0">
                <a:latin typeface="Century Gothic" pitchFamily="34" charset="0"/>
              </a:rPr>
              <a:t> as </a:t>
            </a:r>
            <a:r>
              <a:rPr lang="en-GB" sz="1600" dirty="0" err="1">
                <a:latin typeface="Century Gothic" pitchFamily="34" charset="0"/>
              </a:rPr>
              <a:t>gevolg</a:t>
            </a:r>
            <a:r>
              <a:rPr lang="en-GB" sz="1600" dirty="0">
                <a:latin typeface="Century Gothic" pitchFamily="34" charset="0"/>
              </a:rPr>
              <a:t> van die </a:t>
            </a:r>
            <a:r>
              <a:rPr lang="en-GB" sz="1600" dirty="0" err="1" smtClean="0">
                <a:latin typeface="Century Gothic" pitchFamily="34" charset="0"/>
              </a:rPr>
              <a:t>skom</a:t>
            </a:r>
            <a:r>
              <a:rPr lang="en-GB" sz="1600" dirty="0" smtClean="0">
                <a:latin typeface="Century Gothic" pitchFamily="34" charset="0"/>
              </a:rPr>
              <a:t> </a:t>
            </a:r>
            <a:r>
              <a:rPr lang="en-GB" sz="1600" dirty="0" err="1" smtClean="0">
                <a:latin typeface="Century Gothic" pitchFamily="34" charset="0"/>
              </a:rPr>
              <a:t>meling</a:t>
            </a:r>
            <a:r>
              <a:rPr lang="en-GB" sz="1600" dirty="0" smtClean="0">
                <a:latin typeface="Century Gothic" pitchFamily="34" charset="0"/>
              </a:rPr>
              <a:t>  </a:t>
            </a:r>
            <a:r>
              <a:rPr lang="en-GB" sz="1600" dirty="0">
                <a:latin typeface="Century Gothic" pitchFamily="34" charset="0"/>
              </a:rPr>
              <a:t>van ’n </a:t>
            </a:r>
            <a:r>
              <a:rPr lang="en-GB" sz="1600" dirty="0" err="1">
                <a:latin typeface="Century Gothic" pitchFamily="34" charset="0"/>
              </a:rPr>
              <a:t>vliegtuig</a:t>
            </a:r>
            <a:r>
              <a:rPr lang="en-GB" sz="1600" dirty="0">
                <a:latin typeface="Century Gothic" pitchFamily="34" charset="0"/>
              </a:rPr>
              <a:t> (</a:t>
            </a:r>
            <a:r>
              <a:rPr lang="en-GB" sz="1600" dirty="0" err="1">
                <a:latin typeface="Century Gothic" pitchFamily="34" charset="0"/>
              </a:rPr>
              <a:t>soortgelyk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aan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karsiek</a:t>
            </a:r>
            <a:r>
              <a:rPr lang="en-GB" sz="1600" dirty="0" smtClean="0">
                <a:latin typeface="Century Gothic" pitchFamily="34" charset="0"/>
              </a:rPr>
              <a:t>)</a:t>
            </a:r>
            <a:endParaRPr lang="en-ZA" sz="1600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1386" y="5136072"/>
            <a:ext cx="3132856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i="1" dirty="0" smtClean="0">
                <a:latin typeface="Century Gothic" pitchFamily="34" charset="0"/>
              </a:rPr>
              <a:t>Sal die </a:t>
            </a:r>
            <a:r>
              <a:rPr lang="en-ZA" sz="1600" b="1" i="1" dirty="0" err="1">
                <a:latin typeface="Century Gothic" pitchFamily="34" charset="0"/>
              </a:rPr>
              <a:t>musiek</a:t>
            </a:r>
            <a:r>
              <a:rPr lang="en-ZA" sz="1600" b="1" i="1" dirty="0">
                <a:latin typeface="Century Gothic" pitchFamily="34" charset="0"/>
              </a:rPr>
              <a:t> in die </a:t>
            </a:r>
            <a:r>
              <a:rPr lang="en-ZA" sz="1600" b="1" i="1" dirty="0" err="1" smtClean="0">
                <a:latin typeface="Century Gothic" pitchFamily="34" charset="0"/>
              </a:rPr>
              <a:t>hemel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geniet</a:t>
            </a:r>
            <a:r>
              <a:rPr lang="en-ZA" sz="1600" b="1" i="1" dirty="0" smtClean="0">
                <a:latin typeface="Century Gothic" pitchFamily="34" charset="0"/>
              </a:rPr>
              <a:t>, maar </a:t>
            </a:r>
            <a:r>
              <a:rPr lang="en-ZA" sz="1600" b="1" i="1" dirty="0" err="1">
                <a:latin typeface="Century Gothic" pitchFamily="34" charset="0"/>
              </a:rPr>
              <a:t>hy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sal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lugsiek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raak</a:t>
            </a:r>
            <a:r>
              <a:rPr lang="en-ZA" sz="1600" b="1" i="1" dirty="0">
                <a:latin typeface="Century Gothic" pitchFamily="34" charset="0"/>
              </a:rPr>
              <a:t> as </a:t>
            </a:r>
            <a:r>
              <a:rPr lang="en-ZA" sz="1600" b="1" i="1" dirty="0" err="1">
                <a:latin typeface="Century Gothic" pitchFamily="34" charset="0"/>
              </a:rPr>
              <a:t>hy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moet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vlieg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om</a:t>
            </a:r>
            <a:r>
              <a:rPr lang="en-ZA" sz="1600" b="1" i="1" dirty="0">
                <a:latin typeface="Century Gothic" pitchFamily="34" charset="0"/>
              </a:rPr>
              <a:t> by </a:t>
            </a:r>
            <a:r>
              <a:rPr lang="en-ZA" sz="1600" b="1" i="1" dirty="0" err="1">
                <a:latin typeface="Century Gothic" pitchFamily="34" charset="0"/>
              </a:rPr>
              <a:t>sy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hemelse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bestemming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uit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te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kom</a:t>
            </a:r>
            <a:r>
              <a:rPr lang="en-ZA" sz="1600" b="1" i="1" dirty="0" smtClean="0">
                <a:latin typeface="Century Gothic" pitchFamily="34" charset="0"/>
              </a:rPr>
              <a:t>. Sal </a:t>
            </a:r>
            <a:r>
              <a:rPr lang="en-ZA" sz="1600" b="1" i="1" dirty="0" err="1" smtClean="0">
                <a:latin typeface="Century Gothic" pitchFamily="34" charset="0"/>
              </a:rPr>
              <a:t>dus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ook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nie</a:t>
            </a:r>
            <a:r>
              <a:rPr lang="en-ZA" sz="1600" b="1" i="1" dirty="0" smtClean="0">
                <a:latin typeface="Century Gothic" pitchFamily="34" charset="0"/>
              </a:rPr>
              <a:t> ‘n </a:t>
            </a:r>
            <a:r>
              <a:rPr lang="en-ZA" sz="1600" b="1" i="1" dirty="0" err="1" smtClean="0">
                <a:latin typeface="Century Gothic" pitchFamily="34" charset="0"/>
              </a:rPr>
              <a:t>engel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kan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wees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nie</a:t>
            </a:r>
            <a:r>
              <a:rPr lang="en-ZA" sz="1600" b="1" i="1" dirty="0" smtClean="0">
                <a:latin typeface="Century Gothic" pitchFamily="34" charset="0"/>
              </a:rPr>
              <a:t> – </a:t>
            </a:r>
            <a:r>
              <a:rPr lang="en-ZA" sz="1600" b="1" i="1" dirty="0" err="1" smtClean="0">
                <a:latin typeface="Century Gothic" pitchFamily="34" charset="0"/>
              </a:rPr>
              <a:t>hulle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vlieg</a:t>
            </a:r>
            <a:r>
              <a:rPr lang="en-ZA" sz="1600" b="1" i="1" dirty="0" smtClean="0">
                <a:latin typeface="Century Gothic" pitchFamily="34" charset="0"/>
              </a:rPr>
              <a:t>.</a:t>
            </a:r>
            <a:endParaRPr lang="en-ZA" sz="1600" b="1" i="1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797792"/>
            <a:ext cx="341840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i="1" dirty="0" err="1" smtClean="0">
                <a:latin typeface="Century Gothic" pitchFamily="34" charset="0"/>
              </a:rPr>
              <a:t>Hy</a:t>
            </a:r>
            <a:r>
              <a:rPr lang="en-ZA" sz="1600" b="1" i="1" dirty="0" smtClean="0">
                <a:latin typeface="Century Gothic" pitchFamily="34" charset="0"/>
              </a:rPr>
              <a:t> is </a:t>
            </a:r>
            <a:r>
              <a:rPr lang="en-ZA" sz="1600" b="1" i="1" dirty="0" err="1">
                <a:latin typeface="Century Gothic" pitchFamily="34" charset="0"/>
              </a:rPr>
              <a:t>nie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gewoond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aan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vlieg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nie</a:t>
            </a:r>
            <a:r>
              <a:rPr lang="en-ZA" sz="1600" b="1" i="1" dirty="0">
                <a:latin typeface="Century Gothic" pitchFamily="34" charset="0"/>
              </a:rPr>
              <a:t>. </a:t>
            </a:r>
            <a:r>
              <a:rPr lang="en-ZA" sz="1600" b="1" i="1" dirty="0" smtClean="0">
                <a:latin typeface="Century Gothic" pitchFamily="34" charset="0"/>
              </a:rPr>
              <a:t>(</a:t>
            </a:r>
            <a:r>
              <a:rPr lang="en-ZA" sz="1600" b="1" i="1" dirty="0" err="1" smtClean="0">
                <a:latin typeface="Century Gothic" pitchFamily="34" charset="0"/>
              </a:rPr>
              <a:t>Lewer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kommentaar</a:t>
            </a:r>
            <a:r>
              <a:rPr lang="en-ZA" sz="1600" b="1" i="1" dirty="0">
                <a:latin typeface="Century Gothic" pitchFamily="34" charset="0"/>
              </a:rPr>
              <a:t> op </a:t>
            </a:r>
            <a:r>
              <a:rPr lang="en-ZA" sz="1600" b="1" i="1" dirty="0" err="1">
                <a:latin typeface="Century Gothic" pitchFamily="34" charset="0"/>
              </a:rPr>
              <a:t>sy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swak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ekonomiese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posisie</a:t>
            </a:r>
            <a:r>
              <a:rPr lang="en-ZA" sz="1600" b="1" i="1" dirty="0">
                <a:latin typeface="Century Gothic" pitchFamily="34" charset="0"/>
              </a:rPr>
              <a:t>.)</a:t>
            </a:r>
          </a:p>
        </p:txBody>
      </p:sp>
      <p:pic>
        <p:nvPicPr>
          <p:cNvPr id="2050" name="Picture 2" descr="Image result for har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4" b="97290" l="10000" r="90000">
                        <a14:foregroundMark x1="35278" y1="36831" x2="35278" y2="36831"/>
                        <a14:foregroundMark x1="28472" y1="33356" x2="47986" y2="43016"/>
                        <a14:foregroundMark x1="50903" y1="30716" x2="49097" y2="49201"/>
                        <a14:foregroundMark x1="48750" y1="58721" x2="37153" y2="45170"/>
                        <a14:foregroundMark x1="54792" y1="81028" x2="46806" y2="52953"/>
                        <a14:foregroundMark x1="43958" y1="32523" x2="54444" y2="13343"/>
                        <a14:foregroundMark x1="59236" y1="18485" x2="42986" y2="39194"/>
                        <a14:foregroundMark x1="56736" y1="31897" x2="50972" y2="40792"/>
                        <a14:foregroundMark x1="55139" y1="45587" x2="52222" y2="56428"/>
                        <a14:foregroundMark x1="57361" y1="30924" x2="57361" y2="30924"/>
                        <a14:foregroundMark x1="57361" y1="35372" x2="57361" y2="35372"/>
                        <a14:foregroundMark x1="57986" y1="50730" x2="55139" y2="39194"/>
                        <a14:foregroundMark x1="57639" y1="52259" x2="55139" y2="803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27" y="3092189"/>
            <a:ext cx="2952329" cy="295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90891" y="3043238"/>
            <a:ext cx="3334361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 err="1" smtClean="0">
                <a:latin typeface="Century Gothic" pitchFamily="34" charset="0"/>
              </a:rPr>
              <a:t>Harpmusiek</a:t>
            </a:r>
            <a:r>
              <a:rPr lang="en-US" sz="1600" b="1" i="1" dirty="0" smtClean="0">
                <a:latin typeface="Century Gothic" pitchFamily="34" charset="0"/>
              </a:rPr>
              <a:t> = </a:t>
            </a:r>
            <a:r>
              <a:rPr lang="en-US" sz="1600" b="1" i="1" dirty="0" err="1" smtClean="0">
                <a:latin typeface="Century Gothic" pitchFamily="34" charset="0"/>
              </a:rPr>
              <a:t>musiek</a:t>
            </a:r>
            <a:r>
              <a:rPr lang="en-US" sz="1600" b="1" i="1" dirty="0" smtClean="0">
                <a:latin typeface="Century Gothic" pitchFamily="34" charset="0"/>
              </a:rPr>
              <a:t> </a:t>
            </a:r>
            <a:r>
              <a:rPr lang="en-US" sz="1600" b="1" i="1" dirty="0" err="1" smtClean="0">
                <a:latin typeface="Century Gothic" pitchFamily="34" charset="0"/>
              </a:rPr>
              <a:t>wat</a:t>
            </a:r>
            <a:r>
              <a:rPr lang="en-US" sz="1600" b="1" i="1" dirty="0" smtClean="0">
                <a:latin typeface="Century Gothic" pitchFamily="34" charset="0"/>
              </a:rPr>
              <a:t> met </a:t>
            </a:r>
            <a:r>
              <a:rPr lang="en-US" sz="1600" b="1" i="1" dirty="0" err="1" smtClean="0">
                <a:latin typeface="Century Gothic" pitchFamily="34" charset="0"/>
              </a:rPr>
              <a:t>engele</a:t>
            </a:r>
            <a:r>
              <a:rPr lang="en-US" sz="1600" b="1" i="1" dirty="0" smtClean="0">
                <a:latin typeface="Century Gothic" pitchFamily="34" charset="0"/>
              </a:rPr>
              <a:t> </a:t>
            </a:r>
            <a:r>
              <a:rPr lang="en-US" sz="1600" b="1" i="1" dirty="0" err="1" smtClean="0">
                <a:latin typeface="Century Gothic" pitchFamily="34" charset="0"/>
              </a:rPr>
              <a:t>geassosieer</a:t>
            </a:r>
            <a:r>
              <a:rPr lang="en-US" sz="1600" b="1" i="1" dirty="0" smtClean="0">
                <a:latin typeface="Century Gothic" pitchFamily="34" charset="0"/>
              </a:rPr>
              <a:t> word.</a:t>
            </a:r>
            <a:endParaRPr lang="en-ZA" sz="1600" b="1" i="1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1735579"/>
            <a:ext cx="5616624" cy="584775"/>
          </a:xfrm>
          <a:prstGeom prst="rect">
            <a:avLst/>
          </a:prstGeom>
          <a:solidFill>
            <a:srgbClr val="D99694">
              <a:alpha val="65882"/>
            </a:srgbClr>
          </a:solidFill>
          <a:ln w="5715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Century Gothic" pitchFamily="34" charset="0"/>
              </a:rPr>
              <a:t>hemel</a:t>
            </a:r>
            <a:r>
              <a:rPr lang="en-GB" sz="1600" dirty="0">
                <a:latin typeface="Century Gothic" pitchFamily="34" charset="0"/>
              </a:rPr>
              <a:t>: </a:t>
            </a:r>
            <a:r>
              <a:rPr lang="en-GB" sz="1600" dirty="0" err="1">
                <a:latin typeface="Century Gothic" pitchFamily="34" charset="0"/>
              </a:rPr>
              <a:t>woonplek</a:t>
            </a:r>
            <a:r>
              <a:rPr lang="en-GB" sz="1600" dirty="0">
                <a:latin typeface="Century Gothic" pitchFamily="34" charset="0"/>
              </a:rPr>
              <a:t> van God en </a:t>
            </a:r>
            <a:r>
              <a:rPr lang="en-GB" sz="1600" dirty="0" err="1">
                <a:latin typeface="Century Gothic" pitchFamily="34" charset="0"/>
              </a:rPr>
              <a:t>sy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engele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waarheen</a:t>
            </a:r>
            <a:r>
              <a:rPr lang="en-GB" sz="1600" dirty="0">
                <a:latin typeface="Century Gothic" pitchFamily="34" charset="0"/>
              </a:rPr>
              <a:t> die </a:t>
            </a:r>
            <a:r>
              <a:rPr lang="en-GB" sz="1600" dirty="0" err="1">
                <a:latin typeface="Century Gothic" pitchFamily="34" charset="0"/>
              </a:rPr>
              <a:t>regverdiges</a:t>
            </a:r>
            <a:r>
              <a:rPr lang="en-GB" sz="1600" dirty="0">
                <a:latin typeface="Century Gothic" pitchFamily="34" charset="0"/>
              </a:rPr>
              <a:t>, </a:t>
            </a:r>
            <a:r>
              <a:rPr lang="en-GB" sz="1600" dirty="0" err="1">
                <a:latin typeface="Century Gothic" pitchFamily="34" charset="0"/>
              </a:rPr>
              <a:t>volgens</a:t>
            </a:r>
            <a:r>
              <a:rPr lang="en-GB" sz="1600" dirty="0">
                <a:latin typeface="Century Gothic" pitchFamily="34" charset="0"/>
              </a:rPr>
              <a:t> die </a:t>
            </a:r>
            <a:r>
              <a:rPr lang="en-GB" sz="1600" dirty="0" err="1">
                <a:latin typeface="Century Gothic" pitchFamily="34" charset="0"/>
              </a:rPr>
              <a:t>Bybel</a:t>
            </a:r>
            <a:r>
              <a:rPr lang="en-GB" sz="1600" dirty="0">
                <a:latin typeface="Century Gothic" pitchFamily="34" charset="0"/>
              </a:rPr>
              <a:t>, </a:t>
            </a:r>
            <a:r>
              <a:rPr lang="en-GB" sz="1600" dirty="0" err="1">
                <a:latin typeface="Century Gothic" pitchFamily="34" charset="0"/>
              </a:rPr>
              <a:t>na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hulle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dood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 smtClean="0">
                <a:latin typeface="Century Gothic" pitchFamily="34" charset="0"/>
              </a:rPr>
              <a:t>gaan</a:t>
            </a:r>
            <a:endParaRPr lang="en-ZA" sz="1600" dirty="0"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768" y="67349"/>
            <a:ext cx="5290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Versagtende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omstandighede</a:t>
            </a:r>
            <a:endParaRPr lang="en-Z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5636"/>
            <a:ext cx="2555776" cy="11887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Hier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verwys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die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omstan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dighede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na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redes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waarom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spreker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nie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wil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hemel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toe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nie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.- ironies</a:t>
            </a:r>
            <a:endParaRPr lang="en-ZA" sz="16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59832" y="2387368"/>
            <a:ext cx="3908246" cy="4284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Omdat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hy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nie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wil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hemel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toe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gaan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nie</a:t>
            </a:r>
            <a:endParaRPr lang="en-ZA" sz="16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30076" y="1300779"/>
            <a:ext cx="2190398" cy="3844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Alleenplasing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hef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uit</a:t>
            </a:r>
            <a:endParaRPr lang="en-ZA" sz="16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3528" y="1417638"/>
            <a:ext cx="432048" cy="317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55576" y="1244367"/>
            <a:ext cx="2592288" cy="1732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374264" y="1177100"/>
            <a:ext cx="2763723" cy="2303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Verwondering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oor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hemel</a:t>
            </a:r>
            <a:endParaRPr lang="en-ZA" sz="16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6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  <p:bldP spid="8" grpId="0"/>
      <p:bldP spid="10" grpId="0" animBg="1"/>
      <p:bldP spid="13" grpId="0" animBg="1"/>
      <p:bldP spid="14" grpId="0" animBg="1"/>
      <p:bldP spid="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entury Gothic" pitchFamily="34" charset="0"/>
              </a:rPr>
              <a:t>Strofe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>
                <a:latin typeface="Century Gothic" pitchFamily="34" charset="0"/>
              </a:rPr>
              <a:t>2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244367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2000" dirty="0">
                <a:latin typeface="Century Gothic" pitchFamily="34" charset="0"/>
              </a:rPr>
              <a:t>En Here, </a:t>
            </a:r>
            <a:r>
              <a:rPr lang="en-ZA" sz="2000" dirty="0" err="1">
                <a:latin typeface="Century Gothic" pitchFamily="34" charset="0"/>
              </a:rPr>
              <a:t>dit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sal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hel</a:t>
            </a:r>
            <a:r>
              <a:rPr lang="en-ZA" sz="2000" dirty="0">
                <a:latin typeface="Century Gothic" pitchFamily="34" charset="0"/>
              </a:rPr>
              <a:t> vi my </a:t>
            </a:r>
            <a:r>
              <a:rPr lang="en-ZA" sz="2000" dirty="0" err="1">
                <a:latin typeface="Century Gothic" pitchFamily="34" charset="0"/>
              </a:rPr>
              <a:t>wies</a:t>
            </a:r>
            <a:endParaRPr lang="en-ZA" sz="20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000" dirty="0" err="1">
                <a:latin typeface="Century Gothic" pitchFamily="34" charset="0"/>
              </a:rPr>
              <a:t>om</a:t>
            </a:r>
            <a:r>
              <a:rPr lang="en-ZA" sz="2000" dirty="0">
                <a:latin typeface="Century Gothic" pitchFamily="34" charset="0"/>
              </a:rPr>
              <a:t> met </a:t>
            </a:r>
            <a:r>
              <a:rPr lang="en-ZA" sz="2000" dirty="0" err="1">
                <a:latin typeface="Century Gothic" pitchFamily="34" charset="0"/>
              </a:rPr>
              <a:t>niks-doen</a:t>
            </a:r>
            <a:r>
              <a:rPr lang="en-ZA" sz="2000" dirty="0">
                <a:latin typeface="Century Gothic" pitchFamily="34" charset="0"/>
              </a:rPr>
              <a:t> myself </a:t>
            </a:r>
            <a:r>
              <a:rPr lang="en-ZA" sz="2000" dirty="0" err="1">
                <a:latin typeface="Century Gothic" pitchFamily="34" charset="0"/>
              </a:rPr>
              <a:t>elke</a:t>
            </a:r>
            <a:r>
              <a:rPr lang="en-ZA" sz="2000" dirty="0">
                <a:latin typeface="Century Gothic" pitchFamily="34" charset="0"/>
              </a:rPr>
              <a:t> dag </a:t>
            </a:r>
            <a:r>
              <a:rPr lang="en-ZA" sz="2000" dirty="0" err="1">
                <a:latin typeface="Century Gothic" pitchFamily="34" charset="0"/>
              </a:rPr>
              <a:t>te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vervies</a:t>
            </a:r>
            <a:r>
              <a:rPr lang="en-ZA" sz="2000" dirty="0">
                <a:latin typeface="Century Gothic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Century Gothic" pitchFamily="34" charset="0"/>
              </a:rPr>
              <a:t>en </a:t>
            </a:r>
            <a:r>
              <a:rPr lang="en-ZA" sz="2000" dirty="0" err="1">
                <a:latin typeface="Century Gothic" pitchFamily="34" charset="0"/>
              </a:rPr>
              <a:t>sover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dit</a:t>
            </a:r>
            <a:r>
              <a:rPr lang="en-ZA" sz="2000" dirty="0">
                <a:latin typeface="Century Gothic" pitchFamily="34" charset="0"/>
              </a:rPr>
              <a:t> die </a:t>
            </a:r>
            <a:r>
              <a:rPr lang="en-ZA" sz="2000" b="1" dirty="0" err="1">
                <a:solidFill>
                  <a:srgbClr val="FF0000"/>
                </a:solidFill>
                <a:latin typeface="Century Gothic" pitchFamily="34" charset="0"/>
              </a:rPr>
              <a:t>goudstrate</a:t>
            </a:r>
            <a:endParaRPr lang="en-ZA" sz="2000" b="1" dirty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000" dirty="0">
                <a:latin typeface="Century Gothic" pitchFamily="34" charset="0"/>
              </a:rPr>
              <a:t>     en </a:t>
            </a:r>
            <a:r>
              <a:rPr lang="en-ZA" sz="2000" b="1" dirty="0">
                <a:solidFill>
                  <a:srgbClr val="FF0000"/>
                </a:solidFill>
                <a:latin typeface="Century Gothic" pitchFamily="34" charset="0"/>
              </a:rPr>
              <a:t>pearly-gates </a:t>
            </a:r>
            <a:r>
              <a:rPr lang="en-ZA" sz="2000" dirty="0" err="1">
                <a:latin typeface="Century Gothic" pitchFamily="34" charset="0"/>
              </a:rPr>
              <a:t>betref</a:t>
            </a:r>
            <a:r>
              <a:rPr lang="en-ZA" sz="2000" dirty="0">
                <a:latin typeface="Century Gothic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ZA" sz="2000" dirty="0" err="1">
                <a:latin typeface="Century Gothic" pitchFamily="34" charset="0"/>
              </a:rPr>
              <a:t>wat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baat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dit</a:t>
            </a:r>
            <a:r>
              <a:rPr lang="en-ZA" sz="2000" dirty="0">
                <a:latin typeface="Century Gothic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ZA" sz="2000" dirty="0" err="1">
                <a:latin typeface="Century Gothic" pitchFamily="34" charset="0"/>
              </a:rPr>
              <a:t>Klip</a:t>
            </a:r>
            <a:r>
              <a:rPr lang="en-ZA" sz="2000" dirty="0">
                <a:latin typeface="Century Gothic" pitchFamily="34" charset="0"/>
              </a:rPr>
              <a:t> en </a:t>
            </a:r>
            <a:r>
              <a:rPr lang="en-ZA" sz="2000" dirty="0" err="1">
                <a:latin typeface="Century Gothic" pitchFamily="34" charset="0"/>
              </a:rPr>
              <a:t>teer</a:t>
            </a:r>
            <a:r>
              <a:rPr lang="en-ZA" sz="2000" dirty="0">
                <a:latin typeface="Century Gothic" pitchFamily="34" charset="0"/>
              </a:rPr>
              <a:t> is </a:t>
            </a:r>
            <a:r>
              <a:rPr lang="en-ZA" sz="2000" dirty="0" err="1">
                <a:latin typeface="Century Gothic" pitchFamily="34" charset="0"/>
              </a:rPr>
              <a:t>veels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meer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werd</a:t>
            </a:r>
            <a:r>
              <a:rPr lang="en-ZA" sz="2000" dirty="0">
                <a:latin typeface="Century Gothic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2195" y="2212289"/>
            <a:ext cx="4738986" cy="1569660"/>
          </a:xfrm>
          <a:prstGeom prst="rect">
            <a:avLst/>
          </a:prstGeom>
          <a:solidFill>
            <a:srgbClr val="D99694">
              <a:alpha val="65882"/>
            </a:srgbClr>
          </a:solidFill>
          <a:ln w="5715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latin typeface="Century Gothic" pitchFamily="34" charset="0"/>
              </a:rPr>
              <a:t>pearly-gates</a:t>
            </a:r>
            <a:r>
              <a:rPr lang="en-GB" sz="1600" b="1" i="1" dirty="0">
                <a:latin typeface="Century Gothic" pitchFamily="34" charset="0"/>
              </a:rPr>
              <a:t>: </a:t>
            </a:r>
            <a:r>
              <a:rPr lang="en-GB" sz="1600" dirty="0">
                <a:latin typeface="Century Gothic" pitchFamily="34" charset="0"/>
              </a:rPr>
              <a:t>Afr.</a:t>
            </a:r>
            <a:r>
              <a:rPr lang="en-GB" sz="1600" b="1" i="1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pêrelpoorte</a:t>
            </a:r>
            <a:r>
              <a:rPr lang="en-GB" sz="1600" dirty="0">
                <a:latin typeface="Century Gothic" pitchFamily="34" charset="0"/>
              </a:rPr>
              <a:t>: die </a:t>
            </a:r>
            <a:r>
              <a:rPr lang="en-GB" sz="1600" dirty="0" err="1" smtClean="0">
                <a:latin typeface="Century Gothic" pitchFamily="34" charset="0"/>
              </a:rPr>
              <a:t>hemelpoor</a:t>
            </a:r>
            <a:r>
              <a:rPr lang="en-GB" sz="1600" dirty="0" smtClean="0">
                <a:latin typeface="Century Gothic" pitchFamily="34" charset="0"/>
              </a:rPr>
              <a:t> </a:t>
            </a:r>
            <a:r>
              <a:rPr lang="en-GB" sz="1600" dirty="0" err="1" smtClean="0">
                <a:latin typeface="Century Gothic" pitchFamily="34" charset="0"/>
              </a:rPr>
              <a:t>te</a:t>
            </a:r>
            <a:r>
              <a:rPr lang="en-GB" sz="1600" dirty="0" smtClean="0">
                <a:latin typeface="Century Gothic" pitchFamily="34" charset="0"/>
              </a:rPr>
              <a:t> </a:t>
            </a:r>
            <a:r>
              <a:rPr lang="en-GB" sz="1600" dirty="0">
                <a:latin typeface="Century Gothic" pitchFamily="34" charset="0"/>
              </a:rPr>
              <a:t>(’n </a:t>
            </a:r>
            <a:r>
              <a:rPr lang="en-GB" sz="1600" dirty="0" err="1">
                <a:latin typeface="Century Gothic" pitchFamily="34" charset="0"/>
              </a:rPr>
              <a:t>poort</a:t>
            </a:r>
            <a:r>
              <a:rPr lang="en-GB" sz="1600" dirty="0">
                <a:latin typeface="Century Gothic" pitchFamily="34" charset="0"/>
              </a:rPr>
              <a:t>  is ’n </a:t>
            </a:r>
            <a:r>
              <a:rPr lang="en-GB" sz="1600" dirty="0" err="1">
                <a:latin typeface="Century Gothic" pitchFamily="34" charset="0"/>
              </a:rPr>
              <a:t>groot</a:t>
            </a:r>
            <a:r>
              <a:rPr lang="en-GB" sz="1600" dirty="0">
                <a:latin typeface="Century Gothic" pitchFamily="34" charset="0"/>
              </a:rPr>
              <a:t>, </a:t>
            </a:r>
            <a:r>
              <a:rPr lang="en-GB" sz="1600" dirty="0" err="1">
                <a:latin typeface="Century Gothic" pitchFamily="34" charset="0"/>
              </a:rPr>
              <a:t>mooi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deurgang</a:t>
            </a:r>
            <a:r>
              <a:rPr lang="en-GB" sz="1600" dirty="0">
                <a:latin typeface="Century Gothic" pitchFamily="34" charset="0"/>
              </a:rPr>
              <a:t> in ’n </a:t>
            </a:r>
            <a:r>
              <a:rPr lang="en-GB" sz="1600" dirty="0" err="1">
                <a:latin typeface="Century Gothic" pitchFamily="34" charset="0"/>
              </a:rPr>
              <a:t>muur</a:t>
            </a:r>
            <a:r>
              <a:rPr lang="en-GB" sz="1600" dirty="0">
                <a:latin typeface="Century Gothic" pitchFamily="34" charset="0"/>
              </a:rPr>
              <a:t>, </a:t>
            </a:r>
            <a:r>
              <a:rPr lang="en-GB" sz="1600" dirty="0" err="1" smtClean="0">
                <a:latin typeface="Century Gothic" pitchFamily="34" charset="0"/>
              </a:rPr>
              <a:t>dikwles</a:t>
            </a:r>
            <a:r>
              <a:rPr lang="en-GB" sz="1600" dirty="0" smtClean="0">
                <a:latin typeface="Century Gothic" pitchFamily="34" charset="0"/>
              </a:rPr>
              <a:t> </a:t>
            </a:r>
            <a:r>
              <a:rPr lang="en-GB" sz="1600" dirty="0">
                <a:latin typeface="Century Gothic" pitchFamily="34" charset="0"/>
              </a:rPr>
              <a:t>met ’n </a:t>
            </a:r>
            <a:r>
              <a:rPr lang="en-GB" sz="1600" dirty="0" err="1">
                <a:latin typeface="Century Gothic" pitchFamily="34" charset="0"/>
              </a:rPr>
              <a:t>gewelf</a:t>
            </a:r>
            <a:r>
              <a:rPr lang="en-GB" sz="1600" dirty="0">
                <a:latin typeface="Century Gothic" pitchFamily="34" charset="0"/>
              </a:rPr>
              <a:t> van </a:t>
            </a:r>
            <a:r>
              <a:rPr lang="en-GB" sz="1600" dirty="0" err="1">
                <a:latin typeface="Century Gothic" pitchFamily="34" charset="0"/>
              </a:rPr>
              <a:t>bo</a:t>
            </a:r>
            <a:r>
              <a:rPr lang="en-GB" sz="1600" dirty="0">
                <a:latin typeface="Century Gothic" pitchFamily="34" charset="0"/>
              </a:rPr>
              <a:t> - </a:t>
            </a:r>
            <a:r>
              <a:rPr lang="en-GB" sz="1600" dirty="0" err="1">
                <a:latin typeface="Century Gothic" pitchFamily="34" charset="0"/>
              </a:rPr>
              <a:t>hierdie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poort</a:t>
            </a:r>
            <a:r>
              <a:rPr lang="en-GB" sz="1600" dirty="0">
                <a:latin typeface="Century Gothic" pitchFamily="34" charset="0"/>
              </a:rPr>
              <a:t> is </a:t>
            </a:r>
            <a:r>
              <a:rPr lang="en-GB" sz="1600" dirty="0" smtClean="0">
                <a:latin typeface="Century Gothic" pitchFamily="34" charset="0"/>
              </a:rPr>
              <a:t>van </a:t>
            </a:r>
            <a:r>
              <a:rPr lang="en-GB" sz="1600" dirty="0" err="1">
                <a:latin typeface="Century Gothic" pitchFamily="34" charset="0"/>
              </a:rPr>
              <a:t>pêrels</a:t>
            </a:r>
            <a:r>
              <a:rPr lang="en-GB" sz="1600" dirty="0">
                <a:latin typeface="Century Gothic" pitchFamily="34" charset="0"/>
              </a:rPr>
              <a:t> of </a:t>
            </a:r>
            <a:r>
              <a:rPr lang="en-GB" sz="1600" dirty="0" err="1">
                <a:latin typeface="Century Gothic" pitchFamily="34" charset="0"/>
              </a:rPr>
              <a:t>ingelê</a:t>
            </a:r>
            <a:r>
              <a:rPr lang="en-GB" sz="1600" dirty="0">
                <a:latin typeface="Century Gothic" pitchFamily="34" charset="0"/>
              </a:rPr>
              <a:t> met </a:t>
            </a:r>
            <a:r>
              <a:rPr lang="en-GB" sz="1600" dirty="0" err="1">
                <a:latin typeface="Century Gothic" pitchFamily="34" charset="0"/>
              </a:rPr>
              <a:t>pêrels</a:t>
            </a:r>
            <a:r>
              <a:rPr lang="en-GB" sz="1600" dirty="0">
                <a:latin typeface="Century Gothic" pitchFamily="34" charset="0"/>
              </a:rPr>
              <a:t>) </a:t>
            </a:r>
            <a:r>
              <a:rPr lang="en-GB" sz="1600" b="1" dirty="0" err="1">
                <a:latin typeface="Century Gothic" pitchFamily="34" charset="0"/>
              </a:rPr>
              <a:t>goudstrate</a:t>
            </a:r>
            <a:r>
              <a:rPr lang="en-GB" sz="1600" dirty="0">
                <a:latin typeface="Century Gothic" pitchFamily="34" charset="0"/>
              </a:rPr>
              <a:t>: </a:t>
            </a:r>
            <a:r>
              <a:rPr lang="en-GB" sz="1600" dirty="0" err="1">
                <a:latin typeface="Century Gothic" pitchFamily="34" charset="0"/>
              </a:rPr>
              <a:t>strate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wat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err="1">
                <a:latin typeface="Century Gothic" pitchFamily="34" charset="0"/>
              </a:rPr>
              <a:t>geplavei</a:t>
            </a:r>
            <a:r>
              <a:rPr lang="en-GB" sz="1600" dirty="0">
                <a:latin typeface="Century Gothic" pitchFamily="34" charset="0"/>
              </a:rPr>
              <a:t> is met </a:t>
            </a:r>
            <a:r>
              <a:rPr lang="en-GB" sz="1600" dirty="0" err="1">
                <a:latin typeface="Century Gothic" pitchFamily="34" charset="0"/>
              </a:rPr>
              <a:t>goud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smtClean="0">
                <a:latin typeface="Century Gothic" pitchFamily="34" charset="0"/>
              </a:rPr>
              <a:t>(</a:t>
            </a:r>
            <a:r>
              <a:rPr lang="en-ZA" sz="1600" dirty="0" err="1" smtClean="0">
                <a:latin typeface="Century Gothic" pitchFamily="34" charset="0"/>
              </a:rPr>
              <a:t>Openbaing</a:t>
            </a:r>
            <a:r>
              <a:rPr lang="en-ZA" sz="1600" dirty="0" smtClean="0">
                <a:latin typeface="Century Gothic" pitchFamily="34" charset="0"/>
              </a:rPr>
              <a:t> </a:t>
            </a:r>
            <a:r>
              <a:rPr lang="en-ZA" sz="1600" dirty="0">
                <a:latin typeface="Century Gothic" pitchFamily="34" charset="0"/>
              </a:rPr>
              <a:t>21:21</a:t>
            </a:r>
            <a:r>
              <a:rPr lang="en-ZA" sz="1600" dirty="0" smtClean="0">
                <a:latin typeface="Century Gothic" pitchFamily="34" charset="0"/>
              </a:rPr>
              <a:t>)</a:t>
            </a:r>
            <a:endParaRPr lang="en-ZA" sz="1600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901" y="1153028"/>
            <a:ext cx="288220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i="1" dirty="0" err="1">
                <a:latin typeface="Century Gothic" pitchFamily="34" charset="0"/>
              </a:rPr>
              <a:t>Hy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sien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nie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kans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vir</a:t>
            </a:r>
            <a:r>
              <a:rPr lang="en-ZA" sz="1600" b="1" i="1" dirty="0">
                <a:latin typeface="Century Gothic" pitchFamily="34" charset="0"/>
              </a:rPr>
              <a:t> ’n </a:t>
            </a:r>
            <a:r>
              <a:rPr lang="en-ZA" sz="1600" b="1" i="1" dirty="0" err="1">
                <a:latin typeface="Century Gothic" pitchFamily="34" charset="0"/>
              </a:rPr>
              <a:t>lewe</a:t>
            </a:r>
            <a:r>
              <a:rPr lang="en-ZA" sz="1600" b="1" i="1" dirty="0">
                <a:latin typeface="Century Gothic" pitchFamily="34" charset="0"/>
              </a:rPr>
              <a:t> van </a:t>
            </a:r>
            <a:r>
              <a:rPr lang="en-ZA" sz="1600" b="1" i="1" dirty="0" err="1">
                <a:latin typeface="Century Gothic" pitchFamily="34" charset="0"/>
              </a:rPr>
              <a:t>niksdoen</a:t>
            </a:r>
            <a:r>
              <a:rPr lang="en-ZA" sz="1600" b="1" i="1" dirty="0">
                <a:latin typeface="Century Gothic" pitchFamily="34" charset="0"/>
              </a:rPr>
              <a:t> in die </a:t>
            </a:r>
            <a:r>
              <a:rPr lang="en-ZA" sz="1600" b="1" i="1" dirty="0" err="1">
                <a:latin typeface="Century Gothic" pitchFamily="34" charset="0"/>
              </a:rPr>
              <a:t>hemel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nie</a:t>
            </a:r>
            <a:r>
              <a:rPr lang="en-ZA" sz="1600" b="1" i="1" dirty="0">
                <a:latin typeface="Century Gothic" pitchFamily="34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339" y="4045134"/>
            <a:ext cx="3847856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i="1" dirty="0" err="1" smtClean="0">
                <a:latin typeface="Century Gothic" pitchFamily="34" charset="0"/>
              </a:rPr>
              <a:t>Dit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sal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vir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hom</a:t>
            </a:r>
            <a:r>
              <a:rPr lang="en-ZA" sz="1600" b="1" i="1" dirty="0">
                <a:latin typeface="Century Gothic" pitchFamily="34" charset="0"/>
              </a:rPr>
              <a:t> ’n </a:t>
            </a:r>
            <a:r>
              <a:rPr lang="en-ZA" sz="1600" b="1" i="1" dirty="0" err="1">
                <a:latin typeface="Century Gothic" pitchFamily="34" charset="0"/>
              </a:rPr>
              <a:t>groter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bederf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wees</a:t>
            </a:r>
            <a:r>
              <a:rPr lang="en-ZA" sz="1600" b="1" i="1" dirty="0">
                <a:latin typeface="Century Gothic" pitchFamily="34" charset="0"/>
              </a:rPr>
              <a:t> as die (</a:t>
            </a:r>
            <a:r>
              <a:rPr lang="en-ZA" sz="1600" b="1" i="1" dirty="0" err="1">
                <a:latin typeface="Century Gothic" pitchFamily="34" charset="0"/>
              </a:rPr>
              <a:t>dikwels</a:t>
            </a:r>
            <a:r>
              <a:rPr lang="en-ZA" sz="1600" b="1" i="1" dirty="0">
                <a:latin typeface="Century Gothic" pitchFamily="34" charset="0"/>
              </a:rPr>
              <a:t>) </a:t>
            </a:r>
            <a:r>
              <a:rPr lang="en-ZA" sz="1600" b="1" i="1" dirty="0" err="1">
                <a:latin typeface="Century Gothic" pitchFamily="34" charset="0"/>
              </a:rPr>
              <a:t>ongeteerde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stofstrate</a:t>
            </a:r>
            <a:r>
              <a:rPr lang="en-ZA" sz="1600" b="1" i="1" dirty="0">
                <a:latin typeface="Century Gothic" pitchFamily="34" charset="0"/>
              </a:rPr>
              <a:t> van die </a:t>
            </a:r>
            <a:r>
              <a:rPr lang="en-ZA" sz="1600" b="1" i="1" dirty="0" err="1">
                <a:latin typeface="Century Gothic" pitchFamily="34" charset="0"/>
              </a:rPr>
              <a:t>armoedige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buurte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waar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sy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mense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woon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geteer</a:t>
            </a:r>
            <a:r>
              <a:rPr lang="en-ZA" sz="1600" b="1" i="1" dirty="0">
                <a:latin typeface="Century Gothic" pitchFamily="34" charset="0"/>
              </a:rPr>
              <a:t> word.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23728" y="1384213"/>
            <a:ext cx="576064" cy="28425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0" name="Straight Connector 9"/>
          <p:cNvCxnSpPr/>
          <p:nvPr/>
        </p:nvCxnSpPr>
        <p:spPr>
          <a:xfrm>
            <a:off x="1530807" y="1117191"/>
            <a:ext cx="808945" cy="25435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811" y="905813"/>
            <a:ext cx="2011341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i="1" dirty="0" err="1" smtClean="0">
                <a:latin typeface="Century Gothic" pitchFamily="34" charset="0"/>
              </a:rPr>
              <a:t>Ironie</a:t>
            </a:r>
            <a:r>
              <a:rPr lang="en-ZA" sz="1600" b="1" i="1" dirty="0" smtClean="0">
                <a:latin typeface="Century Gothic" pitchFamily="34" charset="0"/>
              </a:rPr>
              <a:t> &amp;</a:t>
            </a:r>
            <a:r>
              <a:rPr lang="en-ZA" sz="1600" b="1" i="1" dirty="0" err="1" smtClean="0">
                <a:latin typeface="Century Gothic" pitchFamily="34" charset="0"/>
              </a:rPr>
              <a:t>Paradoks</a:t>
            </a:r>
            <a:endParaRPr lang="en-ZA" sz="1600" b="1" i="1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2531" y="893143"/>
            <a:ext cx="1283448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i="1" dirty="0" smtClean="0">
                <a:latin typeface="Century Gothic" pitchFamily="34" charset="0"/>
              </a:rPr>
              <a:t>Erg </a:t>
            </a:r>
            <a:r>
              <a:rPr lang="en-ZA" sz="1600" b="1" i="1" dirty="0" err="1" smtClean="0">
                <a:latin typeface="Century Gothic" pitchFamily="34" charset="0"/>
              </a:rPr>
              <a:t>wees</a:t>
            </a:r>
            <a:endParaRPr lang="en-ZA" sz="1600" b="1" i="1" dirty="0"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32040" y="3956481"/>
            <a:ext cx="3754760" cy="564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Slaan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nie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waarde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van </a:t>
            </a:r>
            <a:r>
              <a:rPr lang="en-GB" sz="1600" b="1" i="1" dirty="0" err="1" smtClean="0">
                <a:solidFill>
                  <a:schemeClr val="tx1"/>
                </a:solidFill>
                <a:latin typeface="Century Gothic" pitchFamily="34" charset="0"/>
              </a:rPr>
              <a:t>pêrelpoorte</a:t>
            </a:r>
            <a:r>
              <a:rPr lang="en-GB" sz="1600" b="1" i="1" dirty="0" smtClean="0">
                <a:latin typeface="Century Gothic" pitchFamily="34" charset="0"/>
              </a:rPr>
              <a:t> </a:t>
            </a:r>
            <a:r>
              <a:rPr lang="en-GB" sz="1600" b="1" i="1" dirty="0" smtClean="0">
                <a:solidFill>
                  <a:schemeClr val="tx1"/>
                </a:solidFill>
                <a:latin typeface="Century Gothic" pitchFamily="34" charset="0"/>
              </a:rPr>
              <a:t>en </a:t>
            </a:r>
            <a:r>
              <a:rPr lang="en-GB" sz="1600" b="1" i="1" dirty="0" err="1" smtClean="0">
                <a:solidFill>
                  <a:schemeClr val="tx1"/>
                </a:solidFill>
                <a:latin typeface="Century Gothic" pitchFamily="34" charset="0"/>
              </a:rPr>
              <a:t>goudstrate</a:t>
            </a:r>
            <a:r>
              <a:rPr lang="en-GB" sz="1600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GB" sz="1600" b="1" i="1" dirty="0" err="1" smtClean="0">
                <a:solidFill>
                  <a:schemeClr val="tx1"/>
                </a:solidFill>
                <a:latin typeface="Century Gothic" pitchFamily="34" charset="0"/>
              </a:rPr>
              <a:t>hoog</a:t>
            </a:r>
            <a:r>
              <a:rPr lang="en-GB" sz="1600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GB" sz="1600" b="1" i="1" dirty="0" err="1" smtClean="0">
                <a:solidFill>
                  <a:schemeClr val="tx1"/>
                </a:solidFill>
                <a:latin typeface="Century Gothic" pitchFamily="34" charset="0"/>
              </a:rPr>
              <a:t>aan</a:t>
            </a:r>
            <a:r>
              <a:rPr lang="en-GB" sz="1600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GB" sz="1600" b="1" i="1" dirty="0" err="1" smtClean="0">
                <a:solidFill>
                  <a:schemeClr val="tx1"/>
                </a:solidFill>
                <a:latin typeface="Century Gothic" pitchFamily="34" charset="0"/>
              </a:rPr>
              <a:t>nie</a:t>
            </a:r>
            <a:r>
              <a:rPr lang="en-GB" sz="1600" b="1" i="1" dirty="0" smtClean="0">
                <a:solidFill>
                  <a:schemeClr val="tx1"/>
                </a:solidFill>
                <a:latin typeface="Century Gothic" pitchFamily="34" charset="0"/>
              </a:rPr>
              <a:t>/</a:t>
            </a:r>
            <a:endParaRPr lang="en-ZA" sz="16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935279" y="3430867"/>
            <a:ext cx="2996761" cy="525359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8586" y="5321121"/>
            <a:ext cx="384785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i="1" dirty="0" err="1" smtClean="0">
                <a:latin typeface="Century Gothic" pitchFamily="34" charset="0"/>
              </a:rPr>
              <a:t>Wys</a:t>
            </a:r>
            <a:r>
              <a:rPr lang="en-ZA" sz="1600" b="1" i="1" dirty="0" smtClean="0">
                <a:latin typeface="Century Gothic" pitchFamily="34" charset="0"/>
              </a:rPr>
              <a:t> op </a:t>
            </a:r>
            <a:r>
              <a:rPr lang="en-ZA" sz="1600" b="1" i="1" dirty="0" err="1" smtClean="0">
                <a:latin typeface="Century Gothic" pitchFamily="34" charset="0"/>
              </a:rPr>
              <a:t>sy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aardsheid</a:t>
            </a:r>
            <a:r>
              <a:rPr lang="en-ZA" sz="1600" b="1" i="1" dirty="0" smtClean="0">
                <a:latin typeface="Century Gothic" pitchFamily="34" charset="0"/>
              </a:rPr>
              <a:t>. </a:t>
            </a:r>
            <a:r>
              <a:rPr lang="en-ZA" sz="1600" b="1" i="1" dirty="0" err="1" smtClean="0">
                <a:latin typeface="Century Gothic" pitchFamily="34" charset="0"/>
              </a:rPr>
              <a:t>Nie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beïndruk</a:t>
            </a:r>
            <a:r>
              <a:rPr lang="en-ZA" sz="1600" b="1" i="1" dirty="0" smtClean="0">
                <a:latin typeface="Century Gothic" pitchFamily="34" charset="0"/>
              </a:rPr>
              <a:t> met </a:t>
            </a:r>
            <a:r>
              <a:rPr lang="en-ZA" sz="1600" b="1" i="1" dirty="0" err="1" smtClean="0">
                <a:latin typeface="Century Gothic" pitchFamily="34" charset="0"/>
              </a:rPr>
              <a:t>prag</a:t>
            </a:r>
            <a:r>
              <a:rPr lang="en-ZA" sz="1600" b="1" i="1" dirty="0" smtClean="0">
                <a:latin typeface="Century Gothic" pitchFamily="34" charset="0"/>
              </a:rPr>
              <a:t> en </a:t>
            </a:r>
            <a:r>
              <a:rPr lang="en-ZA" sz="1600" b="1" i="1" dirty="0" err="1" smtClean="0">
                <a:latin typeface="Century Gothic" pitchFamily="34" charset="0"/>
              </a:rPr>
              <a:t>praal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nie</a:t>
            </a:r>
            <a:r>
              <a:rPr lang="en-ZA" sz="1600" b="1" i="1" dirty="0" smtClean="0">
                <a:latin typeface="Century Gothic" pitchFamily="34" charset="0"/>
              </a:rPr>
              <a:t>.</a:t>
            </a:r>
            <a:endParaRPr lang="en-ZA" sz="1600" b="1" i="1" dirty="0">
              <a:latin typeface="Century Gothic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31641" y="1842261"/>
            <a:ext cx="1213792" cy="370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>
            <a:off x="3860588" y="1668470"/>
            <a:ext cx="2057994" cy="2607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Metafoor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verveeld</a:t>
            </a:r>
            <a:endParaRPr lang="en-ZA" sz="16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41736" y="4936688"/>
            <a:ext cx="3102672" cy="5805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Alleenplasing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hef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uit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en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laat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skakel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met r.2</a:t>
            </a:r>
            <a:endParaRPr lang="en-ZA" sz="16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800646" y="3056566"/>
            <a:ext cx="3510393" cy="1869389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58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7" grpId="0" animBg="1"/>
      <p:bldP spid="19" grpId="0" animBg="1"/>
      <p:bldP spid="20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entury Gothic" pitchFamily="34" charset="0"/>
              </a:rPr>
              <a:t>Strofe</a:t>
            </a:r>
            <a:r>
              <a:rPr lang="en-US" dirty="0" smtClean="0">
                <a:latin typeface="Century Gothic" pitchFamily="34" charset="0"/>
              </a:rPr>
              <a:t> 3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244367"/>
            <a:ext cx="856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2000" dirty="0" err="1">
                <a:latin typeface="Century Gothic" pitchFamily="34" charset="0"/>
              </a:rPr>
              <a:t>Maa</a:t>
            </a:r>
            <a:r>
              <a:rPr lang="en-ZA" sz="2000" dirty="0">
                <a:latin typeface="Century Gothic" pitchFamily="34" charset="0"/>
              </a:rPr>
              <a:t> Here, </a:t>
            </a:r>
            <a:r>
              <a:rPr lang="en-ZA" sz="2000" dirty="0" err="1">
                <a:latin typeface="Century Gothic" pitchFamily="34" charset="0"/>
              </a:rPr>
              <a:t>hou</a:t>
            </a:r>
            <a:r>
              <a:rPr lang="en-ZA" sz="2000" dirty="0">
                <a:latin typeface="Century Gothic" pitchFamily="34" charset="0"/>
              </a:rPr>
              <a:t> my baas </a:t>
            </a:r>
            <a:r>
              <a:rPr lang="en-ZA" sz="2000" dirty="0" err="1">
                <a:latin typeface="Century Gothic" pitchFamily="34" charset="0"/>
              </a:rPr>
              <a:t>asseblief</a:t>
            </a:r>
            <a:r>
              <a:rPr lang="en-ZA" sz="2000" dirty="0">
                <a:latin typeface="Century Gothic" pitchFamily="34" charset="0"/>
              </a:rPr>
              <a:t> tog </a:t>
            </a:r>
            <a:r>
              <a:rPr lang="en-ZA" sz="2000" dirty="0" err="1">
                <a:latin typeface="Century Gothic" pitchFamily="34" charset="0"/>
              </a:rPr>
              <a:t>daa</a:t>
            </a:r>
            <a:endParaRPr lang="en-ZA" sz="20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000" dirty="0">
                <a:latin typeface="Century Gothic" pitchFamily="34" charset="0"/>
              </a:rPr>
              <a:t>want </a:t>
            </a:r>
            <a:r>
              <a:rPr lang="en-ZA" sz="2000" dirty="0" err="1">
                <a:latin typeface="Century Gothic" pitchFamily="34" charset="0"/>
              </a:rPr>
              <a:t>waa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hy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nie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kan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b="1" dirty="0">
                <a:solidFill>
                  <a:srgbClr val="FF0000"/>
                </a:solidFill>
                <a:latin typeface="Century Gothic" pitchFamily="34" charset="0"/>
              </a:rPr>
              <a:t>exploit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nie</a:t>
            </a:r>
            <a:endParaRPr lang="en-ZA" sz="20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000" dirty="0">
                <a:latin typeface="Century Gothic" pitchFamily="34" charset="0"/>
              </a:rPr>
              <a:t>is </a:t>
            </a:r>
            <a:r>
              <a:rPr lang="en-ZA" sz="2000" dirty="0" err="1">
                <a:latin typeface="Century Gothic" pitchFamily="34" charset="0"/>
              </a:rPr>
              <a:t>hy</a:t>
            </a:r>
            <a:r>
              <a:rPr lang="en-ZA" sz="2000" dirty="0">
                <a:latin typeface="Century Gothic" pitchFamily="34" charset="0"/>
              </a:rPr>
              <a:t> tog </a:t>
            </a:r>
            <a:r>
              <a:rPr lang="en-ZA" sz="2000" dirty="0" err="1">
                <a:latin typeface="Century Gothic" pitchFamily="34" charset="0"/>
              </a:rPr>
              <a:t>te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b="1" dirty="0" err="1">
                <a:solidFill>
                  <a:srgbClr val="FF0000"/>
                </a:solidFill>
                <a:latin typeface="Century Gothic" pitchFamily="34" charset="0"/>
              </a:rPr>
              <a:t>naar</a:t>
            </a:r>
            <a:r>
              <a:rPr lang="en-ZA" sz="2000" b="1" dirty="0">
                <a:solidFill>
                  <a:srgbClr val="FF0000"/>
                </a:solidFill>
                <a:latin typeface="Century Gothic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Century Gothic" pitchFamily="34" charset="0"/>
              </a:rPr>
              <a:t>en </a:t>
            </a:r>
            <a:r>
              <a:rPr lang="en-ZA" sz="2000" dirty="0" err="1">
                <a:latin typeface="Century Gothic" pitchFamily="34" charset="0"/>
              </a:rPr>
              <a:t>hou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hom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dop</a:t>
            </a:r>
            <a:r>
              <a:rPr lang="en-ZA" sz="2000" dirty="0">
                <a:latin typeface="Century Gothic" pitchFamily="34" charset="0"/>
              </a:rPr>
              <a:t> want </a:t>
            </a:r>
            <a:r>
              <a:rPr lang="en-ZA" sz="2000" dirty="0" err="1">
                <a:latin typeface="Century Gothic" pitchFamily="34" charset="0"/>
              </a:rPr>
              <a:t>sonner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om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te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b="1" dirty="0" err="1">
                <a:solidFill>
                  <a:srgbClr val="FF0000"/>
                </a:solidFill>
                <a:latin typeface="Century Gothic" pitchFamily="34" charset="0"/>
              </a:rPr>
              <a:t>aarsel</a:t>
            </a:r>
            <a:endParaRPr lang="en-ZA" sz="2000" b="1" dirty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000" dirty="0" err="1">
                <a:latin typeface="Century Gothic" pitchFamily="34" charset="0"/>
              </a:rPr>
              <a:t>sal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hy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stilletjies</a:t>
            </a:r>
            <a:r>
              <a:rPr lang="en-ZA" sz="2000" dirty="0">
                <a:latin typeface="Century Gothic" pitchFamily="34" charset="0"/>
              </a:rPr>
              <a:t>, </a:t>
            </a:r>
            <a:r>
              <a:rPr lang="en-ZA" sz="2000" b="1" dirty="0" err="1">
                <a:solidFill>
                  <a:srgbClr val="FF0000"/>
                </a:solidFill>
                <a:latin typeface="Century Gothic" pitchFamily="34" charset="0"/>
              </a:rPr>
              <a:t>agteraf</a:t>
            </a:r>
            <a:r>
              <a:rPr lang="en-ZA" sz="2000" dirty="0">
                <a:latin typeface="Century Gothic" pitchFamily="34" charset="0"/>
              </a:rPr>
              <a:t>, die </a:t>
            </a:r>
            <a:r>
              <a:rPr lang="en-ZA" sz="2000" dirty="0" err="1">
                <a:latin typeface="Century Gothic" pitchFamily="34" charset="0"/>
              </a:rPr>
              <a:t>engeltjies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b="1" dirty="0" err="1">
                <a:solidFill>
                  <a:srgbClr val="FF0000"/>
                </a:solidFill>
                <a:latin typeface="Century Gothic" pitchFamily="34" charset="0"/>
              </a:rPr>
              <a:t>martel</a:t>
            </a:r>
            <a:r>
              <a:rPr lang="en-ZA" sz="2000" dirty="0">
                <a:latin typeface="Century Gothic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95239" y="2239734"/>
            <a:ext cx="331236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i="1" dirty="0" err="1" smtClean="0">
                <a:latin typeface="Century Gothic" pitchFamily="34" charset="0"/>
              </a:rPr>
              <a:t>Suggereer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Moeilike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werksomstandighede</a:t>
            </a:r>
            <a:endParaRPr lang="en-ZA" sz="1600" b="1" i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5239" y="1367477"/>
            <a:ext cx="331236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i="1" dirty="0" err="1" smtClean="0">
                <a:latin typeface="Century Gothic" pitchFamily="34" charset="0"/>
              </a:rPr>
              <a:t>Nog</a:t>
            </a:r>
            <a:r>
              <a:rPr lang="en-ZA" sz="1600" b="1" i="1" dirty="0" smtClean="0">
                <a:latin typeface="Century Gothic" pitchFamily="34" charset="0"/>
              </a:rPr>
              <a:t> ‘n </a:t>
            </a:r>
            <a:r>
              <a:rPr lang="en-ZA" sz="1600" b="1" i="1" dirty="0" err="1" smtClean="0">
                <a:latin typeface="Century Gothic" pitchFamily="34" charset="0"/>
              </a:rPr>
              <a:t>rede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waarom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hy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nie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wil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gaan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nie</a:t>
            </a:r>
            <a:r>
              <a:rPr lang="en-ZA" sz="1600" b="1" i="1" dirty="0" smtClean="0">
                <a:latin typeface="Century Gothic" pitchFamily="34" charset="0"/>
              </a:rPr>
              <a:t>.</a:t>
            </a:r>
            <a:endParaRPr lang="en-ZA" sz="1600" b="1" i="1" dirty="0">
              <a:latin typeface="Century Gothic" pitchFamily="34" charset="0"/>
            </a:endParaRPr>
          </a:p>
        </p:txBody>
      </p:sp>
      <p:cxnSp>
        <p:nvCxnSpPr>
          <p:cNvPr id="9" name="Straight Connector 8"/>
          <p:cNvCxnSpPr>
            <a:endCxn id="7" idx="1"/>
          </p:cNvCxnSpPr>
          <p:nvPr/>
        </p:nvCxnSpPr>
        <p:spPr>
          <a:xfrm>
            <a:off x="3707904" y="1735678"/>
            <a:ext cx="1987335" cy="79644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8303" y="1593547"/>
            <a:ext cx="792088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               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uitbuit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sz="600" b="1" i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onaangenaam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sz="600" b="1" i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                                                    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huiwer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sz="600" b="1" i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         in die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geheim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iemand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doelbewus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seermaak</a:t>
            </a:r>
            <a:endParaRPr lang="en-US" sz="1400" b="1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3645024"/>
            <a:ext cx="4032448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Hemel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goeie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plek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vir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Baas –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Genoeg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mense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om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hom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dop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te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hou</a:t>
            </a:r>
            <a:endParaRPr lang="en-ZA" sz="16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8303" y="2806189"/>
            <a:ext cx="541329" cy="334779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/>
          <p:cNvSpPr/>
          <p:nvPr/>
        </p:nvSpPr>
        <p:spPr>
          <a:xfrm>
            <a:off x="1907704" y="2806189"/>
            <a:ext cx="504056" cy="334779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4" name="Straight Connector 13"/>
          <p:cNvCxnSpPr>
            <a:stCxn id="11" idx="5"/>
          </p:cNvCxnSpPr>
          <p:nvPr/>
        </p:nvCxnSpPr>
        <p:spPr>
          <a:xfrm>
            <a:off x="1180356" y="3091941"/>
            <a:ext cx="546059" cy="602061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59732" y="3140968"/>
            <a:ext cx="0" cy="504056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331640" y="4418563"/>
            <a:ext cx="4032448" cy="7272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Ironie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–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verwag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nie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iemand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wat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ander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uitbuit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en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engeltjies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martel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in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hemel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nie</a:t>
            </a:r>
            <a:endParaRPr lang="en-ZA" sz="16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6" grpId="0" animBg="1"/>
      <p:bldP spid="11" grpId="0" animBg="1"/>
      <p:bldP spid="1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entury Gothic" pitchFamily="34" charset="0"/>
              </a:rPr>
              <a:t>Strofe</a:t>
            </a:r>
            <a:r>
              <a:rPr lang="en-US" dirty="0" smtClean="0">
                <a:latin typeface="Century Gothic" pitchFamily="34" charset="0"/>
              </a:rPr>
              <a:t> 4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244367"/>
            <a:ext cx="856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2000" dirty="0" err="1">
                <a:latin typeface="Century Gothic" pitchFamily="34" charset="0"/>
              </a:rPr>
              <a:t>Ja</a:t>
            </a:r>
            <a:r>
              <a:rPr lang="en-ZA" sz="2000" dirty="0">
                <a:latin typeface="Century Gothic" pitchFamily="34" charset="0"/>
              </a:rPr>
              <a:t>, Here, </a:t>
            </a:r>
            <a:r>
              <a:rPr lang="en-ZA" sz="2000" b="1" dirty="0" err="1">
                <a:solidFill>
                  <a:srgbClr val="FF0000"/>
                </a:solidFill>
                <a:latin typeface="Century Gothic" pitchFamily="34" charset="0"/>
              </a:rPr>
              <a:t>ekket</a:t>
            </a:r>
            <a:r>
              <a:rPr lang="en-ZA" sz="20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ZA" sz="2000" dirty="0">
                <a:latin typeface="Century Gothic" pitchFamily="34" charset="0"/>
              </a:rPr>
              <a:t>my </a:t>
            </a:r>
            <a:r>
              <a:rPr lang="en-ZA" sz="2000" dirty="0" err="1">
                <a:latin typeface="Century Gothic" pitchFamily="34" charset="0"/>
              </a:rPr>
              <a:t>foutjies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oek</a:t>
            </a:r>
            <a:endParaRPr lang="en-ZA" sz="20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000" dirty="0">
                <a:latin typeface="Century Gothic" pitchFamily="34" charset="0"/>
              </a:rPr>
              <a:t>en </a:t>
            </a:r>
            <a:r>
              <a:rPr lang="en-ZA" sz="2000" dirty="0" err="1">
                <a:latin typeface="Century Gothic" pitchFamily="34" charset="0"/>
              </a:rPr>
              <a:t>waar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b="1" dirty="0" err="1">
                <a:solidFill>
                  <a:srgbClr val="FF0000"/>
                </a:solidFill>
                <a:latin typeface="Century Gothic" pitchFamily="34" charset="0"/>
              </a:rPr>
              <a:t>amil</a:t>
            </a:r>
            <a:r>
              <a:rPr lang="en-ZA" sz="20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perfek</a:t>
            </a:r>
            <a:r>
              <a:rPr lang="en-ZA" sz="2000" dirty="0">
                <a:latin typeface="Century Gothic" pitchFamily="34" charset="0"/>
              </a:rPr>
              <a:t> is</a:t>
            </a:r>
          </a:p>
          <a:p>
            <a:pPr>
              <a:lnSpc>
                <a:spcPct val="150000"/>
              </a:lnSpc>
            </a:pPr>
            <a:r>
              <a:rPr lang="en-ZA" sz="2000" dirty="0" err="1">
                <a:latin typeface="Century Gothic" pitchFamily="34" charset="0"/>
              </a:rPr>
              <a:t>sal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ek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heeldag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vloek</a:t>
            </a:r>
            <a:r>
              <a:rPr lang="en-ZA" sz="2000" dirty="0">
                <a:latin typeface="Century Gothic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Century Gothic" pitchFamily="34" charset="0"/>
              </a:rPr>
              <a:t>want </a:t>
            </a:r>
            <a:r>
              <a:rPr lang="en-ZA" sz="2000" dirty="0" err="1">
                <a:latin typeface="Century Gothic" pitchFamily="34" charset="0"/>
              </a:rPr>
              <a:t>volle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b="1" dirty="0">
                <a:solidFill>
                  <a:srgbClr val="FF0000"/>
                </a:solidFill>
                <a:latin typeface="Century Gothic" pitchFamily="34" charset="0"/>
              </a:rPr>
              <a:t>perfection</a:t>
            </a:r>
            <a:r>
              <a:rPr lang="en-ZA" sz="2000" dirty="0">
                <a:latin typeface="Century Gothic" pitchFamily="34" charset="0"/>
              </a:rPr>
              <a:t> en </a:t>
            </a:r>
            <a:r>
              <a:rPr lang="en-ZA" sz="2000" b="1" dirty="0">
                <a:solidFill>
                  <a:srgbClr val="FF0000"/>
                </a:solidFill>
                <a:latin typeface="Century Gothic" pitchFamily="34" charset="0"/>
              </a:rPr>
              <a:t>contentment</a:t>
            </a:r>
          </a:p>
          <a:p>
            <a:pPr>
              <a:lnSpc>
                <a:spcPct val="150000"/>
              </a:lnSpc>
            </a:pPr>
            <a:r>
              <a:rPr lang="en-ZA" sz="2000" dirty="0" err="1">
                <a:latin typeface="Century Gothic" pitchFamily="34" charset="0"/>
              </a:rPr>
              <a:t>sal</a:t>
            </a:r>
            <a:r>
              <a:rPr lang="en-ZA" sz="2000" dirty="0">
                <a:latin typeface="Century Gothic" pitchFamily="34" charset="0"/>
              </a:rPr>
              <a:t> my </a:t>
            </a:r>
            <a:r>
              <a:rPr lang="en-ZA" sz="2000" b="1" dirty="0">
                <a:solidFill>
                  <a:srgbClr val="FF0000"/>
                </a:solidFill>
                <a:latin typeface="Century Gothic" pitchFamily="34" charset="0"/>
              </a:rPr>
              <a:t>torture</a:t>
            </a:r>
            <a:r>
              <a:rPr lang="en-ZA" sz="2000" dirty="0">
                <a:latin typeface="Century Gothic" pitchFamily="34" charset="0"/>
              </a:rPr>
              <a:t> tot </a:t>
            </a:r>
            <a:r>
              <a:rPr lang="en-ZA" sz="2000" dirty="0" err="1">
                <a:latin typeface="Century Gothic" pitchFamily="34" charset="0"/>
              </a:rPr>
              <a:t>binne</a:t>
            </a:r>
            <a:r>
              <a:rPr lang="en-ZA" sz="2000" dirty="0">
                <a:latin typeface="Century Gothic" pitchFamily="34" charset="0"/>
              </a:rPr>
              <a:t>-in my </a:t>
            </a:r>
            <a:r>
              <a:rPr lang="en-ZA" sz="2000" b="1" dirty="0" err="1">
                <a:solidFill>
                  <a:srgbClr val="FF0000"/>
                </a:solidFill>
                <a:latin typeface="Century Gothic" pitchFamily="34" charset="0"/>
              </a:rPr>
              <a:t>fonnement</a:t>
            </a:r>
            <a:r>
              <a:rPr lang="en-ZA" sz="2000" dirty="0">
                <a:latin typeface="Century Gothic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7800" y="4644425"/>
            <a:ext cx="3456384" cy="2062103"/>
          </a:xfrm>
          <a:prstGeom prst="rect">
            <a:avLst/>
          </a:prstGeom>
          <a:solidFill>
            <a:srgbClr val="D99694">
              <a:alpha val="65882"/>
            </a:srgbClr>
          </a:solidFill>
          <a:ln w="5715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Century Gothic" pitchFamily="34" charset="0"/>
              </a:rPr>
              <a:t>ekket</a:t>
            </a:r>
            <a:r>
              <a:rPr lang="en-GB" sz="1600" dirty="0">
                <a:latin typeface="Century Gothic" pitchFamily="34" charset="0"/>
              </a:rPr>
              <a:t>: </a:t>
            </a:r>
            <a:r>
              <a:rPr lang="en-GB" sz="1600" dirty="0" err="1">
                <a:latin typeface="Century Gothic" pitchFamily="34" charset="0"/>
              </a:rPr>
              <a:t>ek</a:t>
            </a:r>
            <a:r>
              <a:rPr lang="en-GB" sz="1600" dirty="0">
                <a:latin typeface="Century Gothic" pitchFamily="34" charset="0"/>
              </a:rPr>
              <a:t> </a:t>
            </a:r>
            <a:r>
              <a:rPr lang="en-GB" sz="1600" dirty="0" smtClean="0">
                <a:latin typeface="Century Gothic" pitchFamily="34" charset="0"/>
              </a:rPr>
              <a:t>het</a:t>
            </a:r>
          </a:p>
          <a:p>
            <a:r>
              <a:rPr lang="en-GB" sz="1600" b="1" dirty="0" err="1">
                <a:latin typeface="Century Gothic" pitchFamily="34" charset="0"/>
              </a:rPr>
              <a:t>amil</a:t>
            </a:r>
            <a:r>
              <a:rPr lang="en-GB" sz="1600" dirty="0">
                <a:latin typeface="Century Gothic" pitchFamily="34" charset="0"/>
              </a:rPr>
              <a:t>: </a:t>
            </a:r>
            <a:r>
              <a:rPr lang="en-GB" sz="1600" dirty="0" err="1" smtClean="0">
                <a:latin typeface="Century Gothic" pitchFamily="34" charset="0"/>
              </a:rPr>
              <a:t>almal</a:t>
            </a:r>
            <a:endParaRPr lang="en-GB" sz="1600" dirty="0" smtClean="0">
              <a:latin typeface="Century Gothic" pitchFamily="34" charset="0"/>
            </a:endParaRPr>
          </a:p>
          <a:p>
            <a:r>
              <a:rPr lang="en-ZA" sz="1600" b="1" i="1" dirty="0">
                <a:latin typeface="Century Gothic" pitchFamily="34" charset="0"/>
              </a:rPr>
              <a:t>perfection</a:t>
            </a:r>
            <a:r>
              <a:rPr lang="en-ZA" sz="1600" b="1" dirty="0">
                <a:latin typeface="Century Gothic" pitchFamily="34" charset="0"/>
              </a:rPr>
              <a:t>:  </a:t>
            </a:r>
            <a:r>
              <a:rPr lang="en-ZA" sz="1600" dirty="0">
                <a:latin typeface="Century Gothic" pitchFamily="34" charset="0"/>
              </a:rPr>
              <a:t>Afr</a:t>
            </a:r>
            <a:r>
              <a:rPr lang="en-ZA" sz="1600" b="1" dirty="0">
                <a:latin typeface="Century Gothic" pitchFamily="34" charset="0"/>
              </a:rPr>
              <a:t>. </a:t>
            </a:r>
            <a:r>
              <a:rPr lang="en-ZA" sz="1600" dirty="0" err="1">
                <a:latin typeface="Century Gothic" pitchFamily="34" charset="0"/>
              </a:rPr>
              <a:t>volmaaktheid</a:t>
            </a:r>
            <a:r>
              <a:rPr lang="en-ZA" sz="1600" dirty="0">
                <a:latin typeface="Century Gothic" pitchFamily="34" charset="0"/>
              </a:rPr>
              <a:t>, </a:t>
            </a:r>
            <a:r>
              <a:rPr lang="en-ZA" sz="1600" dirty="0" err="1">
                <a:latin typeface="Century Gothic" pitchFamily="34" charset="0"/>
              </a:rPr>
              <a:t>perfeksie</a:t>
            </a:r>
            <a:endParaRPr lang="en-ZA" sz="1600" dirty="0">
              <a:latin typeface="Century Gothic" pitchFamily="34" charset="0"/>
            </a:endParaRPr>
          </a:p>
          <a:p>
            <a:r>
              <a:rPr lang="en-US" sz="1600" b="1" i="1" dirty="0" smtClean="0">
                <a:latin typeface="Century Gothic" pitchFamily="34" charset="0"/>
              </a:rPr>
              <a:t>contentment</a:t>
            </a:r>
            <a:r>
              <a:rPr lang="en-US" sz="1600" dirty="0">
                <a:latin typeface="Century Gothic" pitchFamily="34" charset="0"/>
              </a:rPr>
              <a:t>: Afr. </a:t>
            </a:r>
            <a:r>
              <a:rPr lang="en-US" sz="1600" dirty="0" err="1">
                <a:latin typeface="Century Gothic" pitchFamily="34" charset="0"/>
              </a:rPr>
              <a:t>tevredenheid</a:t>
            </a:r>
            <a:endParaRPr lang="en-ZA" sz="1600" dirty="0">
              <a:latin typeface="Century Gothic" pitchFamily="34" charset="0"/>
            </a:endParaRPr>
          </a:p>
          <a:p>
            <a:r>
              <a:rPr lang="en-ZA" sz="1600" b="1" i="1" dirty="0">
                <a:latin typeface="Century Gothic" pitchFamily="34" charset="0"/>
              </a:rPr>
              <a:t>torture: </a:t>
            </a:r>
            <a:r>
              <a:rPr lang="en-ZA" sz="1600" dirty="0">
                <a:latin typeface="Century Gothic" pitchFamily="34" charset="0"/>
              </a:rPr>
              <a:t>Afr. </a:t>
            </a:r>
            <a:r>
              <a:rPr lang="en-ZA" sz="1600" dirty="0" err="1">
                <a:latin typeface="Century Gothic" pitchFamily="34" charset="0"/>
              </a:rPr>
              <a:t>martel</a:t>
            </a:r>
            <a:endParaRPr lang="en-ZA" sz="1600" dirty="0">
              <a:latin typeface="Century Gothic" pitchFamily="34" charset="0"/>
            </a:endParaRPr>
          </a:p>
          <a:p>
            <a:r>
              <a:rPr lang="en-GB" sz="1600" b="1" i="1" dirty="0" err="1">
                <a:latin typeface="Century Gothic" pitchFamily="34" charset="0"/>
              </a:rPr>
              <a:t>fonnement</a:t>
            </a:r>
            <a:r>
              <a:rPr lang="en-GB" sz="1600" dirty="0">
                <a:latin typeface="Century Gothic" pitchFamily="34" charset="0"/>
              </a:rPr>
              <a:t> (foundation): </a:t>
            </a:r>
            <a:r>
              <a:rPr lang="en-GB" sz="1600" dirty="0" err="1">
                <a:latin typeface="Century Gothic" pitchFamily="34" charset="0"/>
              </a:rPr>
              <a:t>fondament</a:t>
            </a:r>
            <a:r>
              <a:rPr lang="en-GB" sz="1600" dirty="0">
                <a:latin typeface="Century Gothic" pitchFamily="34" charset="0"/>
              </a:rPr>
              <a:t>  </a:t>
            </a:r>
            <a:endParaRPr lang="en-ZA" sz="1600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1297049"/>
            <a:ext cx="500404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i="1" dirty="0">
                <a:latin typeface="Century Gothic" pitchFamily="34" charset="0"/>
              </a:rPr>
              <a:t>Die </a:t>
            </a:r>
            <a:r>
              <a:rPr lang="en-ZA" sz="1600" b="1" i="1" dirty="0" err="1">
                <a:latin typeface="Century Gothic" pitchFamily="34" charset="0"/>
              </a:rPr>
              <a:t>spreker</a:t>
            </a:r>
            <a:r>
              <a:rPr lang="en-ZA" sz="1600" b="1" i="1" dirty="0">
                <a:latin typeface="Century Gothic" pitchFamily="34" charset="0"/>
              </a:rPr>
              <a:t> is </a:t>
            </a:r>
            <a:r>
              <a:rPr lang="en-ZA" sz="1600" b="1" i="1" dirty="0" err="1">
                <a:latin typeface="Century Gothic" pitchFamily="34" charset="0"/>
              </a:rPr>
              <a:t>meer</a:t>
            </a:r>
            <a:r>
              <a:rPr lang="en-ZA" sz="1600" b="1" i="1" dirty="0">
                <a:latin typeface="Century Gothic" pitchFamily="34" charset="0"/>
              </a:rPr>
              <a:t> as </a:t>
            </a:r>
            <a:r>
              <a:rPr lang="en-ZA" sz="1600" b="1" i="1" dirty="0" err="1">
                <a:latin typeface="Century Gothic" pitchFamily="34" charset="0"/>
              </a:rPr>
              <a:t>bereid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om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sy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foute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te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er</a:t>
            </a:r>
            <a:endParaRPr lang="en-ZA" sz="1600" b="1" i="1" dirty="0" smtClean="0">
              <a:latin typeface="Century Gothic" pitchFamily="34" charset="0"/>
            </a:endParaRPr>
          </a:p>
          <a:p>
            <a:r>
              <a:rPr lang="en-ZA" sz="1600" b="1" i="1" dirty="0" smtClean="0">
                <a:latin typeface="Century Gothic" pitchFamily="34" charset="0"/>
              </a:rPr>
              <a:t>ken</a:t>
            </a:r>
            <a:r>
              <a:rPr lang="en-ZA" sz="1600" b="1" i="1" dirty="0">
                <a:latin typeface="Century Gothic" pitchFamily="34" charset="0"/>
              </a:rPr>
              <a:t>, maar </a:t>
            </a:r>
            <a:r>
              <a:rPr lang="en-ZA" sz="1600" b="1" i="1" dirty="0" err="1">
                <a:latin typeface="Century Gothic" pitchFamily="34" charset="0"/>
              </a:rPr>
              <a:t>hy</a:t>
            </a:r>
            <a:r>
              <a:rPr lang="en-ZA" sz="1600" b="1" i="1" dirty="0">
                <a:latin typeface="Century Gothic" pitchFamily="34" charset="0"/>
              </a:rPr>
              <a:t> dink </a:t>
            </a:r>
            <a:r>
              <a:rPr lang="en-ZA" sz="1600" b="1" i="1" dirty="0" err="1">
                <a:latin typeface="Century Gothic" pitchFamily="34" charset="0"/>
              </a:rPr>
              <a:t>nie</a:t>
            </a:r>
            <a:r>
              <a:rPr lang="en-ZA" sz="1600" b="1" i="1" dirty="0">
                <a:latin typeface="Century Gothic" pitchFamily="34" charset="0"/>
              </a:rPr>
              <a:t> dis </a:t>
            </a:r>
            <a:r>
              <a:rPr lang="en-ZA" sz="1600" b="1" i="1" dirty="0" err="1">
                <a:latin typeface="Century Gothic" pitchFamily="34" charset="0"/>
              </a:rPr>
              <a:t>te</a:t>
            </a:r>
            <a:r>
              <a:rPr lang="en-ZA" sz="1600" b="1" i="1" dirty="0">
                <a:latin typeface="Century Gothic" pitchFamily="34" charset="0"/>
              </a:rPr>
              <a:t> erg </a:t>
            </a:r>
            <a:r>
              <a:rPr lang="en-ZA" sz="1600" b="1" i="1" dirty="0" err="1">
                <a:latin typeface="Century Gothic" pitchFamily="34" charset="0"/>
              </a:rPr>
              <a:t>nie</a:t>
            </a:r>
            <a:r>
              <a:rPr lang="en-ZA" sz="1600" b="1" i="1" dirty="0">
                <a:latin typeface="Century Gothic" pitchFamily="34" charset="0"/>
              </a:rPr>
              <a:t>. </a:t>
            </a:r>
            <a:r>
              <a:rPr lang="en-ZA" sz="1600" b="1" i="1" dirty="0" smtClean="0">
                <a:latin typeface="Century Gothic" pitchFamily="34" charset="0"/>
              </a:rPr>
              <a:t>(“</a:t>
            </a:r>
            <a:r>
              <a:rPr lang="en-ZA" sz="1600" b="1" i="1" dirty="0" err="1" smtClean="0">
                <a:latin typeface="Century Gothic" pitchFamily="34" charset="0"/>
              </a:rPr>
              <a:t>foutjies</a:t>
            </a:r>
            <a:r>
              <a:rPr lang="en-ZA" sz="1600" b="1" i="1" dirty="0" smtClean="0">
                <a:latin typeface="Century Gothic" pitchFamily="34" charset="0"/>
              </a:rPr>
              <a:t>”)  </a:t>
            </a:r>
          </a:p>
        </p:txBody>
      </p:sp>
      <p:sp>
        <p:nvSpPr>
          <p:cNvPr id="8" name="Oval 7"/>
          <p:cNvSpPr/>
          <p:nvPr/>
        </p:nvSpPr>
        <p:spPr>
          <a:xfrm>
            <a:off x="2699792" y="1417638"/>
            <a:ext cx="864096" cy="283170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8"/>
          <p:cNvSpPr/>
          <p:nvPr/>
        </p:nvSpPr>
        <p:spPr>
          <a:xfrm>
            <a:off x="2195736" y="2353743"/>
            <a:ext cx="864096" cy="283170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1" name="Straight Connector 10"/>
          <p:cNvCxnSpPr>
            <a:stCxn id="8" idx="5"/>
          </p:cNvCxnSpPr>
          <p:nvPr/>
        </p:nvCxnSpPr>
        <p:spPr>
          <a:xfrm flipH="1">
            <a:off x="3059832" y="1659339"/>
            <a:ext cx="377512" cy="796557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>
            <a:off x="5302424" y="2636911"/>
            <a:ext cx="277688" cy="1008113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6012160" y="3006243"/>
            <a:ext cx="3131840" cy="99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Rede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waarom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hy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sal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vloek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 die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volmaaktheid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en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gevoel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van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tevredenheid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is net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te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veel</a:t>
            </a:r>
            <a:endParaRPr lang="en-ZA" sz="16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4180239"/>
            <a:ext cx="4176464" cy="6169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Hy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verkies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dus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om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eerder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mens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as ‘n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engel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/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hemelse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wese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te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wees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ZA" sz="16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860032" y="3826040"/>
            <a:ext cx="1152128" cy="39947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23928" y="3187260"/>
            <a:ext cx="1378496" cy="3857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>
            <a:off x="1835696" y="3645024"/>
            <a:ext cx="3312368" cy="3541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Metafoor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vir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binneste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/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diepste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wese</a:t>
            </a:r>
            <a:endParaRPr lang="en-ZA" sz="16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6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entury Gothic" pitchFamily="34" charset="0"/>
              </a:rPr>
              <a:t>Strofe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>
                <a:latin typeface="Century Gothic" pitchFamily="34" charset="0"/>
              </a:rPr>
              <a:t>5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244367"/>
            <a:ext cx="856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2000" dirty="0">
                <a:latin typeface="Century Gothic" pitchFamily="34" charset="0"/>
              </a:rPr>
              <a:t>En </a:t>
            </a:r>
            <a:r>
              <a:rPr lang="en-ZA" sz="2000" dirty="0" err="1">
                <a:latin typeface="Century Gothic" pitchFamily="34" charset="0"/>
              </a:rPr>
              <a:t>dan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boenop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hoor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ek</a:t>
            </a:r>
            <a:endParaRPr lang="en-ZA" sz="20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000" dirty="0" err="1">
                <a:latin typeface="Century Gothic" pitchFamily="34" charset="0"/>
              </a:rPr>
              <a:t>seks</a:t>
            </a:r>
            <a:r>
              <a:rPr lang="en-ZA" sz="2000" dirty="0">
                <a:latin typeface="Century Gothic" pitchFamily="34" charset="0"/>
              </a:rPr>
              <a:t> is </a:t>
            </a:r>
            <a:r>
              <a:rPr lang="en-ZA" sz="2000" b="1" dirty="0" err="1">
                <a:solidFill>
                  <a:srgbClr val="FF0000"/>
                </a:solidFill>
                <a:latin typeface="Century Gothic" pitchFamily="34" charset="0"/>
              </a:rPr>
              <a:t>yt</a:t>
            </a:r>
            <a:r>
              <a:rPr lang="en-ZA" sz="20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ZA" sz="2000" dirty="0">
                <a:latin typeface="Century Gothic" pitchFamily="34" charset="0"/>
              </a:rPr>
              <a:t>–</a:t>
            </a:r>
          </a:p>
          <a:p>
            <a:pPr>
              <a:lnSpc>
                <a:spcPct val="150000"/>
              </a:lnSpc>
            </a:pPr>
            <a:r>
              <a:rPr lang="en-ZA" sz="2000" dirty="0" err="1">
                <a:latin typeface="Century Gothic" pitchFamily="34" charset="0"/>
              </a:rPr>
              <a:t>soe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stuur</a:t>
            </a:r>
            <a:r>
              <a:rPr lang="en-ZA" sz="2000" dirty="0">
                <a:latin typeface="Century Gothic" pitchFamily="34" charset="0"/>
              </a:rPr>
              <a:t> my</a:t>
            </a:r>
            <a:r>
              <a:rPr lang="en-ZA" sz="20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ZA" sz="2000" b="1" dirty="0" err="1">
                <a:solidFill>
                  <a:srgbClr val="FF0000"/>
                </a:solidFill>
                <a:latin typeface="Century Gothic" pitchFamily="34" charset="0"/>
              </a:rPr>
              <a:t>aire</a:t>
            </a:r>
            <a:r>
              <a:rPr lang="en-ZA" sz="20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hel</a:t>
            </a:r>
            <a:r>
              <a:rPr lang="en-ZA" sz="2000" dirty="0">
                <a:latin typeface="Century Gothic" pitchFamily="34" charset="0"/>
              </a:rPr>
              <a:t> toe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Century Gothic" pitchFamily="34" charset="0"/>
              </a:rPr>
              <a:t>of </a:t>
            </a:r>
            <a:r>
              <a:rPr lang="en-ZA" sz="2000" dirty="0" err="1">
                <a:latin typeface="Century Gothic" pitchFamily="34" charset="0"/>
              </a:rPr>
              <a:t>waar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ek</a:t>
            </a:r>
            <a:r>
              <a:rPr lang="en-ZA" sz="2000" dirty="0">
                <a:latin typeface="Century Gothic" pitchFamily="34" charset="0"/>
              </a:rPr>
              <a:t> my talent </a:t>
            </a:r>
            <a:r>
              <a:rPr lang="en-ZA" sz="2000" dirty="0" err="1">
                <a:latin typeface="Century Gothic" pitchFamily="34" charset="0"/>
              </a:rPr>
              <a:t>kan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gebryk</a:t>
            </a:r>
            <a:r>
              <a:rPr lang="en-ZA" sz="2000" dirty="0">
                <a:latin typeface="Century Gothic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Century Gothic" pitchFamily="34" charset="0"/>
              </a:rPr>
              <a:t>En as </a:t>
            </a:r>
            <a:r>
              <a:rPr lang="en-ZA" sz="2000" dirty="0" err="1">
                <a:latin typeface="Century Gothic" pitchFamily="34" charset="0"/>
              </a:rPr>
              <a:t>ek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te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goed</a:t>
            </a:r>
            <a:r>
              <a:rPr lang="en-ZA" sz="2000" dirty="0">
                <a:latin typeface="Century Gothic" pitchFamily="34" charset="0"/>
              </a:rPr>
              <a:t> is</a:t>
            </a:r>
          </a:p>
          <a:p>
            <a:pPr>
              <a:lnSpc>
                <a:spcPct val="150000"/>
              </a:lnSpc>
            </a:pPr>
            <a:r>
              <a:rPr lang="en-ZA" sz="2000" dirty="0" err="1">
                <a:latin typeface="Century Gothic" pitchFamily="34" charset="0"/>
              </a:rPr>
              <a:t>om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b="1" dirty="0" err="1">
                <a:solidFill>
                  <a:srgbClr val="FF0000"/>
                </a:solidFill>
                <a:latin typeface="Century Gothic" pitchFamily="34" charset="0"/>
              </a:rPr>
              <a:t>gebraai</a:t>
            </a:r>
            <a:r>
              <a:rPr lang="en-ZA" sz="20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ZA" sz="2000" b="1" dirty="0" err="1">
                <a:solidFill>
                  <a:srgbClr val="FF0000"/>
                </a:solidFill>
                <a:latin typeface="Century Gothic" pitchFamily="34" charset="0"/>
              </a:rPr>
              <a:t>te</a:t>
            </a:r>
            <a:r>
              <a:rPr lang="en-ZA" sz="2000" b="1" dirty="0">
                <a:solidFill>
                  <a:srgbClr val="FF0000"/>
                </a:solidFill>
                <a:latin typeface="Century Gothic" pitchFamily="34" charset="0"/>
              </a:rPr>
              <a:t> word</a:t>
            </a:r>
          </a:p>
          <a:p>
            <a:pPr>
              <a:lnSpc>
                <a:spcPct val="150000"/>
              </a:lnSpc>
            </a:pPr>
            <a:r>
              <a:rPr lang="en-ZA" sz="2000" dirty="0" err="1">
                <a:latin typeface="Century Gothic" pitchFamily="34" charset="0"/>
              </a:rPr>
              <a:t>laat</a:t>
            </a:r>
            <a:r>
              <a:rPr lang="en-ZA" sz="2000" dirty="0">
                <a:latin typeface="Century Gothic" pitchFamily="34" charset="0"/>
              </a:rPr>
              <a:t> my </a:t>
            </a:r>
            <a:r>
              <a:rPr lang="en-ZA" sz="2000" dirty="0" err="1">
                <a:latin typeface="Century Gothic" pitchFamily="34" charset="0"/>
              </a:rPr>
              <a:t>lieweste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trug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kom</a:t>
            </a:r>
            <a:r>
              <a:rPr lang="en-ZA" sz="2000" dirty="0">
                <a:latin typeface="Century Gothic" pitchFamily="34" charset="0"/>
              </a:rPr>
              <a:t>, Lord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5077" y="1916832"/>
            <a:ext cx="4038437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i="1" dirty="0">
                <a:latin typeface="Century Gothic" pitchFamily="34" charset="0"/>
              </a:rPr>
              <a:t>A</a:t>
            </a:r>
            <a:r>
              <a:rPr lang="en-ZA" sz="1600" b="1" i="1" dirty="0" smtClean="0">
                <a:latin typeface="Century Gothic" pitchFamily="34" charset="0"/>
              </a:rPr>
              <a:t>s </a:t>
            </a:r>
            <a:r>
              <a:rPr lang="en-ZA" sz="1600" b="1" i="1" dirty="0" err="1">
                <a:latin typeface="Century Gothic" pitchFamily="34" charset="0"/>
              </a:rPr>
              <a:t>seks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nie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toelaatbaar</a:t>
            </a:r>
            <a:r>
              <a:rPr lang="en-ZA" sz="1600" b="1" i="1" dirty="0">
                <a:latin typeface="Century Gothic" pitchFamily="34" charset="0"/>
              </a:rPr>
              <a:t> is in die </a:t>
            </a:r>
            <a:r>
              <a:rPr lang="en-ZA" sz="1600" b="1" i="1" dirty="0" err="1">
                <a:latin typeface="Century Gothic" pitchFamily="34" charset="0"/>
              </a:rPr>
              <a:t>hemel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nie</a:t>
            </a:r>
            <a:r>
              <a:rPr lang="en-ZA" sz="1600" b="1" i="1" dirty="0" smtClean="0">
                <a:latin typeface="Century Gothic" pitchFamily="34" charset="0"/>
              </a:rPr>
              <a:t>, </a:t>
            </a:r>
            <a:r>
              <a:rPr lang="en-ZA" sz="1600" b="1" i="1" dirty="0" err="1">
                <a:latin typeface="Century Gothic" pitchFamily="34" charset="0"/>
              </a:rPr>
              <a:t>wil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 smtClean="0">
                <a:latin typeface="Century Gothic" pitchFamily="34" charset="0"/>
              </a:rPr>
              <a:t>hy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liewer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hel</a:t>
            </a:r>
            <a:r>
              <a:rPr lang="en-ZA" sz="1600" b="1" i="1" dirty="0">
                <a:latin typeface="Century Gothic" pitchFamily="34" charset="0"/>
              </a:rPr>
              <a:t> toe </a:t>
            </a:r>
            <a:r>
              <a:rPr lang="en-ZA" sz="1600" b="1" i="1" dirty="0" err="1" smtClean="0">
                <a:latin typeface="Century Gothic" pitchFamily="34" charset="0"/>
              </a:rPr>
              <a:t>gaan</a:t>
            </a:r>
            <a:r>
              <a:rPr lang="en-ZA" sz="1600" b="1" i="1" dirty="0">
                <a:latin typeface="Century Gothic" pitchFamily="34" charset="0"/>
              </a:rPr>
              <a:t>.</a:t>
            </a:r>
            <a:r>
              <a:rPr lang="en-ZA" sz="1600" b="1" i="1" dirty="0" smtClean="0">
                <a:latin typeface="Century Gothic" pitchFamily="34" charset="0"/>
              </a:rPr>
              <a:t> </a:t>
            </a:r>
            <a:endParaRPr lang="en-ZA" sz="1600" b="1" i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3286725"/>
            <a:ext cx="406072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i="1" dirty="0" smtClean="0">
                <a:latin typeface="Century Gothic" pitchFamily="34" charset="0"/>
              </a:rPr>
              <a:t>As </a:t>
            </a:r>
            <a:r>
              <a:rPr lang="en-ZA" sz="1600" b="1" i="1" dirty="0" err="1">
                <a:latin typeface="Century Gothic" pitchFamily="34" charset="0"/>
              </a:rPr>
              <a:t>hy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te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goed</a:t>
            </a:r>
            <a:r>
              <a:rPr lang="en-ZA" sz="1600" b="1" i="1" dirty="0">
                <a:latin typeface="Century Gothic" pitchFamily="34" charset="0"/>
              </a:rPr>
              <a:t> is </a:t>
            </a:r>
            <a:r>
              <a:rPr lang="en-ZA" sz="1600" b="1" i="1" dirty="0" err="1">
                <a:latin typeface="Century Gothic" pitchFamily="34" charset="0"/>
              </a:rPr>
              <a:t>vir</a:t>
            </a:r>
            <a:r>
              <a:rPr lang="en-ZA" sz="1600" b="1" i="1" dirty="0">
                <a:latin typeface="Century Gothic" pitchFamily="34" charset="0"/>
              </a:rPr>
              <a:t> die </a:t>
            </a:r>
            <a:r>
              <a:rPr lang="en-ZA" sz="1600" b="1" i="1" dirty="0" err="1">
                <a:latin typeface="Century Gothic" pitchFamily="34" charset="0"/>
              </a:rPr>
              <a:t>hel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wil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hy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dan</a:t>
            </a:r>
            <a:r>
              <a:rPr lang="en-ZA" sz="1600" b="1" i="1" dirty="0">
                <a:latin typeface="Century Gothic" pitchFamily="34" charset="0"/>
              </a:rPr>
              <a:t> maar </a:t>
            </a:r>
            <a:r>
              <a:rPr lang="en-ZA" sz="1600" b="1" i="1" dirty="0" err="1">
                <a:latin typeface="Century Gothic" pitchFamily="34" charset="0"/>
              </a:rPr>
              <a:t>eerder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terugkom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err="1">
                <a:latin typeface="Century Gothic" pitchFamily="34" charset="0"/>
              </a:rPr>
              <a:t>aarde</a:t>
            </a:r>
            <a:r>
              <a:rPr lang="en-ZA" sz="1600" b="1" i="1" dirty="0">
                <a:latin typeface="Century Gothic" pitchFamily="34" charset="0"/>
              </a:rPr>
              <a:t> </a:t>
            </a:r>
            <a:r>
              <a:rPr lang="en-ZA" sz="1600" b="1" i="1" dirty="0" smtClean="0">
                <a:latin typeface="Century Gothic" pitchFamily="34" charset="0"/>
              </a:rPr>
              <a:t>toe.</a:t>
            </a:r>
            <a:endParaRPr lang="en-ZA" sz="1600" b="1" i="1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4152855"/>
            <a:ext cx="3628674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Century Gothic" pitchFamily="34" charset="0"/>
              </a:rPr>
              <a:t>’n </a:t>
            </a:r>
            <a:r>
              <a:rPr lang="en-US" sz="1600" b="1" i="1" dirty="0" err="1" smtClean="0">
                <a:latin typeface="Century Gothic" pitchFamily="34" charset="0"/>
              </a:rPr>
              <a:t>Regter</a:t>
            </a:r>
            <a:r>
              <a:rPr lang="en-US" sz="1600" b="1" i="1" dirty="0" smtClean="0">
                <a:latin typeface="Century Gothic" pitchFamily="34" charset="0"/>
              </a:rPr>
              <a:t> in die </a:t>
            </a:r>
            <a:r>
              <a:rPr lang="en-US" sz="1600" b="1" i="1" dirty="0" err="1" smtClean="0">
                <a:latin typeface="Century Gothic" pitchFamily="34" charset="0"/>
              </a:rPr>
              <a:t>hof</a:t>
            </a:r>
            <a:r>
              <a:rPr lang="en-US" sz="1600" b="1" i="1" dirty="0" smtClean="0">
                <a:latin typeface="Century Gothic" pitchFamily="34" charset="0"/>
              </a:rPr>
              <a:t> word in </a:t>
            </a:r>
            <a:r>
              <a:rPr lang="en-US" sz="1600" b="1" i="1" dirty="0">
                <a:latin typeface="Century Gothic" pitchFamily="34" charset="0"/>
              </a:rPr>
              <a:t>Afrikaans </a:t>
            </a:r>
            <a:r>
              <a:rPr lang="en-US" sz="1600" b="1" i="1" dirty="0" err="1">
                <a:latin typeface="Century Gothic" pitchFamily="34" charset="0"/>
              </a:rPr>
              <a:t>aangespreek</a:t>
            </a:r>
            <a:r>
              <a:rPr lang="en-US" sz="1600" b="1" i="1" dirty="0">
                <a:latin typeface="Century Gothic" pitchFamily="34" charset="0"/>
              </a:rPr>
              <a:t> as </a:t>
            </a:r>
            <a:r>
              <a:rPr lang="en-US" sz="1600" b="1" i="1" dirty="0" err="1">
                <a:latin typeface="Century Gothic" pitchFamily="34" charset="0"/>
              </a:rPr>
              <a:t>Edelagbare</a:t>
            </a:r>
            <a:r>
              <a:rPr lang="en-US" sz="1600" b="1" i="1" dirty="0">
                <a:latin typeface="Century Gothic" pitchFamily="34" charset="0"/>
              </a:rPr>
              <a:t> en in Engels as </a:t>
            </a:r>
            <a:r>
              <a:rPr lang="en-US" sz="1600" b="1" i="1" dirty="0" smtClean="0">
                <a:latin typeface="Century Gothic" pitchFamily="34" charset="0"/>
              </a:rPr>
              <a:t>“</a:t>
            </a:r>
            <a:r>
              <a:rPr lang="en-US" sz="1600" b="1" i="1" dirty="0">
                <a:latin typeface="Century Gothic" pitchFamily="34" charset="0"/>
              </a:rPr>
              <a:t>My Lord</a:t>
            </a:r>
            <a:r>
              <a:rPr lang="en-US" sz="1600" b="1" i="1" dirty="0" smtClean="0">
                <a:latin typeface="Century Gothic" pitchFamily="34" charset="0"/>
              </a:rPr>
              <a:t>”. – </a:t>
            </a:r>
            <a:r>
              <a:rPr lang="en-US" sz="1600" b="1" i="1" dirty="0" err="1" smtClean="0">
                <a:latin typeface="Century Gothic" pitchFamily="34" charset="0"/>
              </a:rPr>
              <a:t>sluit</a:t>
            </a:r>
            <a:r>
              <a:rPr lang="en-US" sz="1600" b="1" i="1" dirty="0" smtClean="0">
                <a:latin typeface="Century Gothic" pitchFamily="34" charset="0"/>
              </a:rPr>
              <a:t> </a:t>
            </a:r>
            <a:r>
              <a:rPr lang="en-US" sz="1600" b="1" i="1" dirty="0" err="1" smtClean="0">
                <a:latin typeface="Century Gothic" pitchFamily="34" charset="0"/>
              </a:rPr>
              <a:t>dus</a:t>
            </a:r>
            <a:r>
              <a:rPr lang="en-US" sz="1600" b="1" i="1" dirty="0" smtClean="0">
                <a:latin typeface="Century Gothic" pitchFamily="34" charset="0"/>
              </a:rPr>
              <a:t> </a:t>
            </a:r>
            <a:r>
              <a:rPr lang="en-US" sz="1600" b="1" i="1" dirty="0" err="1" smtClean="0">
                <a:latin typeface="Century Gothic" pitchFamily="34" charset="0"/>
              </a:rPr>
              <a:t>aan</a:t>
            </a:r>
            <a:r>
              <a:rPr lang="en-US" sz="1600" b="1" i="1" dirty="0" smtClean="0">
                <a:latin typeface="Century Gothic" pitchFamily="34" charset="0"/>
              </a:rPr>
              <a:t> by </a:t>
            </a:r>
            <a:r>
              <a:rPr lang="en-US" sz="1600" b="1" i="1" dirty="0" err="1" smtClean="0">
                <a:latin typeface="Century Gothic" pitchFamily="34" charset="0"/>
              </a:rPr>
              <a:t>titel</a:t>
            </a:r>
            <a:endParaRPr lang="en-ZA" sz="1600" i="1" dirty="0"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3888" y="4152855"/>
            <a:ext cx="648072" cy="28425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2" name="Straight Connector 11"/>
          <p:cNvCxnSpPr>
            <a:stCxn id="10" idx="2"/>
            <a:endCxn id="9" idx="1"/>
          </p:cNvCxnSpPr>
          <p:nvPr/>
        </p:nvCxnSpPr>
        <p:spPr>
          <a:xfrm>
            <a:off x="3887924" y="4437112"/>
            <a:ext cx="828092" cy="25435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1620984"/>
            <a:ext cx="792088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uit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sz="500" b="1" i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   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eerder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sz="1400" b="1" i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sz="1400" b="1" i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sz="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i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in die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hel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se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vuur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te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brand</a:t>
            </a:r>
            <a:endParaRPr lang="en-US" sz="1050" b="1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63688" y="2708919"/>
            <a:ext cx="1152128" cy="432630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Oval 13"/>
          <p:cNvSpPr/>
          <p:nvPr/>
        </p:nvSpPr>
        <p:spPr>
          <a:xfrm>
            <a:off x="251520" y="1773375"/>
            <a:ext cx="576064" cy="431489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5" name="Straight Connector 14"/>
          <p:cNvCxnSpPr>
            <a:endCxn id="6" idx="1"/>
          </p:cNvCxnSpPr>
          <p:nvPr/>
        </p:nvCxnSpPr>
        <p:spPr>
          <a:xfrm>
            <a:off x="827584" y="2204864"/>
            <a:ext cx="1104829" cy="567412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403648" y="1916832"/>
            <a:ext cx="144016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611560" y="628450"/>
            <a:ext cx="2862318" cy="5799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Beklemtoon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hoe erg/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onge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looflik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dit</a:t>
            </a:r>
            <a:r>
              <a:rPr lang="en-ZA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is</a:t>
            </a:r>
            <a:endParaRPr lang="en-ZA" sz="16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97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/>
      <p:bldP spid="6" grpId="0" animBg="1"/>
      <p:bldP spid="14" grpId="0" animBg="1"/>
      <p:bldP spid="4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8080</TotalTime>
  <Words>1723</Words>
  <Application>Microsoft Office PowerPoint</Application>
  <PresentationFormat>On-screen Show (4:3)</PresentationFormat>
  <Paragraphs>183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Office Theme</vt:lpstr>
      <vt:lpstr>Peter Snyders</vt:lpstr>
      <vt:lpstr>Verskille tussen Kaaps en Standaardafrikaans soos dit in die gedig voorkom</vt:lpstr>
      <vt:lpstr>PowerPoint Presentation</vt:lpstr>
      <vt:lpstr>Versagtende omstandighede</vt:lpstr>
      <vt:lpstr>Strofe 1</vt:lpstr>
      <vt:lpstr>Strofe 2</vt:lpstr>
      <vt:lpstr>Strofe 3</vt:lpstr>
      <vt:lpstr>Strofe 4</vt:lpstr>
      <vt:lpstr>Strofe 5</vt:lpstr>
      <vt:lpstr>Strofe 6</vt:lpstr>
      <vt:lpstr>Strofe 7</vt:lpstr>
      <vt:lpstr>Strofe 8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Besoekersboek</dc:title>
  <dc:creator>Liesbet Gelderblom</dc:creator>
  <cp:lastModifiedBy>Hubert Krynauw</cp:lastModifiedBy>
  <cp:revision>158</cp:revision>
  <dcterms:created xsi:type="dcterms:W3CDTF">2016-12-15T13:41:40Z</dcterms:created>
  <dcterms:modified xsi:type="dcterms:W3CDTF">2017-03-02T07:59:09Z</dcterms:modified>
</cp:coreProperties>
</file>