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3" r:id="rId4"/>
    <p:sldId id="259" r:id="rId5"/>
    <p:sldId id="260" r:id="rId6"/>
    <p:sldId id="262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8DE"/>
    <a:srgbClr val="FFD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1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7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8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6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46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5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7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F3C23F-B207-4CFB-ABB5-B40447D1DF2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BD4C76-92B1-4B7D-AD9B-37BF9724EB5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39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6127" y="2296391"/>
            <a:ext cx="3491346" cy="1872558"/>
          </a:xfrm>
        </p:spPr>
        <p:txBody>
          <a:bodyPr>
            <a:normAutofit fontScale="90000"/>
          </a:bodyPr>
          <a:lstStyle/>
          <a:p>
            <a:r>
              <a:rPr lang="en-ZA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Vraag</a:t>
            </a:r>
            <a:r>
              <a:rPr lang="en-ZA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7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082" y="305211"/>
            <a:ext cx="4807961" cy="5873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5190695" y="87383"/>
            <a:ext cx="1329165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199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99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20817" y="-339672"/>
            <a:ext cx="1329165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199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99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5756" y="1940082"/>
            <a:ext cx="1329165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199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99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6127" y="4488829"/>
            <a:ext cx="14446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smtClean="0"/>
              <a:t>p. 89</a:t>
            </a:r>
            <a:endParaRPr lang="en-US" sz="48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7714" y="5539805"/>
            <a:ext cx="3467263" cy="639171"/>
          </a:xfrm>
        </p:spPr>
        <p:txBody>
          <a:bodyPr>
            <a:normAutofit lnSpcReduction="10000"/>
          </a:bodyPr>
          <a:lstStyle/>
          <a:p>
            <a:r>
              <a:rPr lang="en-ZA" sz="40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Lina </a:t>
            </a:r>
            <a:r>
              <a:rPr lang="en-ZA" sz="40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5487808" y="3517437"/>
            <a:ext cx="1329165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199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99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79201" y="3407983"/>
            <a:ext cx="1329165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199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99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8679" y="-351072"/>
            <a:ext cx="1329165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199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99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50946" y="3861707"/>
            <a:ext cx="1329165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199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99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1259" y="2484996"/>
            <a:ext cx="1329165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199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99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7946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3" grpId="0" build="p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150" y="4516724"/>
            <a:ext cx="2459850" cy="1842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09" y="0"/>
            <a:ext cx="2867891" cy="187036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87236" y="621864"/>
            <a:ext cx="8634846" cy="5519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ZA" sz="2400" b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Vraag</a:t>
            </a:r>
            <a:r>
              <a:rPr lang="en-ZA" sz="240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000" b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ZA" sz="2400" b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Lina Spies</a:t>
            </a:r>
            <a:endParaRPr lang="en-US" sz="2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ZA" sz="140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Verliefdheid - so is proefondervindelik vasgestel -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duur 'n jaar, hoogstens agtien maande;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langer is die hartkloppings, die kortasemheid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nie uit te hou nie. Verliefdheid is ‘n siektetoestand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Maar wat van wat daarop volg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as dit nie afgestorwenheid is nie, maar liefde?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Is dit draagliker omdat dit minder gerig is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op die drif gehuisves in die lendene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en meer op wat skuil in die buitekring van die sintuie,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in die glim van'n lag en die opslag van ‘n oog,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op dit wat jou aan die geliefde bind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met ‘n kragdraad so dun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en so onbreekbaar soos 'n haar?</a:t>
            </a:r>
            <a:endParaRPr lang="en-US" sz="240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928" y="6396335"/>
            <a:ext cx="421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smtClean="0">
                <a:solidFill>
                  <a:schemeClr val="bg1"/>
                </a:solidFill>
              </a:rPr>
              <a:t>1. LEES DIE GEDIG</a:t>
            </a:r>
            <a:endParaRPr 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203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4692" cy="639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858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87235" y="491431"/>
            <a:ext cx="6774867" cy="5822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ZA" sz="2000" b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Vraag</a:t>
            </a:r>
            <a:r>
              <a:rPr lang="en-ZA" sz="200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000" b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Lina Spies</a:t>
            </a:r>
            <a:endParaRPr lang="en-US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ZA" sz="140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u="sng" smtClean="0">
                <a:effectLst/>
                <a:cs typeface="Arial" panose="020B0604020202020204" pitchFamily="34" charset="0"/>
              </a:rPr>
              <a:t>Verliefdheid</a:t>
            </a:r>
            <a:r>
              <a:rPr lang="en-ZA" sz="2400" smtClean="0">
                <a:effectLst/>
                <a:cs typeface="Arial" panose="020B0604020202020204" pitchFamily="34" charset="0"/>
              </a:rPr>
              <a:t> - so is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proefondervindelik</a:t>
            </a:r>
            <a:r>
              <a:rPr lang="en-ZA" sz="2400" smtClean="0">
                <a:effectLst/>
                <a:cs typeface="Arial" panose="020B0604020202020204" pitchFamily="34" charset="0"/>
              </a:rPr>
              <a:t> vasgestel -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duur 'n jaar, hoogstens agtien maande;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langer is die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hartkloppings</a:t>
            </a:r>
            <a:r>
              <a:rPr lang="en-ZA" sz="2400" smtClean="0">
                <a:effectLst/>
                <a:cs typeface="Arial" panose="020B0604020202020204" pitchFamily="34" charset="0"/>
              </a:rPr>
              <a:t>, die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kortasemheid</a:t>
            </a:r>
            <a:endParaRPr lang="en-US" sz="2400" u="sng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nie uit te hou nie. Verliefdheid is ‘n siektetoestand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Maar wat van wat daarop volg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as dit nie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afgestorwenheid</a:t>
            </a:r>
            <a:r>
              <a:rPr lang="en-ZA" sz="2400" smtClean="0">
                <a:effectLst/>
                <a:cs typeface="Arial" panose="020B0604020202020204" pitchFamily="34" charset="0"/>
              </a:rPr>
              <a:t> is nie, maar liefde?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Is dit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draagliker</a:t>
            </a:r>
            <a:r>
              <a:rPr lang="en-ZA" sz="2400" smtClean="0">
                <a:effectLst/>
                <a:cs typeface="Arial" panose="020B0604020202020204" pitchFamily="34" charset="0"/>
              </a:rPr>
              <a:t> omdat dit minder gerig is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op die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drif</a:t>
            </a:r>
            <a:r>
              <a:rPr lang="en-ZA" sz="2400" smtClean="0">
                <a:effectLst/>
                <a:cs typeface="Arial" panose="020B0604020202020204" pitchFamily="34" charset="0"/>
              </a:rPr>
              <a:t>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gehuisves</a:t>
            </a:r>
            <a:r>
              <a:rPr lang="en-ZA" sz="2400" smtClean="0">
                <a:effectLst/>
                <a:cs typeface="Arial" panose="020B0604020202020204" pitchFamily="34" charset="0"/>
              </a:rPr>
              <a:t> in die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lendene</a:t>
            </a:r>
            <a:endParaRPr lang="en-US" sz="2400" u="sng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en meer op wat skuil in die buitekring van die sintuie,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in die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glim</a:t>
            </a:r>
            <a:r>
              <a:rPr lang="en-ZA" sz="2400" smtClean="0">
                <a:effectLst/>
                <a:cs typeface="Arial" panose="020B0604020202020204" pitchFamily="34" charset="0"/>
              </a:rPr>
              <a:t> van'n lag en die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opslag</a:t>
            </a:r>
            <a:r>
              <a:rPr lang="en-ZA" sz="2400" smtClean="0">
                <a:effectLst/>
                <a:cs typeface="Arial" panose="020B0604020202020204" pitchFamily="34" charset="0"/>
              </a:rPr>
              <a:t> van ‘n oog,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op dit wat jou aan die geliefde bind</a:t>
            </a:r>
            <a:endParaRPr lang="en-US" sz="240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met ‘n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kragdraad</a:t>
            </a:r>
            <a:r>
              <a:rPr lang="en-ZA" sz="2400" smtClean="0">
                <a:effectLst/>
                <a:cs typeface="Arial" panose="020B0604020202020204" pitchFamily="34" charset="0"/>
              </a:rPr>
              <a:t> so dun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sz="2400" smtClean="0">
                <a:effectLst/>
                <a:cs typeface="Arial" panose="020B0604020202020204" pitchFamily="34" charset="0"/>
              </a:rPr>
              <a:t>en so </a:t>
            </a:r>
            <a:r>
              <a:rPr lang="en-ZA" sz="2400" u="sng" smtClean="0">
                <a:effectLst/>
                <a:cs typeface="Arial" panose="020B0604020202020204" pitchFamily="34" charset="0"/>
              </a:rPr>
              <a:t>onbreekbaar</a:t>
            </a:r>
            <a:r>
              <a:rPr lang="en-ZA" sz="2400" smtClean="0">
                <a:effectLst/>
                <a:cs typeface="Arial" panose="020B0604020202020204" pitchFamily="34" charset="0"/>
              </a:rPr>
              <a:t> soos 'n haar?</a:t>
            </a:r>
            <a:endParaRPr lang="en-US" sz="240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928" y="6396335"/>
            <a:ext cx="512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smtClean="0">
                <a:solidFill>
                  <a:schemeClr val="bg1"/>
                </a:solidFill>
              </a:rPr>
              <a:t>2. WOORDESKAT ONTSLUIT BETEKENIS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703" y="2544073"/>
            <a:ext cx="1517072" cy="18891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smtClean="0"/>
              <a:t>kragdraad</a:t>
            </a:r>
            <a:r>
              <a:rPr lang="en-ZA" smtClean="0"/>
              <a:t>: draad waarmee ‘n elektriese stroom gelei word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21492" y="3996221"/>
            <a:ext cx="2109355" cy="6892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smtClean="0"/>
              <a:t>kortasem</a:t>
            </a:r>
            <a:r>
              <a:rPr lang="en-ZA" smtClean="0"/>
              <a:t>: kort van asem; gou uitasem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49564" y="2391816"/>
            <a:ext cx="3279199" cy="14466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smtClean="0"/>
              <a:t>Hartkloppings</a:t>
            </a:r>
            <a:r>
              <a:rPr lang="en-ZA" smtClean="0"/>
              <a:t>: versnelde en versterkte klop van die hart, o.a. veroorsaak deur hewige gemoedsaandoeninge of ‘n hartkwaal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30157" y="5206065"/>
            <a:ext cx="2434925" cy="10180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smtClean="0"/>
              <a:t>glim</a:t>
            </a:r>
            <a:r>
              <a:rPr lang="en-ZA" smtClean="0"/>
              <a:t>: kortstondige glans (flou gloed afgee sonder om te ontvlam)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4063" y="242313"/>
            <a:ext cx="2109355" cy="8885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drif: heftige begeerte, drang, hartstog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703" y="1096221"/>
            <a:ext cx="1429611" cy="12591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smtClean="0"/>
              <a:t>draaglik</a:t>
            </a:r>
            <a:r>
              <a:rPr lang="en-ZA" smtClean="0"/>
              <a:t>: kan verduur word; nie te erg nie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2703" y="4594595"/>
            <a:ext cx="1604533" cy="14243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smtClean="0"/>
              <a:t>onbreekbaar</a:t>
            </a:r>
            <a:r>
              <a:rPr lang="en-ZA" smtClean="0"/>
              <a:t>: iets wat nie gebreek kan word nie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13418" y="5387750"/>
            <a:ext cx="2109355" cy="8364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u="sng" smtClean="0"/>
              <a:t>opslag</a:t>
            </a:r>
            <a:r>
              <a:rPr lang="en-ZA" smtClean="0"/>
              <a:t>: om iets op te slaan, bv. om op te kyk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649565" y="1381172"/>
            <a:ext cx="3279199" cy="9185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smtClean="0"/>
              <a:t>proefondervindelik</a:t>
            </a:r>
            <a:r>
              <a:rPr lang="en-ZA" smtClean="0"/>
              <a:t>: wat op die proefneming, waarneming berus; eksperimenteel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649565" y="174883"/>
            <a:ext cx="3279199" cy="11003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smtClean="0"/>
              <a:t>verlief</a:t>
            </a:r>
            <a:r>
              <a:rPr lang="en-ZA" smtClean="0"/>
              <a:t>: met liefde vervul vir iemand, meestal met die bygedagte van versotheid en van tydelikheid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649564" y="3969547"/>
            <a:ext cx="2711813" cy="7426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smtClean="0"/>
              <a:t>afgestorwe</a:t>
            </a:r>
            <a:r>
              <a:rPr lang="en-ZA" smtClean="0"/>
              <a:t>: oorlede; verwyder, vervreemd van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649564" y="3982293"/>
            <a:ext cx="2109355" cy="7404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gehuisves: te vinde; gesetel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436983" y="178089"/>
            <a:ext cx="3704359" cy="21107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Die aandagstrepe beklemtoon dat die spreker die inligting dat verliefdheid net 1 jr of 18 mnde. duur, nie opmaak nie, want dit is deur waarneming of eksperimentering vasgestel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649562" y="3849052"/>
            <a:ext cx="2854037" cy="13179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u="sng" smtClean="0"/>
              <a:t>lendene</a:t>
            </a:r>
            <a:r>
              <a:rPr lang="en-ZA" smtClean="0"/>
              <a:t>: onderste deel van die rug; Bybeltaal (verouderd): setel van voortplanting by die 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751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10" grpId="0" animBg="1"/>
      <p:bldP spid="19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963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8928" y="6396335"/>
            <a:ext cx="421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smtClean="0">
                <a:solidFill>
                  <a:schemeClr val="bg1"/>
                </a:solidFill>
              </a:rPr>
              <a:t>3. BESPREKING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0364" y="831273"/>
            <a:ext cx="8260773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sz="2400" b="1" u="sng" smtClean="0"/>
              <a:t>VRAAG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smtClean="0"/>
              <a:t>Wat gebeur as verliefdheid nie net verbygaan nie, maar in liefde ontwikkel, en is liefde meer draaglik as verliefdheid?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smtClean="0"/>
              <a:t>Die vrae word nie beantwoord nie; die leser moet saam met die spreker daaroor besin.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i="1" smtClean="0"/>
              <a:t>Verliefdheid</a:t>
            </a:r>
            <a:r>
              <a:rPr lang="en-ZA" sz="2400" smtClean="0"/>
              <a:t> verskil van </a:t>
            </a:r>
            <a:r>
              <a:rPr lang="en-ZA" sz="2400" i="1" smtClean="0"/>
              <a:t>liefde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smtClean="0"/>
              <a:t>Verliefdheid het met die lendene, die lyflike drif en passie te doen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2400" smtClean="0"/>
              <a:t>Liefde is meer subtiel en waargeneem in “..die glim van ‘n lag en die opslag van ‘n oog”.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smtClean="0"/>
              <a:t>Gedig is ‘n vrye vers: geen vaste rymskema of metrum 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smtClean="0"/>
              <a:t>Dit is ‘n informele praatgedig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193042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524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65613" y="760167"/>
            <a:ext cx="8260773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/>
              <a:t>Die praatmetrum word deur </a:t>
            </a:r>
            <a:r>
              <a:rPr lang="en-ZA" sz="2800" b="1" smtClean="0"/>
              <a:t>enjambemente</a:t>
            </a:r>
            <a:r>
              <a:rPr lang="en-ZA" sz="2800" smtClean="0"/>
              <a:t> versterk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/>
              <a:t>Ander bindingsmiddele is die </a:t>
            </a:r>
            <a:r>
              <a:rPr lang="en-ZA" sz="2800" b="1" smtClean="0"/>
              <a:t>alliterasie</a:t>
            </a:r>
            <a:r>
              <a:rPr lang="en-ZA" sz="2800" smtClean="0"/>
              <a:t> (veral g-alliterasie)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b="1" smtClean="0"/>
              <a:t>Assonansie</a:t>
            </a:r>
            <a:r>
              <a:rPr lang="en-ZA" sz="2800" smtClean="0"/>
              <a:t> help dat die praattempo geskep word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>
                <a:cs typeface="Arial" panose="020B0604020202020204" pitchFamily="34" charset="0"/>
              </a:rPr>
              <a:t>“Verliefdheid is ‘n siektetoestand”</a:t>
            </a:r>
            <a:r>
              <a:rPr lang="en-ZA" sz="2800" smtClean="0"/>
              <a:t> (reël 4)</a:t>
            </a:r>
            <a:r>
              <a:rPr lang="en-ZA" sz="2800" smtClean="0">
                <a:cs typeface="Arial" panose="020B0604020202020204" pitchFamily="34" charset="0"/>
              </a:rPr>
              <a:t> is ‘n </a:t>
            </a:r>
            <a:r>
              <a:rPr lang="en-ZA" sz="2800" b="1" smtClean="0">
                <a:cs typeface="Arial" panose="020B0604020202020204" pitchFamily="34" charset="0"/>
              </a:rPr>
              <a:t>m</a:t>
            </a:r>
            <a:r>
              <a:rPr lang="en-ZA" sz="2800" b="1" smtClean="0"/>
              <a:t>etafoor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/>
              <a:t>Verliefdheid word gekenmerk deur hartkloppings en        kortasemheid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/>
              <a:t> “die drif gehuisves in die lendene” (reël 8)</a:t>
            </a:r>
            <a:r>
              <a:rPr lang="en-ZA" sz="2800" smtClean="0">
                <a:cs typeface="Arial" panose="020B0604020202020204" pitchFamily="34" charset="0"/>
              </a:rPr>
              <a:t> </a:t>
            </a:r>
            <a:r>
              <a:rPr lang="en-ZA" sz="2800" smtClean="0"/>
              <a:t>&amp; “wat skuil in die buitekring van die sintuie” (reël 9)</a:t>
            </a:r>
            <a:r>
              <a:rPr lang="en-ZA" sz="2800" smtClean="0">
                <a:cs typeface="Arial" panose="020B0604020202020204" pitchFamily="34" charset="0"/>
              </a:rPr>
              <a:t> </a:t>
            </a:r>
            <a:r>
              <a:rPr lang="en-ZA" sz="2800" smtClean="0"/>
              <a:t>is voorbeelde van </a:t>
            </a:r>
            <a:r>
              <a:rPr lang="en-ZA" sz="2800" b="1" smtClean="0"/>
              <a:t>personifikasie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8928" y="6396335"/>
            <a:ext cx="421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smtClean="0">
                <a:solidFill>
                  <a:schemeClr val="bg1"/>
                </a:solidFill>
              </a:rPr>
              <a:t>3. BESPREKING</a:t>
            </a:r>
            <a:endParaRPr 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093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6"/>
            <a:ext cx="12192000" cy="635105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0591" y="893617"/>
            <a:ext cx="9310254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/>
              <a:t>In die slotreëls word liefde se broosheid beklemtoon.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/>
              <a:t>HOE:  Die liefde tussen twee mense word aan ‘n kragdraad gelykgestel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/>
              <a:t>Daarna word die “kragdraad” met iets onbreekbaars soos ‘n haar vergelyk.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/>
              <a:t>Hierdie beeld is IRONIES, want ons weet ‘n haar is nie onbreekbaar nie.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/>
              <a:t>Tog beskik ‘n haar oor die vermoë om terug te groei.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smtClean="0"/>
              <a:t>Indien iets die binding tussen die twee geleifdes breek, en dit is liefde en nie verliefdheid nie, is daar hoop op versoening!</a:t>
            </a:r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768928" y="6396335"/>
            <a:ext cx="421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smtClean="0">
                <a:solidFill>
                  <a:schemeClr val="bg1"/>
                </a:solidFill>
              </a:rPr>
              <a:t>3. BESPREKING</a:t>
            </a:r>
            <a:endParaRPr 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645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36" y="958190"/>
            <a:ext cx="5974774" cy="3442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789710" y="6396335"/>
            <a:ext cx="421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smtClean="0">
                <a:solidFill>
                  <a:schemeClr val="bg1"/>
                </a:solidFill>
              </a:rPr>
              <a:t>4. OPSTELVRAAG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3227" y="958190"/>
            <a:ext cx="4727864" cy="3970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ZA" sz="3600" i="1" smtClean="0"/>
              <a:t>Liefde is kompleks.  </a:t>
            </a:r>
            <a:r>
              <a:rPr lang="en-ZA" sz="3600" smtClean="0"/>
              <a:t>Bespreek hierdie stelling met behulp van die beeldspraak in die slotreëls. </a:t>
            </a:r>
          </a:p>
          <a:p>
            <a:r>
              <a:rPr lang="en-ZA" sz="3600" smtClean="0"/>
              <a:t>(200-250 woorde)       [10 punte]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8892208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240</TotalTime>
  <Words>516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Retrospect</vt:lpstr>
      <vt:lpstr>Vraag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Vraag – Lina Spies</dc:title>
  <dc:creator>Hubert Krynauw</dc:creator>
  <cp:lastModifiedBy>Hubert Krynauw</cp:lastModifiedBy>
  <cp:revision>24</cp:revision>
  <dcterms:created xsi:type="dcterms:W3CDTF">2016-02-03T07:15:56Z</dcterms:created>
  <dcterms:modified xsi:type="dcterms:W3CDTF">2016-02-15T13:32:24Z</dcterms:modified>
</cp:coreProperties>
</file>