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62" r:id="rId2"/>
    <p:sldId id="257" r:id="rId3"/>
    <p:sldId id="256" r:id="rId4"/>
    <p:sldId id="267" r:id="rId5"/>
    <p:sldId id="264" r:id="rId6"/>
    <p:sldId id="263" r:id="rId7"/>
    <p:sldId id="258" r:id="rId8"/>
    <p:sldId id="259" r:id="rId9"/>
    <p:sldId id="260" r:id="rId10"/>
    <p:sldId id="265" r:id="rId11"/>
    <p:sldId id="261"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71963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52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8956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54636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148456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31577479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2940277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8636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371748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09104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44663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657842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123609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084205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303715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a:p>
        </p:txBody>
      </p:sp>
    </p:spTree>
    <p:extLst>
      <p:ext uri="{BB962C8B-B14F-4D97-AF65-F5344CB8AC3E}">
        <p14:creationId xmlns:p14="http://schemas.microsoft.com/office/powerpoint/2010/main" val="80992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509A250-FF31-4206-8172-F9D3106AACB1}" type="datetimeFigureOut">
              <a:rPr lang="en-US" smtClean="0"/>
              <a:t>2/25/2016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02111984F565}" type="slidenum">
              <a:rPr lang="en-US" smtClean="0"/>
              <a:t>‹#›</a:t>
            </a:fld>
            <a:endParaRPr lang="en-US"/>
          </a:p>
        </p:txBody>
      </p:sp>
    </p:spTree>
    <p:extLst>
      <p:ext uri="{BB962C8B-B14F-4D97-AF65-F5344CB8AC3E}">
        <p14:creationId xmlns:p14="http://schemas.microsoft.com/office/powerpoint/2010/main" val="183342126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2012" y="3322652"/>
            <a:ext cx="8915399" cy="1704109"/>
          </a:xfrm>
        </p:spPr>
        <p:txBody>
          <a:bodyPr/>
          <a:lstStyle/>
          <a:p>
            <a:r>
              <a:rPr lang="en-ZA" smtClean="0"/>
              <a:t>Die eerste “Vroegherfs”</a:t>
            </a:r>
            <a:endParaRPr lang="en-US"/>
          </a:p>
        </p:txBody>
      </p:sp>
      <p:sp>
        <p:nvSpPr>
          <p:cNvPr id="3" name="Subtitle 2"/>
          <p:cNvSpPr>
            <a:spLocks noGrp="1"/>
          </p:cNvSpPr>
          <p:nvPr>
            <p:ph type="subTitle" idx="1"/>
          </p:nvPr>
        </p:nvSpPr>
        <p:spPr>
          <a:xfrm>
            <a:off x="2132013" y="5099497"/>
            <a:ext cx="8915399" cy="1126283"/>
          </a:xfrm>
        </p:spPr>
        <p:txBody>
          <a:bodyPr>
            <a:normAutofit/>
          </a:bodyPr>
          <a:lstStyle/>
          <a:p>
            <a:r>
              <a:rPr lang="en-ZA" sz="3200" smtClean="0">
                <a:solidFill>
                  <a:schemeClr val="tx1"/>
                </a:solidFill>
              </a:rPr>
              <a:t>Deur: NP Van Wyk Louw</a:t>
            </a:r>
            <a:endParaRPr lang="en-US" sz="320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3636" y="0"/>
            <a:ext cx="2819400" cy="40277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83127" y="4478483"/>
            <a:ext cx="1465118" cy="461665"/>
          </a:xfrm>
          <a:prstGeom prst="rect">
            <a:avLst/>
          </a:prstGeom>
          <a:noFill/>
        </p:spPr>
        <p:txBody>
          <a:bodyPr wrap="square" rtlCol="0">
            <a:spAutoFit/>
          </a:bodyPr>
          <a:lstStyle/>
          <a:p>
            <a:r>
              <a:rPr lang="en-ZA" sz="2400" b="1" smtClean="0">
                <a:solidFill>
                  <a:schemeClr val="bg1"/>
                </a:solidFill>
              </a:rPr>
              <a:t>Interteks</a:t>
            </a:r>
            <a:endParaRPr lang="en-US" sz="2400" b="1">
              <a:solidFill>
                <a:schemeClr val="bg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8710" y="407472"/>
            <a:ext cx="5737089" cy="321277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7020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76946" y="652993"/>
            <a:ext cx="8354290" cy="5293757"/>
          </a:xfrm>
          <a:prstGeom prst="rect">
            <a:avLst/>
          </a:prstGeom>
          <a:solidFill>
            <a:schemeClr val="bg1"/>
          </a:solidFill>
          <a:ln>
            <a:solidFill>
              <a:schemeClr val="tx1"/>
            </a:solidFill>
          </a:ln>
        </p:spPr>
        <p:txBody>
          <a:bodyPr wrap="square" rtlCol="0">
            <a:spAutoFit/>
          </a:bodyPr>
          <a:lstStyle/>
          <a:p>
            <a:pPr marL="285750" indent="-285750">
              <a:buFont typeface="Arial" panose="020B0604020202020204" pitchFamily="34" charset="0"/>
              <a:buChar char="•"/>
            </a:pPr>
            <a:endParaRPr lang="en-ZA" smtClean="0"/>
          </a:p>
          <a:p>
            <a:pPr marL="285750" indent="-285750">
              <a:buFont typeface="Arial" panose="020B0604020202020204" pitchFamily="34" charset="0"/>
              <a:buChar char="•"/>
            </a:pPr>
            <a:r>
              <a:rPr lang="en-ZA" sz="2000"/>
              <a:t>Daar is ‘n oorgang in die 9de reël; ‘n verandering van een of ander aard wat die eerste 8 </a:t>
            </a:r>
            <a:r>
              <a:rPr lang="en-ZA" sz="2000" smtClean="0"/>
              <a:t>reëls in ‘n ander lig stel.</a:t>
            </a:r>
          </a:p>
          <a:p>
            <a:pPr marL="285750" indent="-285750">
              <a:buFont typeface="Arial" panose="020B0604020202020204" pitchFamily="34" charset="0"/>
              <a:buChar char="•"/>
            </a:pPr>
            <a:r>
              <a:rPr lang="en-ZA" sz="2000"/>
              <a:t>Sy roep die “muses” in die </a:t>
            </a:r>
            <a:r>
              <a:rPr lang="en-ZA" sz="2000" smtClean="0"/>
              <a:t>oorgangsreël aan om haar te inspireer om haar gedig te skryf.</a:t>
            </a:r>
          </a:p>
          <a:p>
            <a:pPr marL="285750" indent="-285750">
              <a:buFont typeface="Arial" panose="020B0604020202020204" pitchFamily="34" charset="0"/>
              <a:buChar char="•"/>
            </a:pPr>
            <a:r>
              <a:rPr lang="en-ZA" sz="2000" smtClean="0"/>
              <a:t>Hambidge vra hulle om haar nie te verlaat nie, maar aan haar genoeg woorde en beelde te skenk om oor haar gemoedstemmings te skryf totdat sy dit vernietig (“afgebreek”) het.</a:t>
            </a:r>
          </a:p>
          <a:p>
            <a:pPr marL="285750" indent="-285750">
              <a:buFont typeface="Arial" panose="020B0604020202020204" pitchFamily="34" charset="0"/>
              <a:buChar char="•"/>
            </a:pPr>
            <a:r>
              <a:rPr lang="en-ZA" sz="2000" smtClean="0"/>
              <a:t>Sy slaag daarin om ‘n bestaande gedig te omskep en ‘n eie betekenis te gee.</a:t>
            </a:r>
          </a:p>
          <a:p>
            <a:pPr marL="285750" indent="-285750">
              <a:buFont typeface="Arial" panose="020B0604020202020204" pitchFamily="34" charset="0"/>
              <a:buChar char="•"/>
            </a:pPr>
            <a:r>
              <a:rPr lang="en-ZA" sz="2000" smtClean="0"/>
              <a:t>Dis ‘n gedig waarin ‘n obsessiewe digter haar vry skryf van die demone.</a:t>
            </a:r>
          </a:p>
          <a:p>
            <a:pPr marL="285750" indent="-285750">
              <a:buFont typeface="Arial" panose="020B0604020202020204" pitchFamily="34" charset="0"/>
              <a:buChar char="•"/>
            </a:pPr>
            <a:r>
              <a:rPr lang="en-ZA" sz="2000" smtClean="0"/>
              <a:t>Die digter sê nie dat haar demone vir goed verdryf is nie.</a:t>
            </a:r>
          </a:p>
          <a:p>
            <a:pPr marL="285750" indent="-285750">
              <a:buFont typeface="Arial" panose="020B0604020202020204" pitchFamily="34" charset="0"/>
              <a:buChar char="•"/>
            </a:pPr>
            <a:r>
              <a:rPr lang="en-ZA" sz="2000" smtClean="0"/>
              <a:t>Sy het hulle nodig, want demone </a:t>
            </a:r>
            <a:r>
              <a:rPr lang="en-ZA" sz="2000" smtClean="0"/>
              <a:t>inspireer </a:t>
            </a:r>
            <a:r>
              <a:rPr lang="en-ZA" sz="2000" smtClean="0"/>
              <a:t>ook gedigte.</a:t>
            </a:r>
          </a:p>
          <a:p>
            <a:pPr marL="285750" indent="-285750">
              <a:buFont typeface="Arial" panose="020B0604020202020204" pitchFamily="34" charset="0"/>
              <a:buChar char="•"/>
            </a:pPr>
            <a:r>
              <a:rPr lang="en-ZA" sz="2000" smtClean="0"/>
              <a:t>Die gedig is ‘n parodie (‘n lagwekkende nabootsing van ‘n ernstige gedig), maar hierdie gedig is ernstig.</a:t>
            </a:r>
            <a:endParaRPr lang="en-US" sz="2000"/>
          </a:p>
        </p:txBody>
      </p:sp>
      <p:sp>
        <p:nvSpPr>
          <p:cNvPr id="5" name="Rectangle 4"/>
          <p:cNvSpPr/>
          <p:nvPr/>
        </p:nvSpPr>
        <p:spPr>
          <a:xfrm>
            <a:off x="0" y="764013"/>
            <a:ext cx="1516762" cy="369332"/>
          </a:xfrm>
          <a:prstGeom prst="rect">
            <a:avLst/>
          </a:prstGeom>
        </p:spPr>
        <p:txBody>
          <a:bodyPr wrap="none">
            <a:spAutoFit/>
          </a:bodyPr>
          <a:lstStyle/>
          <a:p>
            <a:r>
              <a:rPr lang="en-ZA" b="1" smtClean="0">
                <a:solidFill>
                  <a:schemeClr val="bg1"/>
                </a:solidFill>
              </a:rPr>
              <a:t>BESPREKING</a:t>
            </a:r>
            <a:endParaRPr lang="en-US" b="1">
              <a:solidFill>
                <a:schemeClr val="bg1"/>
              </a:solidFill>
            </a:endParaRPr>
          </a:p>
        </p:txBody>
      </p:sp>
    </p:spTree>
    <p:extLst>
      <p:ext uri="{BB962C8B-B14F-4D97-AF65-F5344CB8AC3E}">
        <p14:creationId xmlns:p14="http://schemas.microsoft.com/office/powerpoint/2010/main" val="244302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4765" y="1567393"/>
            <a:ext cx="7741227" cy="2831544"/>
          </a:xfrm>
          <a:prstGeom prst="rect">
            <a:avLst/>
          </a:prstGeom>
          <a:solidFill>
            <a:schemeClr val="bg1"/>
          </a:solidFill>
          <a:ln>
            <a:solidFill>
              <a:schemeClr val="tx1"/>
            </a:solidFill>
          </a:ln>
        </p:spPr>
        <p:txBody>
          <a:bodyPr wrap="square" rtlCol="0">
            <a:spAutoFit/>
          </a:bodyPr>
          <a:lstStyle/>
          <a:p>
            <a:pPr marL="285750" indent="-285750">
              <a:buFont typeface="Arial" panose="020B0604020202020204" pitchFamily="34" charset="0"/>
              <a:buChar char="•"/>
            </a:pPr>
            <a:r>
              <a:rPr lang="en-ZA" sz="2000" smtClean="0"/>
              <a:t>Die spreker bly in albei gedigte op die agtergrond en maak hom/haar net kenbaar deur die </a:t>
            </a:r>
            <a:r>
              <a:rPr lang="en-ZA" sz="2000" i="1" smtClean="0"/>
              <a:t>persoonlike</a:t>
            </a:r>
            <a:r>
              <a:rPr lang="en-ZA" sz="2000" smtClean="0"/>
              <a:t> toon, die verwoording van </a:t>
            </a:r>
            <a:r>
              <a:rPr lang="en-ZA" sz="2000" i="1" smtClean="0"/>
              <a:t>innerlike</a:t>
            </a:r>
            <a:r>
              <a:rPr lang="en-ZA" sz="2000" smtClean="0"/>
              <a:t> ervarings en die gebruik van die </a:t>
            </a:r>
            <a:r>
              <a:rPr lang="en-ZA" sz="2000" u="sng" smtClean="0"/>
              <a:t>besitlike</a:t>
            </a:r>
            <a:r>
              <a:rPr lang="en-ZA" sz="2000" smtClean="0"/>
              <a:t> vnw.</a:t>
            </a:r>
          </a:p>
          <a:p>
            <a:pPr marL="285750" indent="-285750">
              <a:buFont typeface="Arial" panose="020B0604020202020204" pitchFamily="34" charset="0"/>
              <a:buChar char="•"/>
            </a:pPr>
            <a:r>
              <a:rPr lang="en-ZA" sz="2000" b="1" smtClean="0"/>
              <a:t>Louw</a:t>
            </a:r>
            <a:r>
              <a:rPr lang="en-ZA" sz="2000" smtClean="0"/>
              <a:t> gebruik dit eers in die laaste reël van sy sonnet: “my teerder jeug”</a:t>
            </a:r>
          </a:p>
          <a:p>
            <a:pPr marL="285750" indent="-285750">
              <a:buFont typeface="Arial" panose="020B0604020202020204" pitchFamily="34" charset="0"/>
              <a:buChar char="•"/>
            </a:pPr>
            <a:r>
              <a:rPr lang="en-ZA" sz="2000" b="1"/>
              <a:t>H</a:t>
            </a:r>
            <a:r>
              <a:rPr lang="en-ZA" sz="2000" b="1" smtClean="0"/>
              <a:t>ambidge</a:t>
            </a:r>
            <a:r>
              <a:rPr lang="en-ZA" sz="2000" smtClean="0"/>
              <a:t> gebruik dit 4 keer: “my … minagting”, “my … drome”, “my brein”, “my demone”.  </a:t>
            </a:r>
          </a:p>
          <a:p>
            <a:pPr marL="285750" indent="-285750">
              <a:buFont typeface="Arial" panose="020B0604020202020204" pitchFamily="34" charset="0"/>
              <a:buChar char="•"/>
            </a:pPr>
            <a:endParaRPr lang="en-ZA" smtClean="0"/>
          </a:p>
        </p:txBody>
      </p:sp>
      <p:sp>
        <p:nvSpPr>
          <p:cNvPr id="3" name="Rectangle 2"/>
          <p:cNvSpPr/>
          <p:nvPr/>
        </p:nvSpPr>
        <p:spPr>
          <a:xfrm>
            <a:off x="0" y="764013"/>
            <a:ext cx="1516762" cy="369332"/>
          </a:xfrm>
          <a:prstGeom prst="rect">
            <a:avLst/>
          </a:prstGeom>
        </p:spPr>
        <p:txBody>
          <a:bodyPr wrap="none">
            <a:spAutoFit/>
          </a:bodyPr>
          <a:lstStyle/>
          <a:p>
            <a:r>
              <a:rPr lang="en-ZA" b="1" smtClean="0">
                <a:solidFill>
                  <a:schemeClr val="bg1"/>
                </a:solidFill>
              </a:rPr>
              <a:t>BESPREKING</a:t>
            </a:r>
            <a:endParaRPr lang="en-US" b="1">
              <a:solidFill>
                <a:schemeClr val="bg1"/>
              </a:solidFill>
            </a:endParaRPr>
          </a:p>
        </p:txBody>
      </p:sp>
    </p:spTree>
    <p:extLst>
      <p:ext uri="{BB962C8B-B14F-4D97-AF65-F5344CB8AC3E}">
        <p14:creationId xmlns:p14="http://schemas.microsoft.com/office/powerpoint/2010/main" val="57949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4939" y="559809"/>
            <a:ext cx="9505363" cy="5924117"/>
          </a:xfrm>
          <a:prstGeom prst="rect">
            <a:avLst/>
          </a:prstGeom>
        </p:spPr>
      </p:pic>
      <p:sp>
        <p:nvSpPr>
          <p:cNvPr id="2" name="Rectangle 1"/>
          <p:cNvSpPr/>
          <p:nvPr/>
        </p:nvSpPr>
        <p:spPr>
          <a:xfrm>
            <a:off x="3528786" y="4006428"/>
            <a:ext cx="6697667" cy="2308324"/>
          </a:xfrm>
          <a:prstGeom prst="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91440" tIns="45720" rIns="91440" bIns="45720">
            <a:spAutoFit/>
          </a:bodyPr>
          <a:lstStyle/>
          <a:p>
            <a:pPr algn="ctr"/>
            <a:r>
              <a:rPr lang="en-US" sz="3600" b="1" smtClean="0">
                <a:ln w="0"/>
                <a:solidFill>
                  <a:schemeClr val="bg1"/>
                </a:solidFill>
                <a:effectLst>
                  <a:outerShdw blurRad="38100" dist="25400" dir="5400000" algn="ctr" rotWithShape="0">
                    <a:srgbClr val="6E747A">
                      <a:alpha val="43000"/>
                    </a:srgbClr>
                  </a:outerShdw>
                </a:effectLst>
              </a:rPr>
              <a:t>Post-lees</a:t>
            </a:r>
          </a:p>
          <a:p>
            <a:pPr algn="ctr"/>
            <a:r>
              <a:rPr lang="en-US" sz="3600" b="1" smtClean="0">
                <a:ln w="0"/>
                <a:solidFill>
                  <a:schemeClr val="bg1"/>
                </a:solidFill>
                <a:effectLst>
                  <a:outerShdw blurRad="38100" dist="25400" dir="5400000" algn="ctr" rotWithShape="0">
                    <a:srgbClr val="6E747A">
                      <a:alpha val="43000"/>
                    </a:srgbClr>
                  </a:outerShdw>
                </a:effectLst>
              </a:rPr>
              <a:t>Voldoen Hambidge se gedig</a:t>
            </a:r>
          </a:p>
          <a:p>
            <a:pPr algn="ctr"/>
            <a:r>
              <a:rPr lang="en-US" sz="3600" b="1" smtClean="0">
                <a:ln w="0"/>
                <a:solidFill>
                  <a:schemeClr val="bg1"/>
                </a:solidFill>
                <a:effectLst>
                  <a:outerShdw blurRad="38100" dist="25400" dir="5400000" algn="ctr" rotWithShape="0">
                    <a:srgbClr val="6E747A">
                      <a:alpha val="43000"/>
                    </a:srgbClr>
                  </a:outerShdw>
                </a:effectLst>
              </a:rPr>
              <a:t>aan die verwagting wat die</a:t>
            </a:r>
          </a:p>
          <a:p>
            <a:pPr algn="ctr"/>
            <a:r>
              <a:rPr lang="en-US" sz="3600" b="1" smtClean="0">
                <a:ln w="0"/>
                <a:solidFill>
                  <a:schemeClr val="bg1"/>
                </a:solidFill>
                <a:effectLst>
                  <a:outerShdw blurRad="38100" dist="25400" dir="5400000" algn="ctr" rotWithShape="0">
                    <a:srgbClr val="6E747A">
                      <a:alpha val="43000"/>
                    </a:srgbClr>
                  </a:outerShdw>
                </a:effectLst>
              </a:rPr>
              <a:t>titel by jou geskep het</a:t>
            </a:r>
            <a:r>
              <a:rPr lang="en-ZA" sz="3600" b="1" smtClean="0">
                <a:ln w="0"/>
                <a:solidFill>
                  <a:schemeClr val="bg1"/>
                </a:solidFill>
                <a:effectLst>
                  <a:outerShdw blurRad="38100" dist="25400" dir="5400000" algn="ctr" rotWithShape="0">
                    <a:srgbClr val="6E747A">
                      <a:alpha val="43000"/>
                    </a:srgbClr>
                  </a:outerShdw>
                </a:effectLst>
              </a:rPr>
              <a:t>?</a:t>
            </a:r>
            <a:endParaRPr lang="en-US" sz="3600" b="1" cap="none" spc="0">
              <a:ln w="0"/>
              <a:solidFill>
                <a:schemeClr val="bg1"/>
              </a:solidFill>
              <a:effectLst>
                <a:outerShdw blurRad="38100" dist="25400" dir="5400000" algn="ctr" rotWithShape="0">
                  <a:srgbClr val="6E747A">
                    <a:alpha val="43000"/>
                  </a:srgbClr>
                </a:outerShdw>
              </a:effectLst>
            </a:endParaRPr>
          </a:p>
        </p:txBody>
      </p:sp>
      <p:sp>
        <p:nvSpPr>
          <p:cNvPr id="5" name="Rectangle 4"/>
          <p:cNvSpPr/>
          <p:nvPr/>
        </p:nvSpPr>
        <p:spPr>
          <a:xfrm>
            <a:off x="0" y="764013"/>
            <a:ext cx="1180131" cy="369332"/>
          </a:xfrm>
          <a:prstGeom prst="rect">
            <a:avLst/>
          </a:prstGeom>
        </p:spPr>
        <p:txBody>
          <a:bodyPr wrap="none">
            <a:spAutoFit/>
          </a:bodyPr>
          <a:lstStyle/>
          <a:p>
            <a:r>
              <a:rPr lang="en-ZA" b="1" smtClean="0">
                <a:solidFill>
                  <a:schemeClr val="bg1"/>
                </a:solidFill>
              </a:rPr>
              <a:t>Post-lees</a:t>
            </a:r>
            <a:endParaRPr lang="en-US" b="1">
              <a:solidFill>
                <a:schemeClr val="bg1"/>
              </a:solidFill>
            </a:endParaRPr>
          </a:p>
        </p:txBody>
      </p:sp>
    </p:spTree>
    <p:extLst>
      <p:ext uri="{BB962C8B-B14F-4D97-AF65-F5344CB8AC3E}">
        <p14:creationId xmlns:p14="http://schemas.microsoft.com/office/powerpoint/2010/main" val="130895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7114" y="311059"/>
            <a:ext cx="6096000" cy="6281848"/>
          </a:xfrm>
          <a:prstGeom prst="rect">
            <a:avLst/>
          </a:prstGeom>
        </p:spPr>
        <p:txBody>
          <a:bodyPr>
            <a:spAutoFit/>
          </a:bodyPr>
          <a:lstStyle/>
          <a:p>
            <a:pPr lvl="0" hangingPunct="0">
              <a:lnSpc>
                <a:spcPct val="150000"/>
              </a:lnSpc>
              <a:spcAft>
                <a:spcPts val="0"/>
              </a:spcAft>
            </a:pPr>
            <a:r>
              <a:rPr lang="en-US" b="1" kern="1400" err="1" smtClean="0">
                <a:latin typeface="Century Gothic" panose="020B0502020202020204" pitchFamily="34" charset="0"/>
                <a:ea typeface="Times New Roman"/>
                <a:cs typeface="Arial"/>
              </a:rPr>
              <a:t>Vroegherfs</a:t>
            </a:r>
            <a:r>
              <a:rPr lang="en-US" kern="1400" smtClean="0">
                <a:latin typeface="Century Gothic" panose="020B0502020202020204" pitchFamily="34" charset="0"/>
                <a:ea typeface="Times New Roman"/>
                <a:cs typeface="Arial"/>
              </a:rPr>
              <a:t> – NP van </a:t>
            </a:r>
            <a:r>
              <a:rPr lang="en-US" kern="1400" err="1" smtClean="0">
                <a:latin typeface="Century Gothic" panose="020B0502020202020204" pitchFamily="34" charset="0"/>
                <a:ea typeface="Times New Roman"/>
                <a:cs typeface="Arial"/>
              </a:rPr>
              <a:t>Wyk</a:t>
            </a:r>
            <a:r>
              <a:rPr lang="en-US" kern="1400" smtClean="0">
                <a:latin typeface="Century Gothic" panose="020B0502020202020204" pitchFamily="34" charset="0"/>
                <a:ea typeface="Times New Roman"/>
                <a:cs typeface="Arial"/>
              </a:rPr>
              <a:t> </a:t>
            </a:r>
            <a:r>
              <a:rPr lang="en-US" kern="1400" err="1" smtClean="0">
                <a:latin typeface="Century Gothic" panose="020B0502020202020204" pitchFamily="34" charset="0"/>
                <a:ea typeface="Times New Roman"/>
                <a:cs typeface="Arial"/>
              </a:rPr>
              <a:t>Louw</a:t>
            </a:r>
            <a:endParaRPr lang="en-US" kern="1400" smtClean="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smtClean="0">
                <a:latin typeface="Century Gothic" panose="020B0502020202020204" pitchFamily="34" charset="0"/>
                <a:ea typeface="Times New Roman"/>
                <a:cs typeface="Arial"/>
              </a:rPr>
              <a:t>Die </a:t>
            </a:r>
            <a:r>
              <a:rPr lang="en-US" kern="1400" err="1">
                <a:latin typeface="Century Gothic" panose="020B0502020202020204" pitchFamily="34" charset="0"/>
                <a:ea typeface="Times New Roman"/>
                <a:cs typeface="Arial"/>
              </a:rPr>
              <a:t>jaar</a:t>
            </a:r>
            <a:r>
              <a:rPr lang="en-US" kern="1400">
                <a:latin typeface="Century Gothic" panose="020B0502020202020204" pitchFamily="34" charset="0"/>
                <a:ea typeface="Times New Roman"/>
                <a:cs typeface="Arial"/>
              </a:rPr>
              <a:t> word </a:t>
            </a:r>
            <a:r>
              <a:rPr lang="en-US" kern="1400" err="1">
                <a:latin typeface="Century Gothic" panose="020B0502020202020204" pitchFamily="34" charset="0"/>
                <a:ea typeface="Times New Roman"/>
                <a:cs typeface="Arial"/>
              </a:rPr>
              <a:t>ryp</a:t>
            </a:r>
            <a:r>
              <a:rPr lang="en-US" kern="1400">
                <a:latin typeface="Century Gothic" panose="020B0502020202020204" pitchFamily="34" charset="0"/>
                <a:ea typeface="Times New Roman"/>
                <a:cs typeface="Arial"/>
              </a:rPr>
              <a:t> in </a:t>
            </a:r>
            <a:r>
              <a:rPr lang="en-US" kern="1400" err="1">
                <a:latin typeface="Century Gothic" panose="020B0502020202020204" pitchFamily="34" charset="0"/>
                <a:ea typeface="Times New Roman"/>
                <a:cs typeface="Arial"/>
              </a:rPr>
              <a:t>goue</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akkerblare</a:t>
            </a:r>
            <a:r>
              <a:rPr lang="en-US" kern="1400">
                <a:latin typeface="Century Gothic" panose="020B0502020202020204" pitchFamily="34" charset="0"/>
                <a:ea typeface="Times New Roman"/>
                <a:cs typeface="Arial"/>
              </a:rPr>
              <a:t>,</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a:latin typeface="Century Gothic" panose="020B0502020202020204" pitchFamily="34" charset="0"/>
                <a:ea typeface="Times New Roman"/>
                <a:cs typeface="Arial"/>
              </a:rPr>
              <a:t>in </a:t>
            </a:r>
            <a:r>
              <a:rPr lang="en-US" kern="1400" err="1">
                <a:latin typeface="Century Gothic" panose="020B0502020202020204" pitchFamily="34" charset="0"/>
                <a:ea typeface="Times New Roman"/>
                <a:cs typeface="Arial"/>
              </a:rPr>
              <a:t>wingerd</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wat</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verbruin</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en</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witter</a:t>
            </a:r>
            <a:r>
              <a:rPr lang="en-US" kern="1400">
                <a:latin typeface="Century Gothic" panose="020B0502020202020204" pitchFamily="34" charset="0"/>
                <a:ea typeface="Times New Roman"/>
                <a:cs typeface="Arial"/>
              </a:rPr>
              <a:t> lug</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err="1">
                <a:latin typeface="Century Gothic" panose="020B0502020202020204" pitchFamily="34" charset="0"/>
                <a:ea typeface="Times New Roman"/>
                <a:cs typeface="Arial"/>
              </a:rPr>
              <a:t>wat</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daglank</a:t>
            </a:r>
            <a:r>
              <a:rPr lang="en-US" kern="1400">
                <a:latin typeface="Century Gothic" panose="020B0502020202020204" pitchFamily="34" charset="0"/>
                <a:ea typeface="Times New Roman"/>
                <a:cs typeface="Arial"/>
              </a:rPr>
              <a:t> van die </a:t>
            </a:r>
            <a:r>
              <a:rPr lang="en-US" kern="1400" err="1">
                <a:latin typeface="Century Gothic" panose="020B0502020202020204" pitchFamily="34" charset="0"/>
                <a:ea typeface="Times New Roman"/>
                <a:cs typeface="Arial"/>
              </a:rPr>
              <a:t>nuwe</a:t>
            </a:r>
            <a:r>
              <a:rPr lang="en-US" kern="1400">
                <a:latin typeface="Century Gothic" panose="020B0502020202020204" pitchFamily="34" charset="0"/>
                <a:ea typeface="Times New Roman"/>
                <a:cs typeface="Arial"/>
              </a:rPr>
              <a:t> wind </a:t>
            </a:r>
            <a:r>
              <a:rPr lang="en-US" kern="1400" err="1">
                <a:latin typeface="Century Gothic" panose="020B0502020202020204" pitchFamily="34" charset="0"/>
                <a:ea typeface="Times New Roman"/>
                <a:cs typeface="Arial"/>
              </a:rPr>
              <a:t>en</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klare</a:t>
            </a:r>
            <a:r>
              <a:rPr lang="en-US" kern="1400">
                <a:latin typeface="Century Gothic" panose="020B0502020202020204" pitchFamily="34" charset="0"/>
                <a:ea typeface="Times New Roman"/>
                <a:cs typeface="Arial"/>
              </a:rPr>
              <a:t> </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a:latin typeface="Century Gothic" panose="020B0502020202020204" pitchFamily="34" charset="0"/>
                <a:ea typeface="Times New Roman"/>
                <a:cs typeface="Arial"/>
              </a:rPr>
              <a:t>son </a:t>
            </a:r>
            <a:r>
              <a:rPr lang="en-US" kern="1400" err="1">
                <a:latin typeface="Century Gothic" panose="020B0502020202020204" pitchFamily="34" charset="0"/>
                <a:ea typeface="Times New Roman"/>
                <a:cs typeface="Arial"/>
              </a:rPr>
              <a:t>deurspoel</a:t>
            </a:r>
            <a:r>
              <a:rPr lang="en-US" kern="1400">
                <a:latin typeface="Century Gothic" panose="020B0502020202020204" pitchFamily="34" charset="0"/>
                <a:ea typeface="Times New Roman"/>
                <a:cs typeface="Arial"/>
              </a:rPr>
              <a:t> word; </a:t>
            </a:r>
            <a:r>
              <a:rPr lang="en-US" kern="1400" err="1">
                <a:latin typeface="Century Gothic" panose="020B0502020202020204" pitchFamily="34" charset="0"/>
                <a:ea typeface="Times New Roman"/>
                <a:cs typeface="Arial"/>
              </a:rPr>
              <a:t>elke</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blom</a:t>
            </a:r>
            <a:r>
              <a:rPr lang="en-US" kern="1400">
                <a:latin typeface="Century Gothic" panose="020B0502020202020204" pitchFamily="34" charset="0"/>
                <a:ea typeface="Times New Roman"/>
                <a:cs typeface="Arial"/>
              </a:rPr>
              <a:t> word </a:t>
            </a:r>
            <a:r>
              <a:rPr lang="en-US" kern="1400" err="1">
                <a:latin typeface="Century Gothic" panose="020B0502020202020204" pitchFamily="34" charset="0"/>
                <a:ea typeface="Times New Roman"/>
                <a:cs typeface="Arial"/>
              </a:rPr>
              <a:t>vrug</a:t>
            </a:r>
            <a:r>
              <a:rPr lang="en-US" kern="1400">
                <a:latin typeface="Century Gothic" panose="020B0502020202020204" pitchFamily="34" charset="0"/>
                <a:ea typeface="Times New Roman"/>
                <a:cs typeface="Arial"/>
              </a:rPr>
              <a:t>,</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a:latin typeface="Century Gothic" panose="020B0502020202020204" pitchFamily="34" charset="0"/>
                <a:ea typeface="Times New Roman"/>
                <a:cs typeface="Arial"/>
              </a:rPr>
              <a:t>tot </a:t>
            </a:r>
            <a:r>
              <a:rPr lang="en-US" kern="1400" err="1">
                <a:latin typeface="Century Gothic" panose="020B0502020202020204" pitchFamily="34" charset="0"/>
                <a:ea typeface="Times New Roman"/>
                <a:cs typeface="Arial"/>
              </a:rPr>
              <a:t>selfs</a:t>
            </a:r>
            <a:r>
              <a:rPr lang="en-US" kern="1400">
                <a:latin typeface="Century Gothic" panose="020B0502020202020204" pitchFamily="34" charset="0"/>
                <a:ea typeface="Times New Roman"/>
                <a:cs typeface="Arial"/>
              </a:rPr>
              <a:t> die </a:t>
            </a:r>
            <a:r>
              <a:rPr lang="en-US" kern="1400" err="1">
                <a:latin typeface="Century Gothic" panose="020B0502020202020204" pitchFamily="34" charset="0"/>
                <a:ea typeface="Times New Roman"/>
                <a:cs typeface="Arial"/>
              </a:rPr>
              <a:t>traagstes</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en</a:t>
            </a:r>
            <a:r>
              <a:rPr lang="en-US" kern="1400">
                <a:latin typeface="Century Gothic" panose="020B0502020202020204" pitchFamily="34" charset="0"/>
                <a:ea typeface="Times New Roman"/>
                <a:cs typeface="Arial"/>
              </a:rPr>
              <a:t> die </a:t>
            </a:r>
            <a:r>
              <a:rPr lang="en-US" kern="1400" err="1">
                <a:latin typeface="Century Gothic" panose="020B0502020202020204" pitchFamily="34" charset="0"/>
                <a:ea typeface="Times New Roman"/>
                <a:cs typeface="Arial"/>
              </a:rPr>
              <a:t>eerste</a:t>
            </a:r>
            <a:r>
              <a:rPr lang="en-US" kern="1400">
                <a:latin typeface="Century Gothic" panose="020B0502020202020204" pitchFamily="34" charset="0"/>
                <a:ea typeface="Times New Roman"/>
                <a:cs typeface="Arial"/>
              </a:rPr>
              <a:t> blare </a:t>
            </a:r>
            <a:r>
              <a:rPr lang="en-US" kern="1400" err="1">
                <a:latin typeface="Century Gothic" panose="020B0502020202020204" pitchFamily="34" charset="0"/>
                <a:ea typeface="Times New Roman"/>
                <a:cs typeface="Arial"/>
              </a:rPr>
              <a:t>val</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a:latin typeface="Century Gothic" panose="020B0502020202020204" pitchFamily="34" charset="0"/>
                <a:ea typeface="Times New Roman"/>
                <a:cs typeface="Arial"/>
              </a:rPr>
              <a:t>so </a:t>
            </a:r>
            <a:r>
              <a:rPr lang="en-US" kern="1400" err="1">
                <a:latin typeface="Century Gothic" panose="020B0502020202020204" pitchFamily="34" charset="0"/>
                <a:ea typeface="Times New Roman"/>
                <a:cs typeface="Arial"/>
              </a:rPr>
              <a:t>stilweg</a:t>
            </a:r>
            <a:r>
              <a:rPr lang="en-US" kern="1400">
                <a:latin typeface="Century Gothic" panose="020B0502020202020204" pitchFamily="34" charset="0"/>
                <a:ea typeface="Times New Roman"/>
                <a:cs typeface="Arial"/>
              </a:rPr>
              <a:t> in die rook-</a:t>
            </a:r>
            <a:r>
              <a:rPr lang="en-US" kern="1400" err="1">
                <a:latin typeface="Century Gothic" panose="020B0502020202020204" pitchFamily="34" charset="0"/>
                <a:ea typeface="Times New Roman"/>
                <a:cs typeface="Arial"/>
              </a:rPr>
              <a:t>vaal</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bos</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en</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laan</a:t>
            </a:r>
            <a:r>
              <a:rPr lang="en-US" kern="1400">
                <a:latin typeface="Century Gothic" panose="020B0502020202020204" pitchFamily="34" charset="0"/>
                <a:ea typeface="Times New Roman"/>
                <a:cs typeface="Arial"/>
              </a:rPr>
              <a:t>,</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err="1">
                <a:latin typeface="Century Gothic" panose="020B0502020202020204" pitchFamily="34" charset="0"/>
                <a:ea typeface="Times New Roman"/>
                <a:cs typeface="Arial"/>
              </a:rPr>
              <a:t>dat</a:t>
            </a:r>
            <a:r>
              <a:rPr lang="en-US" kern="1400">
                <a:latin typeface="Century Gothic" panose="020B0502020202020204" pitchFamily="34" charset="0"/>
                <a:ea typeface="Times New Roman"/>
                <a:cs typeface="Arial"/>
              </a:rPr>
              <a:t> die </a:t>
            </a:r>
            <a:r>
              <a:rPr lang="en-US" kern="1400" err="1">
                <a:latin typeface="Century Gothic" panose="020B0502020202020204" pitchFamily="34" charset="0"/>
                <a:ea typeface="Times New Roman"/>
                <a:cs typeface="Arial"/>
              </a:rPr>
              <a:t>takke</a:t>
            </a:r>
            <a:r>
              <a:rPr lang="en-US" kern="1400">
                <a:latin typeface="Century Gothic" panose="020B0502020202020204" pitchFamily="34" charset="0"/>
                <a:ea typeface="Times New Roman"/>
                <a:cs typeface="Arial"/>
              </a:rPr>
              <a:t> van die </a:t>
            </a:r>
            <a:r>
              <a:rPr lang="en-US" kern="1400" err="1">
                <a:latin typeface="Century Gothic" panose="020B0502020202020204" pitchFamily="34" charset="0"/>
                <a:ea typeface="Times New Roman"/>
                <a:cs typeface="Arial"/>
              </a:rPr>
              <a:t>laan</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populiere</a:t>
            </a:r>
            <a:r>
              <a:rPr lang="en-US" kern="1400">
                <a:latin typeface="Century Gothic" panose="020B0502020202020204" pitchFamily="34" charset="0"/>
                <a:ea typeface="Times New Roman"/>
                <a:cs typeface="Arial"/>
              </a:rPr>
              <a:t> al </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a:latin typeface="Century Gothic" panose="020B0502020202020204" pitchFamily="34" charset="0"/>
                <a:ea typeface="Times New Roman"/>
                <a:cs typeface="Arial"/>
              </a:rPr>
              <a:t>teen </a:t>
            </a:r>
            <a:r>
              <a:rPr lang="en-US" kern="1400" err="1">
                <a:latin typeface="Century Gothic" panose="020B0502020202020204" pitchFamily="34" charset="0"/>
                <a:ea typeface="Times New Roman"/>
                <a:cs typeface="Arial"/>
              </a:rPr>
              <a:t>elke</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ligte</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môre</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witter</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staan</a:t>
            </a:r>
            <a:r>
              <a:rPr lang="en-US" kern="1400">
                <a:latin typeface="Century Gothic" panose="020B0502020202020204" pitchFamily="34" charset="0"/>
                <a:ea typeface="Times New Roman"/>
                <a:cs typeface="Arial"/>
              </a:rPr>
              <a:t>.</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a:latin typeface="Century Gothic" panose="020B0502020202020204" pitchFamily="34" charset="0"/>
                <a:ea typeface="Times New Roman"/>
                <a:cs typeface="Arial"/>
              </a:rPr>
              <a:t>O </a:t>
            </a:r>
            <a:r>
              <a:rPr lang="en-US" kern="1400" err="1">
                <a:latin typeface="Century Gothic" panose="020B0502020202020204" pitchFamily="34" charset="0"/>
                <a:ea typeface="Times New Roman"/>
                <a:cs typeface="Arial"/>
              </a:rPr>
              <a:t>Heer</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laat</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hierdie</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dae</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heilig</a:t>
            </a:r>
            <a:r>
              <a:rPr lang="en-US" kern="1400">
                <a:latin typeface="Century Gothic" panose="020B0502020202020204" pitchFamily="34" charset="0"/>
                <a:ea typeface="Times New Roman"/>
                <a:cs typeface="Arial"/>
              </a:rPr>
              <a:t> word:</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err="1">
                <a:latin typeface="Century Gothic" panose="020B0502020202020204" pitchFamily="34" charset="0"/>
                <a:ea typeface="Times New Roman"/>
                <a:cs typeface="Arial"/>
              </a:rPr>
              <a:t>laat</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alles</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val</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wat</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pronk</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en</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sierraad</a:t>
            </a:r>
            <a:r>
              <a:rPr lang="en-US" kern="1400">
                <a:latin typeface="Century Gothic" panose="020B0502020202020204" pitchFamily="34" charset="0"/>
                <a:ea typeface="Times New Roman"/>
                <a:cs typeface="Arial"/>
              </a:rPr>
              <a:t> was</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a:latin typeface="Century Gothic" panose="020B0502020202020204" pitchFamily="34" charset="0"/>
                <a:ea typeface="Times New Roman"/>
                <a:cs typeface="Arial"/>
              </a:rPr>
              <a:t>of </a:t>
            </a:r>
            <a:r>
              <a:rPr lang="en-US" kern="1400" err="1">
                <a:latin typeface="Century Gothic" panose="020B0502020202020204" pitchFamily="34" charset="0"/>
                <a:ea typeface="Times New Roman"/>
                <a:cs typeface="Arial"/>
              </a:rPr>
              <a:t>enkel</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jeug</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en</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vér</a:t>
            </a:r>
            <a:r>
              <a:rPr lang="en-US" kern="1400">
                <a:latin typeface="Century Gothic" panose="020B0502020202020204" pitchFamily="34" charset="0"/>
                <a:ea typeface="Times New Roman"/>
                <a:cs typeface="Arial"/>
              </a:rPr>
              <a:t> was van die </a:t>
            </a:r>
            <a:r>
              <a:rPr lang="en-US" kern="1400" err="1">
                <a:latin typeface="Century Gothic" panose="020B0502020202020204" pitchFamily="34" charset="0"/>
                <a:ea typeface="Times New Roman"/>
                <a:cs typeface="Arial"/>
              </a:rPr>
              <a:t>pyn</a:t>
            </a:r>
            <a:r>
              <a:rPr lang="en-US" kern="1400">
                <a:latin typeface="Century Gothic" panose="020B0502020202020204" pitchFamily="34" charset="0"/>
                <a:ea typeface="Times New Roman"/>
                <a:cs typeface="Arial"/>
              </a:rPr>
              <a:t>;</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err="1">
                <a:latin typeface="Century Gothic" panose="020B0502020202020204" pitchFamily="34" charset="0"/>
                <a:ea typeface="Times New Roman"/>
                <a:cs typeface="Arial"/>
              </a:rPr>
              <a:t>laat</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ryp</a:t>
            </a:r>
            <a:r>
              <a:rPr lang="en-US" kern="1400">
                <a:latin typeface="Century Gothic" panose="020B0502020202020204" pitchFamily="34" charset="0"/>
                <a:ea typeface="Times New Roman"/>
                <a:cs typeface="Arial"/>
              </a:rPr>
              <a:t> word, </a:t>
            </a:r>
            <a:r>
              <a:rPr lang="en-US" kern="1400" err="1">
                <a:latin typeface="Century Gothic" panose="020B0502020202020204" pitchFamily="34" charset="0"/>
                <a:ea typeface="Times New Roman"/>
                <a:cs typeface="Arial"/>
              </a:rPr>
              <a:t>Heer</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laat</a:t>
            </a:r>
            <a:r>
              <a:rPr lang="en-US" kern="1400">
                <a:latin typeface="Century Gothic" panose="020B0502020202020204" pitchFamily="34" charset="0"/>
                <a:ea typeface="Times New Roman"/>
                <a:cs typeface="Arial"/>
              </a:rPr>
              <a:t> U wind </a:t>
            </a:r>
            <a:r>
              <a:rPr lang="en-US" kern="1400" err="1">
                <a:latin typeface="Century Gothic" panose="020B0502020202020204" pitchFamily="34" charset="0"/>
                <a:ea typeface="Times New Roman"/>
                <a:cs typeface="Arial"/>
              </a:rPr>
              <a:t>waai</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laat</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stort</a:t>
            </a:r>
            <a:endParaRPr lang="en-ZA" sz="2000">
              <a:latin typeface="Century Gothic" panose="020B0502020202020204" pitchFamily="34" charset="0"/>
              <a:ea typeface="Times New Roman"/>
              <a:cs typeface="Arial"/>
            </a:endParaRPr>
          </a:p>
          <a:p>
            <a:pPr marL="342900" lvl="0" indent="-342900" hangingPunct="0">
              <a:lnSpc>
                <a:spcPct val="150000"/>
              </a:lnSpc>
              <a:spcAft>
                <a:spcPts val="0"/>
              </a:spcAft>
              <a:buFont typeface="+mj-lt"/>
              <a:buAutoNum type="arabicPeriod"/>
            </a:pPr>
            <a:r>
              <a:rPr lang="en-US" kern="1400">
                <a:latin typeface="Century Gothic" panose="020B0502020202020204" pitchFamily="34" charset="0"/>
                <a:ea typeface="Times New Roman"/>
                <a:cs typeface="Arial"/>
              </a:rPr>
              <a:t>my </a:t>
            </a:r>
            <a:r>
              <a:rPr lang="en-US" kern="1400" err="1">
                <a:latin typeface="Century Gothic" panose="020B0502020202020204" pitchFamily="34" charset="0"/>
                <a:ea typeface="Times New Roman"/>
                <a:cs typeface="Arial"/>
              </a:rPr>
              <a:t>waan</a:t>
            </a:r>
            <a:r>
              <a:rPr lang="en-US" kern="1400">
                <a:latin typeface="Century Gothic" panose="020B0502020202020204" pitchFamily="34" charset="0"/>
                <a:ea typeface="Times New Roman"/>
                <a:cs typeface="Arial"/>
              </a:rPr>
              <a:t>, tot al die </a:t>
            </a:r>
            <a:r>
              <a:rPr lang="en-US" kern="1400" err="1">
                <a:latin typeface="Century Gothic" panose="020B0502020202020204" pitchFamily="34" charset="0"/>
                <a:ea typeface="Times New Roman"/>
                <a:cs typeface="Arial"/>
              </a:rPr>
              <a:t>hoogheid</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eindelik</a:t>
            </a:r>
            <a:r>
              <a:rPr lang="en-US" kern="1400">
                <a:latin typeface="Century Gothic" panose="020B0502020202020204" pitchFamily="34" charset="0"/>
                <a:ea typeface="Times New Roman"/>
                <a:cs typeface="Arial"/>
              </a:rPr>
              <a:t> vas</a:t>
            </a:r>
            <a:endParaRPr lang="en-ZA" sz="2000">
              <a:latin typeface="Century Gothic" panose="020B0502020202020204" pitchFamily="34" charset="0"/>
              <a:ea typeface="Times New Roman"/>
              <a:cs typeface="Arial"/>
            </a:endParaRPr>
          </a:p>
          <a:p>
            <a:pPr hangingPunct="0">
              <a:lnSpc>
                <a:spcPct val="150000"/>
              </a:lnSpc>
              <a:spcAft>
                <a:spcPts val="0"/>
              </a:spcAft>
            </a:pPr>
            <a:r>
              <a:rPr lang="en-US" kern="1400">
                <a:latin typeface="Century Gothic" panose="020B0502020202020204" pitchFamily="34" charset="0"/>
                <a:ea typeface="Times New Roman"/>
                <a:cs typeface="Arial"/>
              </a:rPr>
              <a:t>14  </a:t>
            </a:r>
            <a:r>
              <a:rPr lang="en-US" kern="1400" err="1">
                <a:latin typeface="Century Gothic" panose="020B0502020202020204" pitchFamily="34" charset="0"/>
                <a:ea typeface="Times New Roman"/>
                <a:cs typeface="Arial"/>
              </a:rPr>
              <a:t>en</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nakend</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uit</a:t>
            </a:r>
            <a:r>
              <a:rPr lang="en-US" kern="1400">
                <a:latin typeface="Century Gothic" panose="020B0502020202020204" pitchFamily="34" charset="0"/>
                <a:ea typeface="Times New Roman"/>
                <a:cs typeface="Arial"/>
              </a:rPr>
              <a:t> my </a:t>
            </a:r>
            <a:r>
              <a:rPr lang="en-US" kern="1400" err="1">
                <a:latin typeface="Century Gothic" panose="020B0502020202020204" pitchFamily="34" charset="0"/>
                <a:ea typeface="Times New Roman"/>
                <a:cs typeface="Arial"/>
              </a:rPr>
              <a:t>teerder</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jeug</a:t>
            </a:r>
            <a:r>
              <a:rPr lang="en-US" kern="1400">
                <a:latin typeface="Century Gothic" panose="020B0502020202020204" pitchFamily="34" charset="0"/>
                <a:ea typeface="Times New Roman"/>
                <a:cs typeface="Arial"/>
              </a:rPr>
              <a:t> </a:t>
            </a:r>
            <a:r>
              <a:rPr lang="en-US" kern="1400" err="1">
                <a:latin typeface="Century Gothic" panose="020B0502020202020204" pitchFamily="34" charset="0"/>
                <a:ea typeface="Times New Roman"/>
                <a:cs typeface="Arial"/>
              </a:rPr>
              <a:t>verskyn</a:t>
            </a:r>
            <a:r>
              <a:rPr lang="en-US" kern="1400">
                <a:latin typeface="Century Gothic" panose="020B0502020202020204" pitchFamily="34" charset="0"/>
                <a:ea typeface="Times New Roman"/>
                <a:cs typeface="Arial"/>
              </a:rPr>
              <a:t>.</a:t>
            </a:r>
            <a:endParaRPr lang="en-ZA" sz="2000">
              <a:latin typeface="Century Gothic" panose="020B0502020202020204" pitchFamily="34" charset="0"/>
              <a:ea typeface="Times New Roman"/>
              <a:cs typeface="Arial"/>
            </a:endParaRPr>
          </a:p>
        </p:txBody>
      </p:sp>
      <p:sp>
        <p:nvSpPr>
          <p:cNvPr id="3" name="TextBox 2"/>
          <p:cNvSpPr txBox="1"/>
          <p:nvPr/>
        </p:nvSpPr>
        <p:spPr>
          <a:xfrm>
            <a:off x="9840191" y="4353790"/>
            <a:ext cx="2067791" cy="2031325"/>
          </a:xfrm>
          <a:prstGeom prst="rect">
            <a:avLst/>
          </a:prstGeom>
          <a:solidFill>
            <a:schemeClr val="bg1"/>
          </a:solidFill>
          <a:ln w="38100">
            <a:solidFill>
              <a:schemeClr val="accent1">
                <a:lumMod val="75000"/>
              </a:schemeClr>
            </a:solidFill>
          </a:ln>
        </p:spPr>
        <p:txBody>
          <a:bodyPr wrap="square" rtlCol="0">
            <a:spAutoFit/>
          </a:bodyPr>
          <a:lstStyle/>
          <a:p>
            <a:r>
              <a:rPr lang="en-ZA" smtClean="0"/>
              <a:t>Uit: “Vier gebede by jaargetye in die Boland” uit die bundel “Die halwe kring” (1937). </a:t>
            </a:r>
            <a:endParaRPr lang="en-US"/>
          </a:p>
        </p:txBody>
      </p:sp>
      <p:sp>
        <p:nvSpPr>
          <p:cNvPr id="4" name="TextBox 3"/>
          <p:cNvSpPr txBox="1"/>
          <p:nvPr/>
        </p:nvSpPr>
        <p:spPr>
          <a:xfrm>
            <a:off x="72736" y="665019"/>
            <a:ext cx="1288473" cy="584775"/>
          </a:xfrm>
          <a:prstGeom prst="rect">
            <a:avLst/>
          </a:prstGeom>
          <a:noFill/>
        </p:spPr>
        <p:txBody>
          <a:bodyPr wrap="square" rtlCol="0">
            <a:spAutoFit/>
          </a:bodyPr>
          <a:lstStyle/>
          <a:p>
            <a:r>
              <a:rPr lang="en-ZA" sz="1600" b="1" smtClean="0">
                <a:solidFill>
                  <a:schemeClr val="bg1"/>
                </a:solidFill>
              </a:rPr>
              <a:t>Siklus van sonnette</a:t>
            </a:r>
            <a:endParaRPr lang="en-US" sz="1600" b="1">
              <a:solidFill>
                <a:schemeClr val="bg1"/>
              </a:solidFill>
            </a:endParaRPr>
          </a:p>
        </p:txBody>
      </p:sp>
      <p:sp>
        <p:nvSpPr>
          <p:cNvPr id="5" name="TextBox 4"/>
          <p:cNvSpPr txBox="1"/>
          <p:nvPr/>
        </p:nvSpPr>
        <p:spPr>
          <a:xfrm>
            <a:off x="9590810" y="665019"/>
            <a:ext cx="2317172" cy="138499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ZA" sz="2800" smtClean="0"/>
              <a:t>Wat beteken die gedig??</a:t>
            </a:r>
            <a:endParaRPr lang="en-US" sz="280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3857" y="2297027"/>
            <a:ext cx="2524125" cy="1809750"/>
          </a:xfrm>
          <a:prstGeom prst="rect">
            <a:avLst/>
          </a:prstGeom>
        </p:spPr>
      </p:pic>
      <p:pic>
        <p:nvPicPr>
          <p:cNvPr id="7" name="Picture 6"/>
          <p:cNvPicPr>
            <a:picLocks noChangeAspect="1"/>
          </p:cNvPicPr>
          <p:nvPr/>
        </p:nvPicPr>
        <p:blipFill>
          <a:blip r:embed="rId3"/>
          <a:stretch>
            <a:fillRect/>
          </a:stretch>
        </p:blipFill>
        <p:spPr>
          <a:xfrm>
            <a:off x="281483" y="3043093"/>
            <a:ext cx="2630260" cy="2106535"/>
          </a:xfrm>
          <a:prstGeom prst="rect">
            <a:avLst/>
          </a:prstGeom>
        </p:spPr>
      </p:pic>
      <p:sp>
        <p:nvSpPr>
          <p:cNvPr id="8" name="TextBox 7"/>
          <p:cNvSpPr txBox="1"/>
          <p:nvPr/>
        </p:nvSpPr>
        <p:spPr>
          <a:xfrm>
            <a:off x="9383856" y="3803073"/>
            <a:ext cx="2808143" cy="369332"/>
          </a:xfrm>
          <a:prstGeom prst="rect">
            <a:avLst/>
          </a:prstGeom>
          <a:noFill/>
        </p:spPr>
        <p:txBody>
          <a:bodyPr wrap="square" rtlCol="0">
            <a:spAutoFit/>
          </a:bodyPr>
          <a:lstStyle/>
          <a:p>
            <a:r>
              <a:rPr lang="en-ZA" b="1" smtClean="0">
                <a:solidFill>
                  <a:schemeClr val="bg1"/>
                </a:solidFill>
              </a:rPr>
              <a:t>..die laan populiere …”</a:t>
            </a:r>
            <a:endParaRPr lang="en-US" b="1">
              <a:solidFill>
                <a:schemeClr val="bg1"/>
              </a:solidFill>
            </a:endParaRPr>
          </a:p>
        </p:txBody>
      </p:sp>
      <p:sp>
        <p:nvSpPr>
          <p:cNvPr id="9" name="TextBox 8"/>
          <p:cNvSpPr txBox="1"/>
          <p:nvPr/>
        </p:nvSpPr>
        <p:spPr>
          <a:xfrm>
            <a:off x="510764" y="2407178"/>
            <a:ext cx="2630260" cy="646331"/>
          </a:xfrm>
          <a:prstGeom prst="rect">
            <a:avLst/>
          </a:prstGeom>
          <a:noFill/>
        </p:spPr>
        <p:txBody>
          <a:bodyPr wrap="square" rtlCol="0">
            <a:spAutoFit/>
          </a:bodyPr>
          <a:lstStyle/>
          <a:p>
            <a:r>
              <a:rPr lang="en-ZA" b="1" smtClean="0"/>
              <a:t>“...teen elke ligte môre witter staan.”</a:t>
            </a:r>
            <a:endParaRPr lang="en-US" b="1"/>
          </a:p>
        </p:txBody>
      </p:sp>
    </p:spTree>
    <p:extLst>
      <p:ext uri="{BB962C8B-B14F-4D97-AF65-F5344CB8AC3E}">
        <p14:creationId xmlns:p14="http://schemas.microsoft.com/office/powerpoint/2010/main" val="47990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fade">
                                      <p:cBhvr>
                                        <p:cTn id="63" dur="1000"/>
                                        <p:tgtEl>
                                          <p:spTgt spid="2">
                                            <p:txEl>
                                              <p:pRg st="9" end="9"/>
                                            </p:txEl>
                                          </p:spTgt>
                                        </p:tgtEl>
                                      </p:cBhvr>
                                    </p:animEffect>
                                    <p:anim calcmode="lin" valueType="num">
                                      <p:cBhvr>
                                        <p:cTn id="6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10" end="10"/>
                                            </p:txEl>
                                          </p:spTgt>
                                        </p:tgtEl>
                                        <p:attrNameLst>
                                          <p:attrName>style.visibility</p:attrName>
                                        </p:attrNameLst>
                                      </p:cBhvr>
                                      <p:to>
                                        <p:strVal val="visible"/>
                                      </p:to>
                                    </p:set>
                                    <p:animEffect transition="in" filter="fade">
                                      <p:cBhvr>
                                        <p:cTn id="70" dur="1000"/>
                                        <p:tgtEl>
                                          <p:spTgt spid="2">
                                            <p:txEl>
                                              <p:pRg st="10" end="10"/>
                                            </p:txEl>
                                          </p:spTgt>
                                        </p:tgtEl>
                                      </p:cBhvr>
                                    </p:animEffect>
                                    <p:anim calcmode="lin" valueType="num">
                                      <p:cBhvr>
                                        <p:cTn id="71"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1" end="11"/>
                                            </p:txEl>
                                          </p:spTgt>
                                        </p:tgtEl>
                                        <p:attrNameLst>
                                          <p:attrName>style.visibility</p:attrName>
                                        </p:attrNameLst>
                                      </p:cBhvr>
                                      <p:to>
                                        <p:strVal val="visible"/>
                                      </p:to>
                                    </p:set>
                                    <p:animEffect transition="in" filter="fade">
                                      <p:cBhvr>
                                        <p:cTn id="77" dur="1000"/>
                                        <p:tgtEl>
                                          <p:spTgt spid="2">
                                            <p:txEl>
                                              <p:pRg st="11" end="11"/>
                                            </p:txEl>
                                          </p:spTgt>
                                        </p:tgtEl>
                                      </p:cBhvr>
                                    </p:animEffect>
                                    <p:anim calcmode="lin" valueType="num">
                                      <p:cBhvr>
                                        <p:cTn id="7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
                                            <p:txEl>
                                              <p:pRg st="12" end="12"/>
                                            </p:txEl>
                                          </p:spTgt>
                                        </p:tgtEl>
                                        <p:attrNameLst>
                                          <p:attrName>style.visibility</p:attrName>
                                        </p:attrNameLst>
                                      </p:cBhvr>
                                      <p:to>
                                        <p:strVal val="visible"/>
                                      </p:to>
                                    </p:set>
                                    <p:animEffect transition="in" filter="fade">
                                      <p:cBhvr>
                                        <p:cTn id="84" dur="1000"/>
                                        <p:tgtEl>
                                          <p:spTgt spid="2">
                                            <p:txEl>
                                              <p:pRg st="12" end="12"/>
                                            </p:txEl>
                                          </p:spTgt>
                                        </p:tgtEl>
                                      </p:cBhvr>
                                    </p:animEffect>
                                    <p:anim calcmode="lin" valueType="num">
                                      <p:cBhvr>
                                        <p:cTn id="85"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2">
                                            <p:txEl>
                                              <p:pRg st="13" end="13"/>
                                            </p:txEl>
                                          </p:spTgt>
                                        </p:tgtEl>
                                        <p:attrNameLst>
                                          <p:attrName>style.visibility</p:attrName>
                                        </p:attrNameLst>
                                      </p:cBhvr>
                                      <p:to>
                                        <p:strVal val="visible"/>
                                      </p:to>
                                    </p:set>
                                    <p:animEffect transition="in" filter="fade">
                                      <p:cBhvr>
                                        <p:cTn id="91" dur="1000"/>
                                        <p:tgtEl>
                                          <p:spTgt spid="2">
                                            <p:txEl>
                                              <p:pRg st="13" end="13"/>
                                            </p:txEl>
                                          </p:spTgt>
                                        </p:tgtEl>
                                      </p:cBhvr>
                                    </p:animEffect>
                                    <p:anim calcmode="lin" valueType="num">
                                      <p:cBhvr>
                                        <p:cTn id="92"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nodeType="clickEffect">
                                  <p:stCondLst>
                                    <p:cond delay="0"/>
                                  </p:stCondLst>
                                  <p:childTnLst>
                                    <p:set>
                                      <p:cBhvr>
                                        <p:cTn id="97" dur="1" fill="hold">
                                          <p:stCondLst>
                                            <p:cond delay="0"/>
                                          </p:stCondLst>
                                        </p:cTn>
                                        <p:tgtEl>
                                          <p:spTgt spid="2">
                                            <p:txEl>
                                              <p:pRg st="14" end="14"/>
                                            </p:txEl>
                                          </p:spTgt>
                                        </p:tgtEl>
                                        <p:attrNameLst>
                                          <p:attrName>style.visibility</p:attrName>
                                        </p:attrNameLst>
                                      </p:cBhvr>
                                      <p:to>
                                        <p:strVal val="visible"/>
                                      </p:to>
                                    </p:set>
                                    <p:animEffect transition="in" filter="fade">
                                      <p:cBhvr>
                                        <p:cTn id="98" dur="1000"/>
                                        <p:tgtEl>
                                          <p:spTgt spid="2">
                                            <p:txEl>
                                              <p:pRg st="14" end="14"/>
                                            </p:txEl>
                                          </p:spTgt>
                                        </p:tgtEl>
                                      </p:cBhvr>
                                    </p:animEffect>
                                    <p:anim calcmode="lin" valueType="num">
                                      <p:cBhvr>
                                        <p:cTn id="99"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3"/>
                                        </p:tgtEl>
                                        <p:attrNameLst>
                                          <p:attrName>style.visibility</p:attrName>
                                        </p:attrNameLst>
                                      </p:cBhvr>
                                      <p:to>
                                        <p:strVal val="visible"/>
                                      </p:to>
                                    </p:set>
                                    <p:anim calcmode="lin" valueType="num">
                                      <p:cBhvr>
                                        <p:cTn id="105" dur="1000" fill="hold"/>
                                        <p:tgtEl>
                                          <p:spTgt spid="3"/>
                                        </p:tgtEl>
                                        <p:attrNameLst>
                                          <p:attrName>ppt_w</p:attrName>
                                        </p:attrNameLst>
                                      </p:cBhvr>
                                      <p:tavLst>
                                        <p:tav tm="0">
                                          <p:val>
                                            <p:fltVal val="0"/>
                                          </p:val>
                                        </p:tav>
                                        <p:tav tm="100000">
                                          <p:val>
                                            <p:strVal val="#ppt_w"/>
                                          </p:val>
                                        </p:tav>
                                      </p:tavLst>
                                    </p:anim>
                                    <p:anim calcmode="lin" valueType="num">
                                      <p:cBhvr>
                                        <p:cTn id="106" dur="1000" fill="hold"/>
                                        <p:tgtEl>
                                          <p:spTgt spid="3"/>
                                        </p:tgtEl>
                                        <p:attrNameLst>
                                          <p:attrName>ppt_h</p:attrName>
                                        </p:attrNameLst>
                                      </p:cBhvr>
                                      <p:tavLst>
                                        <p:tav tm="0">
                                          <p:val>
                                            <p:fltVal val="0"/>
                                          </p:val>
                                        </p:tav>
                                        <p:tav tm="100000">
                                          <p:val>
                                            <p:strVal val="#ppt_h"/>
                                          </p:val>
                                        </p:tav>
                                      </p:tavLst>
                                    </p:anim>
                                    <p:anim calcmode="lin" valueType="num">
                                      <p:cBhvr>
                                        <p:cTn id="107" dur="1000" fill="hold"/>
                                        <p:tgtEl>
                                          <p:spTgt spid="3"/>
                                        </p:tgtEl>
                                        <p:attrNameLst>
                                          <p:attrName>style.rotation</p:attrName>
                                        </p:attrNameLst>
                                      </p:cBhvr>
                                      <p:tavLst>
                                        <p:tav tm="0">
                                          <p:val>
                                            <p:fltVal val="90"/>
                                          </p:val>
                                        </p:tav>
                                        <p:tav tm="100000">
                                          <p:val>
                                            <p:fltVal val="0"/>
                                          </p:val>
                                        </p:tav>
                                      </p:tavLst>
                                    </p:anim>
                                    <p:animEffect transition="in" filter="fade">
                                      <p:cBhvr>
                                        <p:cTn id="108" dur="1000"/>
                                        <p:tgtEl>
                                          <p:spTgt spid="3"/>
                                        </p:tgtEl>
                                      </p:cBhvr>
                                    </p:animEffect>
                                  </p:childTnLst>
                                </p:cTn>
                              </p:par>
                            </p:childTnLst>
                          </p:cTn>
                        </p:par>
                      </p:childTnLst>
                    </p:cTn>
                  </p:par>
                  <p:par>
                    <p:cTn id="109" fill="hold">
                      <p:stCondLst>
                        <p:cond delay="indefinite"/>
                      </p:stCondLst>
                      <p:childTnLst>
                        <p:par>
                          <p:cTn id="110" fill="hold">
                            <p:stCondLst>
                              <p:cond delay="0"/>
                            </p:stCondLst>
                            <p:childTnLst>
                              <p:par>
                                <p:cTn id="111" presetID="31" presetClass="entr" presetSubtype="0" fill="hold" grpId="0" nodeType="clickEffect">
                                  <p:stCondLst>
                                    <p:cond delay="0"/>
                                  </p:stCondLst>
                                  <p:childTnLst>
                                    <p:set>
                                      <p:cBhvr>
                                        <p:cTn id="112" dur="1" fill="hold">
                                          <p:stCondLst>
                                            <p:cond delay="0"/>
                                          </p:stCondLst>
                                        </p:cTn>
                                        <p:tgtEl>
                                          <p:spTgt spid="5"/>
                                        </p:tgtEl>
                                        <p:attrNameLst>
                                          <p:attrName>style.visibility</p:attrName>
                                        </p:attrNameLst>
                                      </p:cBhvr>
                                      <p:to>
                                        <p:strVal val="visible"/>
                                      </p:to>
                                    </p:set>
                                    <p:anim calcmode="lin" valueType="num">
                                      <p:cBhvr>
                                        <p:cTn id="113" dur="1000" fill="hold"/>
                                        <p:tgtEl>
                                          <p:spTgt spid="5"/>
                                        </p:tgtEl>
                                        <p:attrNameLst>
                                          <p:attrName>ppt_w</p:attrName>
                                        </p:attrNameLst>
                                      </p:cBhvr>
                                      <p:tavLst>
                                        <p:tav tm="0">
                                          <p:val>
                                            <p:fltVal val="0"/>
                                          </p:val>
                                        </p:tav>
                                        <p:tav tm="100000">
                                          <p:val>
                                            <p:strVal val="#ppt_w"/>
                                          </p:val>
                                        </p:tav>
                                      </p:tavLst>
                                    </p:anim>
                                    <p:anim calcmode="lin" valueType="num">
                                      <p:cBhvr>
                                        <p:cTn id="114" dur="1000" fill="hold"/>
                                        <p:tgtEl>
                                          <p:spTgt spid="5"/>
                                        </p:tgtEl>
                                        <p:attrNameLst>
                                          <p:attrName>ppt_h</p:attrName>
                                        </p:attrNameLst>
                                      </p:cBhvr>
                                      <p:tavLst>
                                        <p:tav tm="0">
                                          <p:val>
                                            <p:fltVal val="0"/>
                                          </p:val>
                                        </p:tav>
                                        <p:tav tm="100000">
                                          <p:val>
                                            <p:strVal val="#ppt_h"/>
                                          </p:val>
                                        </p:tav>
                                      </p:tavLst>
                                    </p:anim>
                                    <p:anim calcmode="lin" valueType="num">
                                      <p:cBhvr>
                                        <p:cTn id="115" dur="1000" fill="hold"/>
                                        <p:tgtEl>
                                          <p:spTgt spid="5"/>
                                        </p:tgtEl>
                                        <p:attrNameLst>
                                          <p:attrName>style.rotation</p:attrName>
                                        </p:attrNameLst>
                                      </p:cBhvr>
                                      <p:tavLst>
                                        <p:tav tm="0">
                                          <p:val>
                                            <p:fltVal val="90"/>
                                          </p:val>
                                        </p:tav>
                                        <p:tav tm="100000">
                                          <p:val>
                                            <p:fltVal val="0"/>
                                          </p:val>
                                        </p:tav>
                                      </p:tavLst>
                                    </p:anim>
                                    <p:animEffect transition="in" filter="fade">
                                      <p:cBhvr>
                                        <p:cTn id="116" dur="1000"/>
                                        <p:tgtEl>
                                          <p:spTgt spid="5"/>
                                        </p:tgtEl>
                                      </p:cBhvr>
                                    </p:animEffect>
                                  </p:childTnLst>
                                </p:cTn>
                              </p:par>
                            </p:childTnLst>
                          </p:cTn>
                        </p:par>
                      </p:childTnLst>
                    </p:cTn>
                  </p:par>
                  <p:par>
                    <p:cTn id="117" fill="hold">
                      <p:stCondLst>
                        <p:cond delay="indefinite"/>
                      </p:stCondLst>
                      <p:childTnLst>
                        <p:par>
                          <p:cTn id="118" fill="hold">
                            <p:stCondLst>
                              <p:cond delay="0"/>
                            </p:stCondLst>
                            <p:childTnLst>
                              <p:par>
                                <p:cTn id="119" presetID="6" presetClass="entr" presetSubtype="16" fill="hold" nodeType="clickEffect">
                                  <p:stCondLst>
                                    <p:cond delay="0"/>
                                  </p:stCondLst>
                                  <p:childTnLst>
                                    <p:set>
                                      <p:cBhvr>
                                        <p:cTn id="120" dur="1" fill="hold">
                                          <p:stCondLst>
                                            <p:cond delay="0"/>
                                          </p:stCondLst>
                                        </p:cTn>
                                        <p:tgtEl>
                                          <p:spTgt spid="6"/>
                                        </p:tgtEl>
                                        <p:attrNameLst>
                                          <p:attrName>style.visibility</p:attrName>
                                        </p:attrNameLst>
                                      </p:cBhvr>
                                      <p:to>
                                        <p:strVal val="visible"/>
                                      </p:to>
                                    </p:set>
                                    <p:animEffect transition="in" filter="circle(in)">
                                      <p:cBhvr>
                                        <p:cTn id="121" dur="2000"/>
                                        <p:tgtEl>
                                          <p:spTgt spid="6"/>
                                        </p:tgtEl>
                                      </p:cBhvr>
                                    </p:animEffect>
                                  </p:childTnLst>
                                </p:cTn>
                              </p:par>
                            </p:childTnLst>
                          </p:cTn>
                        </p:par>
                      </p:childTnLst>
                    </p:cTn>
                  </p:par>
                  <p:par>
                    <p:cTn id="122" fill="hold">
                      <p:stCondLst>
                        <p:cond delay="indefinite"/>
                      </p:stCondLst>
                      <p:childTnLst>
                        <p:par>
                          <p:cTn id="123" fill="hold">
                            <p:stCondLst>
                              <p:cond delay="0"/>
                            </p:stCondLst>
                            <p:childTnLst>
                              <p:par>
                                <p:cTn id="124" presetID="16" presetClass="entr" presetSubtype="21" fill="hold" nodeType="clickEffect">
                                  <p:stCondLst>
                                    <p:cond delay="0"/>
                                  </p:stCondLst>
                                  <p:childTnLst>
                                    <p:set>
                                      <p:cBhvr>
                                        <p:cTn id="125" dur="1" fill="hold">
                                          <p:stCondLst>
                                            <p:cond delay="0"/>
                                          </p:stCondLst>
                                        </p:cTn>
                                        <p:tgtEl>
                                          <p:spTgt spid="7"/>
                                        </p:tgtEl>
                                        <p:attrNameLst>
                                          <p:attrName>style.visibility</p:attrName>
                                        </p:attrNameLst>
                                      </p:cBhvr>
                                      <p:to>
                                        <p:strVal val="visible"/>
                                      </p:to>
                                    </p:set>
                                    <p:animEffect transition="in" filter="barn(inVertical)">
                                      <p:cBhvr>
                                        <p:cTn id="126" dur="500"/>
                                        <p:tgtEl>
                                          <p:spTgt spid="7"/>
                                        </p:tgtEl>
                                      </p:cBhvr>
                                    </p:animEffect>
                                  </p:childTnLst>
                                </p:cTn>
                              </p:par>
                            </p:childTnLst>
                          </p:cTn>
                        </p:par>
                      </p:childTnLst>
                    </p:cTn>
                  </p:par>
                  <p:par>
                    <p:cTn id="127" fill="hold">
                      <p:stCondLst>
                        <p:cond delay="indefinite"/>
                      </p:stCondLst>
                      <p:childTnLst>
                        <p:par>
                          <p:cTn id="128" fill="hold">
                            <p:stCondLst>
                              <p:cond delay="0"/>
                            </p:stCondLst>
                            <p:childTnLst>
                              <p:par>
                                <p:cTn id="129" presetID="16" presetClass="entr" presetSubtype="21" fill="hold" grpId="0" nodeType="clickEffect">
                                  <p:stCondLst>
                                    <p:cond delay="0"/>
                                  </p:stCondLst>
                                  <p:childTnLst>
                                    <p:set>
                                      <p:cBhvr>
                                        <p:cTn id="130" dur="1" fill="hold">
                                          <p:stCondLst>
                                            <p:cond delay="0"/>
                                          </p:stCondLst>
                                        </p:cTn>
                                        <p:tgtEl>
                                          <p:spTgt spid="9"/>
                                        </p:tgtEl>
                                        <p:attrNameLst>
                                          <p:attrName>style.visibility</p:attrName>
                                        </p:attrNameLst>
                                      </p:cBhvr>
                                      <p:to>
                                        <p:strVal val="visible"/>
                                      </p:to>
                                    </p:set>
                                    <p:animEffect transition="in" filter="barn(inVertical)">
                                      <p:cBhvr>
                                        <p:cTn id="1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1"/>
            <a:ext cx="8915399" cy="1922318"/>
          </a:xfrm>
        </p:spPr>
        <p:txBody>
          <a:bodyPr/>
          <a:lstStyle/>
          <a:p>
            <a:r>
              <a:rPr lang="en-ZA" err="1" smtClean="0"/>
              <a:t>Vroegherfs</a:t>
            </a:r>
            <a:endParaRPr lang="en-ZA"/>
          </a:p>
        </p:txBody>
      </p:sp>
      <p:sp>
        <p:nvSpPr>
          <p:cNvPr id="3" name="Subtitle 2"/>
          <p:cNvSpPr>
            <a:spLocks noGrp="1"/>
          </p:cNvSpPr>
          <p:nvPr>
            <p:ph type="subTitle" idx="1"/>
          </p:nvPr>
        </p:nvSpPr>
        <p:spPr/>
        <p:txBody>
          <a:bodyPr>
            <a:normAutofit/>
          </a:bodyPr>
          <a:lstStyle/>
          <a:p>
            <a:r>
              <a:rPr lang="en-ZA" sz="3200" smtClean="0">
                <a:solidFill>
                  <a:schemeClr val="tx1"/>
                </a:solidFill>
              </a:rPr>
              <a:t>Deur: Joan </a:t>
            </a:r>
            <a:r>
              <a:rPr lang="en-ZA" sz="3200" err="1">
                <a:solidFill>
                  <a:schemeClr val="tx1"/>
                </a:solidFill>
              </a:rPr>
              <a:t>H</a:t>
            </a:r>
            <a:r>
              <a:rPr lang="en-ZA" sz="3200" smtClean="0">
                <a:solidFill>
                  <a:schemeClr val="tx1"/>
                </a:solidFill>
              </a:rPr>
              <a:t>ambidge</a:t>
            </a:r>
            <a:endParaRPr lang="en-ZA" sz="320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8390" y="893618"/>
            <a:ext cx="4028731" cy="523530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114300" y="4436919"/>
            <a:ext cx="1288473" cy="523220"/>
          </a:xfrm>
          <a:prstGeom prst="rect">
            <a:avLst/>
          </a:prstGeom>
          <a:noFill/>
        </p:spPr>
        <p:txBody>
          <a:bodyPr wrap="square" rtlCol="0">
            <a:spAutoFit/>
          </a:bodyPr>
          <a:lstStyle/>
          <a:p>
            <a:r>
              <a:rPr lang="en-ZA" sz="2800" b="1" smtClean="0">
                <a:solidFill>
                  <a:schemeClr val="bg1"/>
                </a:solidFill>
              </a:rPr>
              <a:t>p. 156</a:t>
            </a:r>
            <a:endParaRPr lang="en-US" sz="2800" b="1">
              <a:solidFill>
                <a:schemeClr val="bg1"/>
              </a:solidFill>
            </a:endParaRPr>
          </a:p>
        </p:txBody>
      </p:sp>
    </p:spTree>
    <p:extLst>
      <p:ext uri="{BB962C8B-B14F-4D97-AF65-F5344CB8AC3E}">
        <p14:creationId xmlns:p14="http://schemas.microsoft.com/office/powerpoint/2010/main" val="220058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7512" y="0"/>
            <a:ext cx="10504488" cy="6244936"/>
          </a:xfrm>
          <a:prstGeom prst="rect">
            <a:avLst/>
          </a:prstGeom>
        </p:spPr>
      </p:pic>
      <p:sp>
        <p:nvSpPr>
          <p:cNvPr id="3" name="TextBox 2"/>
          <p:cNvSpPr txBox="1"/>
          <p:nvPr/>
        </p:nvSpPr>
        <p:spPr>
          <a:xfrm>
            <a:off x="0" y="675410"/>
            <a:ext cx="1693718" cy="523220"/>
          </a:xfrm>
          <a:prstGeom prst="rect">
            <a:avLst/>
          </a:prstGeom>
          <a:noFill/>
        </p:spPr>
        <p:txBody>
          <a:bodyPr wrap="square" rtlCol="0">
            <a:spAutoFit/>
          </a:bodyPr>
          <a:lstStyle/>
          <a:p>
            <a:r>
              <a:rPr lang="en-ZA" sz="2800" b="1" smtClean="0">
                <a:solidFill>
                  <a:schemeClr val="bg1"/>
                </a:solidFill>
              </a:rPr>
              <a:t>Pre-lees</a:t>
            </a:r>
            <a:endParaRPr lang="en-US" sz="2800" b="1">
              <a:solidFill>
                <a:schemeClr val="bg1"/>
              </a:solidFill>
            </a:endParaRPr>
          </a:p>
        </p:txBody>
      </p:sp>
      <p:sp>
        <p:nvSpPr>
          <p:cNvPr id="4" name="Rectangle 3"/>
          <p:cNvSpPr/>
          <p:nvPr/>
        </p:nvSpPr>
        <p:spPr>
          <a:xfrm>
            <a:off x="1687513" y="5346853"/>
            <a:ext cx="10504488" cy="1323439"/>
          </a:xfrm>
          <a:prstGeom prst="rect">
            <a:avLst/>
          </a:prstGeom>
          <a:solidFill>
            <a:schemeClr val="bg1"/>
          </a:solidFill>
        </p:spPr>
        <p:txBody>
          <a:bodyPr wrap="square" lIns="91440" tIns="45720" rIns="91440" bIns="45720">
            <a:spAutoFit/>
          </a:bodyPr>
          <a:lstStyle/>
          <a:p>
            <a:pPr marL="685800" indent="-685800">
              <a:buFont typeface="Arial" panose="020B0604020202020204" pitchFamily="34" charset="0"/>
              <a:buChar char="•"/>
            </a:pPr>
            <a:r>
              <a:rPr lang="en-US" sz="4000" b="1" cap="none" spc="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Wat sê die titel “Vroegherfs” </a:t>
            </a:r>
            <a:r>
              <a:rPr lang="en-ZA" sz="4000" b="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vir jou?</a:t>
            </a:r>
          </a:p>
          <a:p>
            <a:pPr marL="685800" indent="-685800">
              <a:buFont typeface="Arial" panose="020B0604020202020204" pitchFamily="34" charset="0"/>
              <a:buChar char="•"/>
            </a:pPr>
            <a:r>
              <a:rPr lang="en-ZA" sz="4000" b="1" cap="none" spc="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Wat assosieer jy met herfs?</a:t>
            </a:r>
            <a:endParaRPr lang="en-US" sz="4000" b="1" cap="none" spc="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24826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8823" y="193772"/>
            <a:ext cx="2131061" cy="28428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5881" y="193772"/>
            <a:ext cx="1905000" cy="29527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6878" y="252412"/>
            <a:ext cx="4762500" cy="635317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90881" y="3217227"/>
            <a:ext cx="2540000" cy="338836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4953" y="3217227"/>
            <a:ext cx="1893656" cy="2528946"/>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4741" y="3236085"/>
            <a:ext cx="2100007" cy="3369502"/>
          </a:xfrm>
          <a:prstGeom prst="rect">
            <a:avLst/>
          </a:prstGeom>
        </p:spPr>
      </p:pic>
      <p:sp>
        <p:nvSpPr>
          <p:cNvPr id="10" name="TextBox 9"/>
          <p:cNvSpPr txBox="1"/>
          <p:nvPr/>
        </p:nvSpPr>
        <p:spPr>
          <a:xfrm>
            <a:off x="72736" y="665019"/>
            <a:ext cx="1288473" cy="584775"/>
          </a:xfrm>
          <a:prstGeom prst="rect">
            <a:avLst/>
          </a:prstGeom>
          <a:noFill/>
        </p:spPr>
        <p:txBody>
          <a:bodyPr wrap="square" rtlCol="0">
            <a:spAutoFit/>
          </a:bodyPr>
          <a:lstStyle/>
          <a:p>
            <a:r>
              <a:rPr lang="en-ZA" sz="1600" b="1" smtClean="0">
                <a:solidFill>
                  <a:schemeClr val="bg1"/>
                </a:solidFill>
              </a:rPr>
              <a:t>Bundels en romans</a:t>
            </a:r>
            <a:endParaRPr lang="en-US" sz="1600" b="1">
              <a:solidFill>
                <a:schemeClr val="bg1"/>
              </a:solidFill>
            </a:endParaRPr>
          </a:p>
        </p:txBody>
      </p:sp>
    </p:spTree>
    <p:extLst>
      <p:ext uri="{BB962C8B-B14F-4D97-AF65-F5344CB8AC3E}">
        <p14:creationId xmlns:p14="http://schemas.microsoft.com/office/powerpoint/2010/main" val="106242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fltVal val="0"/>
                                          </p:val>
                                        </p:tav>
                                        <p:tav tm="100000">
                                          <p:val>
                                            <p:strVal val="#ppt_w"/>
                                          </p:val>
                                        </p:tav>
                                      </p:tavLst>
                                    </p:anim>
                                    <p:anim calcmode="lin" valueType="num">
                                      <p:cBhvr>
                                        <p:cTn id="30" dur="1000" fill="hold"/>
                                        <p:tgtEl>
                                          <p:spTgt spid="9"/>
                                        </p:tgtEl>
                                        <p:attrNameLst>
                                          <p:attrName>ppt_h</p:attrName>
                                        </p:attrNameLst>
                                      </p:cBhvr>
                                      <p:tavLst>
                                        <p:tav tm="0">
                                          <p:val>
                                            <p:fltVal val="0"/>
                                          </p:val>
                                        </p:tav>
                                        <p:tav tm="100000">
                                          <p:val>
                                            <p:strVal val="#ppt_h"/>
                                          </p:val>
                                        </p:tav>
                                      </p:tavLst>
                                    </p:anim>
                                    <p:anim calcmode="lin" valueType="num">
                                      <p:cBhvr>
                                        <p:cTn id="31" dur="1000" fill="hold"/>
                                        <p:tgtEl>
                                          <p:spTgt spid="9"/>
                                        </p:tgtEl>
                                        <p:attrNameLst>
                                          <p:attrName>style.rotation</p:attrName>
                                        </p:attrNameLst>
                                      </p:cBhvr>
                                      <p:tavLst>
                                        <p:tav tm="0">
                                          <p:val>
                                            <p:fltVal val="90"/>
                                          </p:val>
                                        </p:tav>
                                        <p:tav tm="100000">
                                          <p:val>
                                            <p:fltVal val="0"/>
                                          </p:val>
                                        </p:tav>
                                      </p:tavLst>
                                    </p:anim>
                                    <p:animEffect transition="in" filter="fade">
                                      <p:cBhvr>
                                        <p:cTn id="32" dur="1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randombar(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3518" y="643513"/>
            <a:ext cx="1288473" cy="646331"/>
          </a:xfrm>
          <a:prstGeom prst="rect">
            <a:avLst/>
          </a:prstGeom>
          <a:noFill/>
        </p:spPr>
        <p:txBody>
          <a:bodyPr wrap="square" rtlCol="0">
            <a:spAutoFit/>
          </a:bodyPr>
          <a:lstStyle/>
          <a:p>
            <a:r>
              <a:rPr lang="en-ZA" b="1" smtClean="0">
                <a:solidFill>
                  <a:schemeClr val="bg1"/>
                </a:solidFill>
              </a:rPr>
              <a:t>Oor die digter</a:t>
            </a:r>
            <a:endParaRPr lang="en-US" b="1">
              <a:solidFill>
                <a:schemeClr val="bg1"/>
              </a:solidFill>
            </a:endParaRPr>
          </a:p>
        </p:txBody>
      </p:sp>
      <p:sp>
        <p:nvSpPr>
          <p:cNvPr id="8" name="TextBox 7"/>
          <p:cNvSpPr txBox="1"/>
          <p:nvPr/>
        </p:nvSpPr>
        <p:spPr>
          <a:xfrm>
            <a:off x="2260763" y="924174"/>
            <a:ext cx="7949046" cy="4647426"/>
          </a:xfrm>
          <a:prstGeom prst="rect">
            <a:avLst/>
          </a:prstGeom>
          <a:ln cmpd="dbl"/>
        </p:spPr>
        <p:style>
          <a:lnRef idx="2">
            <a:schemeClr val="dk1"/>
          </a:lnRef>
          <a:fillRef idx="1">
            <a:schemeClr val="lt1"/>
          </a:fillRef>
          <a:effectRef idx="0">
            <a:schemeClr val="dk1"/>
          </a:effectRef>
          <a:fontRef idx="minor">
            <a:schemeClr val="dk1"/>
          </a:fontRef>
        </p:style>
        <p:txBody>
          <a:bodyPr wrap="square" rtlCol="0">
            <a:spAutoFit/>
          </a:bodyPr>
          <a:lstStyle/>
          <a:p>
            <a:r>
              <a:rPr lang="en-ZA" b="1" smtClean="0"/>
              <a:t>Joan Hambidge</a:t>
            </a:r>
          </a:p>
          <a:p>
            <a:endParaRPr lang="en-ZA"/>
          </a:p>
          <a:p>
            <a:pPr marL="285750" indent="-285750">
              <a:buFont typeface="Arial" panose="020B0604020202020204" pitchFamily="34" charset="0"/>
              <a:buChar char="•"/>
            </a:pPr>
            <a:r>
              <a:rPr lang="en-ZA" sz="2000" smtClean="0"/>
              <a:t>Gebore in Aliwal-Noord</a:t>
            </a:r>
          </a:p>
          <a:p>
            <a:pPr marL="285750" indent="-285750">
              <a:buFont typeface="Arial" panose="020B0604020202020204" pitchFamily="34" charset="0"/>
              <a:buChar char="•"/>
            </a:pPr>
            <a:r>
              <a:rPr lang="en-ZA" sz="2000" smtClean="0"/>
              <a:t>Studeer aan die Universiteite van Stellenbosch en Pretoria</a:t>
            </a:r>
          </a:p>
          <a:p>
            <a:pPr marL="285750" indent="-285750">
              <a:buFont typeface="Arial" panose="020B0604020202020204" pitchFamily="34" charset="0"/>
              <a:buChar char="•"/>
            </a:pPr>
            <a:r>
              <a:rPr lang="en-ZA" sz="2000" smtClean="0"/>
              <a:t>Verwerf ‘n doktorsgraad aan die Rhodes Universiteit</a:t>
            </a:r>
          </a:p>
          <a:p>
            <a:pPr marL="285750" indent="-285750">
              <a:buFont typeface="Arial" panose="020B0604020202020204" pitchFamily="34" charset="0"/>
              <a:buChar char="•"/>
            </a:pPr>
            <a:r>
              <a:rPr lang="en-ZA" sz="2000" smtClean="0"/>
              <a:t>Tans professor in Afrikaans en Nederlandistiek aan die UK</a:t>
            </a:r>
          </a:p>
          <a:p>
            <a:pPr marL="285750" indent="-285750">
              <a:buFont typeface="Arial" panose="020B0604020202020204" pitchFamily="34" charset="0"/>
              <a:buChar char="•"/>
            </a:pPr>
            <a:r>
              <a:rPr lang="en-ZA" sz="2000" smtClean="0"/>
              <a:t>Bied ook ‘n MA-kursus in Kreatiewe Skryfwerk aan</a:t>
            </a:r>
          </a:p>
          <a:p>
            <a:pPr marL="285750" indent="-285750">
              <a:buFont typeface="Arial" panose="020B0604020202020204" pitchFamily="34" charset="0"/>
              <a:buChar char="•"/>
            </a:pPr>
            <a:r>
              <a:rPr lang="en-ZA" sz="2000" smtClean="0"/>
              <a:t>Verwerf verskeie pryse vir haar poësie</a:t>
            </a:r>
          </a:p>
          <a:p>
            <a:pPr marL="285750" indent="-285750">
              <a:buFont typeface="Arial" panose="020B0604020202020204" pitchFamily="34" charset="0"/>
              <a:buChar char="•"/>
            </a:pPr>
            <a:r>
              <a:rPr lang="en-ZA" sz="2000" smtClean="0"/>
              <a:t>Skryf ook verskeie romans</a:t>
            </a:r>
          </a:p>
          <a:p>
            <a:pPr marL="285750" indent="-285750">
              <a:buFont typeface="Arial" panose="020B0604020202020204" pitchFamily="34" charset="0"/>
              <a:buChar char="•"/>
            </a:pPr>
            <a:r>
              <a:rPr lang="en-ZA" sz="2000" smtClean="0"/>
              <a:t>Rubriekskrywer</a:t>
            </a:r>
          </a:p>
          <a:p>
            <a:pPr marL="285750" indent="-285750">
              <a:buFont typeface="Arial" panose="020B0604020202020204" pitchFamily="34" charset="0"/>
              <a:buChar char="•"/>
            </a:pPr>
            <a:r>
              <a:rPr lang="en-ZA" sz="2000" smtClean="0"/>
              <a:t>Vertaler</a:t>
            </a:r>
          </a:p>
          <a:p>
            <a:pPr marL="285750" indent="-285750">
              <a:buFont typeface="Arial" panose="020B0604020202020204" pitchFamily="34" charset="0"/>
              <a:buChar char="•"/>
            </a:pPr>
            <a:r>
              <a:rPr lang="en-ZA" sz="2000" smtClean="0"/>
              <a:t>Literêre teoretikus</a:t>
            </a:r>
          </a:p>
          <a:p>
            <a:pPr marL="285750" indent="-285750">
              <a:buFont typeface="Arial" panose="020B0604020202020204" pitchFamily="34" charset="0"/>
              <a:buChar char="•"/>
            </a:pPr>
            <a:r>
              <a:rPr lang="en-ZA" sz="2000" smtClean="0"/>
              <a:t>Resensent</a:t>
            </a:r>
          </a:p>
          <a:p>
            <a:pPr marL="285750" indent="-285750">
              <a:buFont typeface="Arial" panose="020B0604020202020204" pitchFamily="34" charset="0"/>
              <a:buChar char="•"/>
            </a:pPr>
            <a:r>
              <a:rPr lang="en-ZA" sz="2000" smtClean="0"/>
              <a:t>Kritikus</a:t>
            </a:r>
          </a:p>
          <a:p>
            <a:pPr marL="285750" indent="-285750">
              <a:buFont typeface="Arial" panose="020B0604020202020204" pitchFamily="34" charset="0"/>
              <a:buChar char="•"/>
            </a:pPr>
            <a:r>
              <a:rPr lang="en-ZA" sz="2000" smtClean="0"/>
              <a:t>DIGTER</a:t>
            </a:r>
            <a:endParaRPr lang="en-US" sz="200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0495" y="3507660"/>
            <a:ext cx="2178627" cy="3017398"/>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34942"/>
          <a:stretch/>
        </p:blipFill>
        <p:spPr>
          <a:xfrm>
            <a:off x="10301839" y="333880"/>
            <a:ext cx="1573483" cy="1911927"/>
          </a:xfrm>
          <a:prstGeom prst="rect">
            <a:avLst/>
          </a:prstGeom>
        </p:spPr>
      </p:pic>
    </p:spTree>
    <p:extLst>
      <p:ext uri="{BB962C8B-B14F-4D97-AF65-F5344CB8AC3E}">
        <p14:creationId xmlns:p14="http://schemas.microsoft.com/office/powerpoint/2010/main" val="170013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fade">
                                      <p:cBhvr>
                                        <p:cTn id="24" dur="1000"/>
                                        <p:tgtEl>
                                          <p:spTgt spid="8">
                                            <p:txEl>
                                              <p:pRg st="2" end="2"/>
                                            </p:txEl>
                                          </p:spTgt>
                                        </p:tgtEl>
                                      </p:cBhvr>
                                    </p:animEffect>
                                    <p:anim calcmode="lin" valueType="num">
                                      <p:cBhvr>
                                        <p:cTn id="2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Effect transition="in" filter="fade">
                                      <p:cBhvr>
                                        <p:cTn id="31" dur="1000"/>
                                        <p:tgtEl>
                                          <p:spTgt spid="8">
                                            <p:txEl>
                                              <p:pRg st="3" end="3"/>
                                            </p:txEl>
                                          </p:spTgt>
                                        </p:tgtEl>
                                      </p:cBhvr>
                                    </p:animEffect>
                                    <p:anim calcmode="lin" valueType="num">
                                      <p:cBhvr>
                                        <p:cTn id="32"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8">
                                            <p:txEl>
                                              <p:pRg st="4" end="4"/>
                                            </p:txEl>
                                          </p:spTgt>
                                        </p:tgtEl>
                                        <p:attrNameLst>
                                          <p:attrName>style.visibility</p:attrName>
                                        </p:attrNameLst>
                                      </p:cBhvr>
                                      <p:to>
                                        <p:strVal val="visible"/>
                                      </p:to>
                                    </p:set>
                                    <p:animEffect transition="in" filter="fade">
                                      <p:cBhvr>
                                        <p:cTn id="38" dur="1000"/>
                                        <p:tgtEl>
                                          <p:spTgt spid="8">
                                            <p:txEl>
                                              <p:pRg st="4" end="4"/>
                                            </p:txEl>
                                          </p:spTgt>
                                        </p:tgtEl>
                                      </p:cBhvr>
                                    </p:animEffect>
                                    <p:anim calcmode="lin" valueType="num">
                                      <p:cBhvr>
                                        <p:cTn id="39"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8">
                                            <p:txEl>
                                              <p:pRg st="5" end="5"/>
                                            </p:txEl>
                                          </p:spTgt>
                                        </p:tgtEl>
                                        <p:attrNameLst>
                                          <p:attrName>style.visibility</p:attrName>
                                        </p:attrNameLst>
                                      </p:cBhvr>
                                      <p:to>
                                        <p:strVal val="visible"/>
                                      </p:to>
                                    </p:set>
                                    <p:animEffect transition="in" filter="fade">
                                      <p:cBhvr>
                                        <p:cTn id="45" dur="1000"/>
                                        <p:tgtEl>
                                          <p:spTgt spid="8">
                                            <p:txEl>
                                              <p:pRg st="5" end="5"/>
                                            </p:txEl>
                                          </p:spTgt>
                                        </p:tgtEl>
                                      </p:cBhvr>
                                    </p:animEffect>
                                    <p:anim calcmode="lin" valueType="num">
                                      <p:cBhvr>
                                        <p:cTn id="46"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8">
                                            <p:txEl>
                                              <p:pRg st="6" end="6"/>
                                            </p:txEl>
                                          </p:spTgt>
                                        </p:tgtEl>
                                        <p:attrNameLst>
                                          <p:attrName>style.visibility</p:attrName>
                                        </p:attrNameLst>
                                      </p:cBhvr>
                                      <p:to>
                                        <p:strVal val="visible"/>
                                      </p:to>
                                    </p:set>
                                    <p:animEffect transition="in" filter="fade">
                                      <p:cBhvr>
                                        <p:cTn id="52" dur="1000"/>
                                        <p:tgtEl>
                                          <p:spTgt spid="8">
                                            <p:txEl>
                                              <p:pRg st="6" end="6"/>
                                            </p:txEl>
                                          </p:spTgt>
                                        </p:tgtEl>
                                      </p:cBhvr>
                                    </p:animEffect>
                                    <p:anim calcmode="lin" valueType="num">
                                      <p:cBhvr>
                                        <p:cTn id="53"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8">
                                            <p:txEl>
                                              <p:pRg st="7" end="7"/>
                                            </p:txEl>
                                          </p:spTgt>
                                        </p:tgtEl>
                                        <p:attrNameLst>
                                          <p:attrName>style.visibility</p:attrName>
                                        </p:attrNameLst>
                                      </p:cBhvr>
                                      <p:to>
                                        <p:strVal val="visible"/>
                                      </p:to>
                                    </p:set>
                                    <p:animEffect transition="in" filter="fade">
                                      <p:cBhvr>
                                        <p:cTn id="59" dur="1000"/>
                                        <p:tgtEl>
                                          <p:spTgt spid="8">
                                            <p:txEl>
                                              <p:pRg st="7" end="7"/>
                                            </p:txEl>
                                          </p:spTgt>
                                        </p:tgtEl>
                                      </p:cBhvr>
                                    </p:animEffect>
                                    <p:anim calcmode="lin" valueType="num">
                                      <p:cBhvr>
                                        <p:cTn id="60"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8">
                                            <p:txEl>
                                              <p:pRg st="8" end="8"/>
                                            </p:txEl>
                                          </p:spTgt>
                                        </p:tgtEl>
                                        <p:attrNameLst>
                                          <p:attrName>style.visibility</p:attrName>
                                        </p:attrNameLst>
                                      </p:cBhvr>
                                      <p:to>
                                        <p:strVal val="visible"/>
                                      </p:to>
                                    </p:set>
                                    <p:animEffect transition="in" filter="fade">
                                      <p:cBhvr>
                                        <p:cTn id="66" dur="1000"/>
                                        <p:tgtEl>
                                          <p:spTgt spid="8">
                                            <p:txEl>
                                              <p:pRg st="8" end="8"/>
                                            </p:txEl>
                                          </p:spTgt>
                                        </p:tgtEl>
                                      </p:cBhvr>
                                    </p:animEffect>
                                    <p:anim calcmode="lin" valueType="num">
                                      <p:cBhvr>
                                        <p:cTn id="67"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8">
                                            <p:txEl>
                                              <p:pRg st="9" end="9"/>
                                            </p:txEl>
                                          </p:spTgt>
                                        </p:tgtEl>
                                        <p:attrNameLst>
                                          <p:attrName>style.visibility</p:attrName>
                                        </p:attrNameLst>
                                      </p:cBhvr>
                                      <p:to>
                                        <p:strVal val="visible"/>
                                      </p:to>
                                    </p:set>
                                    <p:animEffect transition="in" filter="fade">
                                      <p:cBhvr>
                                        <p:cTn id="73" dur="1000"/>
                                        <p:tgtEl>
                                          <p:spTgt spid="8">
                                            <p:txEl>
                                              <p:pRg st="9" end="9"/>
                                            </p:txEl>
                                          </p:spTgt>
                                        </p:tgtEl>
                                      </p:cBhvr>
                                    </p:animEffect>
                                    <p:anim calcmode="lin" valueType="num">
                                      <p:cBhvr>
                                        <p:cTn id="74" dur="1000" fill="hold"/>
                                        <p:tgtEl>
                                          <p:spTgt spid="8">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8">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8">
                                            <p:txEl>
                                              <p:pRg st="10" end="10"/>
                                            </p:txEl>
                                          </p:spTgt>
                                        </p:tgtEl>
                                        <p:attrNameLst>
                                          <p:attrName>style.visibility</p:attrName>
                                        </p:attrNameLst>
                                      </p:cBhvr>
                                      <p:to>
                                        <p:strVal val="visible"/>
                                      </p:to>
                                    </p:set>
                                    <p:animEffect transition="in" filter="fade">
                                      <p:cBhvr>
                                        <p:cTn id="80" dur="1000"/>
                                        <p:tgtEl>
                                          <p:spTgt spid="8">
                                            <p:txEl>
                                              <p:pRg st="10" end="10"/>
                                            </p:txEl>
                                          </p:spTgt>
                                        </p:tgtEl>
                                      </p:cBhvr>
                                    </p:animEffect>
                                    <p:anim calcmode="lin" valueType="num">
                                      <p:cBhvr>
                                        <p:cTn id="81" dur="1000" fill="hold"/>
                                        <p:tgtEl>
                                          <p:spTgt spid="8">
                                            <p:txEl>
                                              <p:pRg st="10" end="10"/>
                                            </p:txEl>
                                          </p:spTgt>
                                        </p:tgtEl>
                                        <p:attrNameLst>
                                          <p:attrName>ppt_x</p:attrName>
                                        </p:attrNameLst>
                                      </p:cBhvr>
                                      <p:tavLst>
                                        <p:tav tm="0">
                                          <p:val>
                                            <p:strVal val="#ppt_x"/>
                                          </p:val>
                                        </p:tav>
                                        <p:tav tm="100000">
                                          <p:val>
                                            <p:strVal val="#ppt_x"/>
                                          </p:val>
                                        </p:tav>
                                      </p:tavLst>
                                    </p:anim>
                                    <p:anim calcmode="lin" valueType="num">
                                      <p:cBhvr>
                                        <p:cTn id="82" dur="1000" fill="hold"/>
                                        <p:tgtEl>
                                          <p:spTgt spid="8">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8">
                                            <p:txEl>
                                              <p:pRg st="11" end="11"/>
                                            </p:txEl>
                                          </p:spTgt>
                                        </p:tgtEl>
                                        <p:attrNameLst>
                                          <p:attrName>style.visibility</p:attrName>
                                        </p:attrNameLst>
                                      </p:cBhvr>
                                      <p:to>
                                        <p:strVal val="visible"/>
                                      </p:to>
                                    </p:set>
                                    <p:animEffect transition="in" filter="fade">
                                      <p:cBhvr>
                                        <p:cTn id="87" dur="1000"/>
                                        <p:tgtEl>
                                          <p:spTgt spid="8">
                                            <p:txEl>
                                              <p:pRg st="11" end="11"/>
                                            </p:txEl>
                                          </p:spTgt>
                                        </p:tgtEl>
                                      </p:cBhvr>
                                    </p:animEffect>
                                    <p:anim calcmode="lin" valueType="num">
                                      <p:cBhvr>
                                        <p:cTn id="88" dur="1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89" dur="1000" fill="hold"/>
                                        <p:tgtEl>
                                          <p:spTgt spid="8">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nodeType="clickEffect">
                                  <p:stCondLst>
                                    <p:cond delay="0"/>
                                  </p:stCondLst>
                                  <p:childTnLst>
                                    <p:set>
                                      <p:cBhvr>
                                        <p:cTn id="93" dur="1" fill="hold">
                                          <p:stCondLst>
                                            <p:cond delay="0"/>
                                          </p:stCondLst>
                                        </p:cTn>
                                        <p:tgtEl>
                                          <p:spTgt spid="8">
                                            <p:txEl>
                                              <p:pRg st="12" end="12"/>
                                            </p:txEl>
                                          </p:spTgt>
                                        </p:tgtEl>
                                        <p:attrNameLst>
                                          <p:attrName>style.visibility</p:attrName>
                                        </p:attrNameLst>
                                      </p:cBhvr>
                                      <p:to>
                                        <p:strVal val="visible"/>
                                      </p:to>
                                    </p:set>
                                    <p:animEffect transition="in" filter="fade">
                                      <p:cBhvr>
                                        <p:cTn id="94" dur="1000"/>
                                        <p:tgtEl>
                                          <p:spTgt spid="8">
                                            <p:txEl>
                                              <p:pRg st="12" end="12"/>
                                            </p:txEl>
                                          </p:spTgt>
                                        </p:tgtEl>
                                      </p:cBhvr>
                                    </p:animEffect>
                                    <p:anim calcmode="lin" valueType="num">
                                      <p:cBhvr>
                                        <p:cTn id="95" dur="1000" fill="hold"/>
                                        <p:tgtEl>
                                          <p:spTgt spid="8">
                                            <p:txEl>
                                              <p:pRg st="12" end="12"/>
                                            </p:txEl>
                                          </p:spTgt>
                                        </p:tgtEl>
                                        <p:attrNameLst>
                                          <p:attrName>ppt_x</p:attrName>
                                        </p:attrNameLst>
                                      </p:cBhvr>
                                      <p:tavLst>
                                        <p:tav tm="0">
                                          <p:val>
                                            <p:strVal val="#ppt_x"/>
                                          </p:val>
                                        </p:tav>
                                        <p:tav tm="100000">
                                          <p:val>
                                            <p:strVal val="#ppt_x"/>
                                          </p:val>
                                        </p:tav>
                                      </p:tavLst>
                                    </p:anim>
                                    <p:anim calcmode="lin" valueType="num">
                                      <p:cBhvr>
                                        <p:cTn id="96" dur="1000" fill="hold"/>
                                        <p:tgtEl>
                                          <p:spTgt spid="8">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nodeType="clickEffect">
                                  <p:stCondLst>
                                    <p:cond delay="0"/>
                                  </p:stCondLst>
                                  <p:childTnLst>
                                    <p:set>
                                      <p:cBhvr>
                                        <p:cTn id="100" dur="1" fill="hold">
                                          <p:stCondLst>
                                            <p:cond delay="0"/>
                                          </p:stCondLst>
                                        </p:cTn>
                                        <p:tgtEl>
                                          <p:spTgt spid="8">
                                            <p:txEl>
                                              <p:pRg st="13" end="13"/>
                                            </p:txEl>
                                          </p:spTgt>
                                        </p:tgtEl>
                                        <p:attrNameLst>
                                          <p:attrName>style.visibility</p:attrName>
                                        </p:attrNameLst>
                                      </p:cBhvr>
                                      <p:to>
                                        <p:strVal val="visible"/>
                                      </p:to>
                                    </p:set>
                                    <p:animEffect transition="in" filter="fade">
                                      <p:cBhvr>
                                        <p:cTn id="101" dur="1000"/>
                                        <p:tgtEl>
                                          <p:spTgt spid="8">
                                            <p:txEl>
                                              <p:pRg st="13" end="13"/>
                                            </p:txEl>
                                          </p:spTgt>
                                        </p:tgtEl>
                                      </p:cBhvr>
                                    </p:animEffect>
                                    <p:anim calcmode="lin" valueType="num">
                                      <p:cBhvr>
                                        <p:cTn id="102" dur="1000" fill="hold"/>
                                        <p:tgtEl>
                                          <p:spTgt spid="8">
                                            <p:txEl>
                                              <p:pRg st="13" end="13"/>
                                            </p:txEl>
                                          </p:spTgt>
                                        </p:tgtEl>
                                        <p:attrNameLst>
                                          <p:attrName>ppt_x</p:attrName>
                                        </p:attrNameLst>
                                      </p:cBhvr>
                                      <p:tavLst>
                                        <p:tav tm="0">
                                          <p:val>
                                            <p:strVal val="#ppt_x"/>
                                          </p:val>
                                        </p:tav>
                                        <p:tav tm="100000">
                                          <p:val>
                                            <p:strVal val="#ppt_x"/>
                                          </p:val>
                                        </p:tav>
                                      </p:tavLst>
                                    </p:anim>
                                    <p:anim calcmode="lin" valueType="num">
                                      <p:cBhvr>
                                        <p:cTn id="103" dur="1000" fill="hold"/>
                                        <p:tgtEl>
                                          <p:spTgt spid="8">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nodeType="clickEffect">
                                  <p:stCondLst>
                                    <p:cond delay="0"/>
                                  </p:stCondLst>
                                  <p:childTnLst>
                                    <p:set>
                                      <p:cBhvr>
                                        <p:cTn id="107" dur="1" fill="hold">
                                          <p:stCondLst>
                                            <p:cond delay="0"/>
                                          </p:stCondLst>
                                        </p:cTn>
                                        <p:tgtEl>
                                          <p:spTgt spid="8">
                                            <p:txEl>
                                              <p:pRg st="14" end="14"/>
                                            </p:txEl>
                                          </p:spTgt>
                                        </p:tgtEl>
                                        <p:attrNameLst>
                                          <p:attrName>style.visibility</p:attrName>
                                        </p:attrNameLst>
                                      </p:cBhvr>
                                      <p:to>
                                        <p:strVal val="visible"/>
                                      </p:to>
                                    </p:set>
                                    <p:animEffect transition="in" filter="fade">
                                      <p:cBhvr>
                                        <p:cTn id="108" dur="1000"/>
                                        <p:tgtEl>
                                          <p:spTgt spid="8">
                                            <p:txEl>
                                              <p:pRg st="14" end="14"/>
                                            </p:txEl>
                                          </p:spTgt>
                                        </p:tgtEl>
                                      </p:cBhvr>
                                    </p:animEffect>
                                    <p:anim calcmode="lin" valueType="num">
                                      <p:cBhvr>
                                        <p:cTn id="109" dur="1000" fill="hold"/>
                                        <p:tgtEl>
                                          <p:spTgt spid="8">
                                            <p:txEl>
                                              <p:pRg st="14" end="14"/>
                                            </p:txEl>
                                          </p:spTgt>
                                        </p:tgtEl>
                                        <p:attrNameLst>
                                          <p:attrName>ppt_x</p:attrName>
                                        </p:attrNameLst>
                                      </p:cBhvr>
                                      <p:tavLst>
                                        <p:tav tm="0">
                                          <p:val>
                                            <p:strVal val="#ppt_x"/>
                                          </p:val>
                                        </p:tav>
                                        <p:tav tm="100000">
                                          <p:val>
                                            <p:strVal val="#ppt_x"/>
                                          </p:val>
                                        </p:tav>
                                      </p:tavLst>
                                    </p:anim>
                                    <p:anim calcmode="lin" valueType="num">
                                      <p:cBhvr>
                                        <p:cTn id="110" dur="1000" fill="hold"/>
                                        <p:tgtEl>
                                          <p:spTgt spid="8">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5434" y="341082"/>
            <a:ext cx="7979229" cy="6019918"/>
          </a:xfrm>
          <a:prstGeom prst="rect">
            <a:avLst/>
          </a:prstGeom>
        </p:spPr>
        <p:txBody>
          <a:bodyPr wrap="square">
            <a:spAutoFit/>
          </a:bodyPr>
          <a:lstStyle/>
          <a:p>
            <a:pPr>
              <a:lnSpc>
                <a:spcPct val="107000"/>
              </a:lnSpc>
              <a:spcAft>
                <a:spcPts val="0"/>
              </a:spcAft>
            </a:pPr>
            <a:r>
              <a:rPr lang="en-ZA" sz="2400" b="1" err="1">
                <a:latin typeface="Calibri" panose="020F0502020204030204" pitchFamily="34" charset="0"/>
                <a:ea typeface="Calibri" panose="020F0502020204030204" pitchFamily="34" charset="0"/>
                <a:cs typeface="Arial" panose="020B0604020202020204" pitchFamily="34" charset="0"/>
              </a:rPr>
              <a:t>Vroegherfs</a:t>
            </a:r>
            <a:r>
              <a:rPr lang="en-ZA" sz="2400" b="1">
                <a:latin typeface="Calibri" panose="020F0502020204030204" pitchFamily="34" charset="0"/>
                <a:ea typeface="Calibri" panose="020F0502020204030204" pitchFamily="34" charset="0"/>
                <a:cs typeface="Arial" panose="020B0604020202020204" pitchFamily="34" charset="0"/>
              </a:rPr>
              <a:t> – Joan </a:t>
            </a:r>
            <a:r>
              <a:rPr lang="en-ZA" sz="2400" b="1" err="1">
                <a:latin typeface="Calibri" panose="020F0502020204030204" pitchFamily="34" charset="0"/>
                <a:ea typeface="Calibri" panose="020F0502020204030204" pitchFamily="34" charset="0"/>
                <a:cs typeface="Arial" panose="020B0604020202020204" pitchFamily="34" charset="0"/>
              </a:rPr>
              <a:t>Hambidge</a:t>
            </a:r>
            <a:endParaRPr lang="en-ZA" sz="200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0"/>
              </a:spcAft>
              <a:buFont typeface="+mj-lt"/>
              <a:buAutoNum type="arabicPeriod"/>
            </a:pPr>
            <a:r>
              <a:rPr lang="en-ZA" sz="2400" b="1">
                <a:latin typeface="Calibri" panose="020F0502020204030204" pitchFamily="34" charset="0"/>
                <a:ea typeface="Calibri" panose="020F0502020204030204" pitchFamily="34" charset="0"/>
                <a:cs typeface="Arial" panose="020B0604020202020204" pitchFamily="34" charset="0"/>
              </a:rPr>
              <a:t> </a:t>
            </a:r>
            <a:r>
              <a:rPr lang="en-ZA" sz="2400" smtClean="0">
                <a:latin typeface="Calibri" panose="020F0502020204030204" pitchFamily="34" charset="0"/>
                <a:ea typeface="Calibri" panose="020F0502020204030204" pitchFamily="34" charset="0"/>
                <a:cs typeface="Arial" panose="020B0604020202020204" pitchFamily="34" charset="0"/>
              </a:rPr>
              <a:t>Die </a:t>
            </a:r>
            <a:r>
              <a:rPr lang="en-ZA" sz="2400" err="1">
                <a:latin typeface="Calibri" panose="020F0502020204030204" pitchFamily="34" charset="0"/>
                <a:ea typeface="Calibri" panose="020F0502020204030204" pitchFamily="34" charset="0"/>
                <a:cs typeface="Arial" panose="020B0604020202020204" pitchFamily="34" charset="0"/>
              </a:rPr>
              <a:t>jaar</a:t>
            </a:r>
            <a:r>
              <a:rPr lang="en-ZA" sz="2400">
                <a:latin typeface="Calibri" panose="020F0502020204030204" pitchFamily="34" charset="0"/>
                <a:ea typeface="Calibri" panose="020F0502020204030204" pitchFamily="34" charset="0"/>
                <a:cs typeface="Arial" panose="020B0604020202020204" pitchFamily="34" charset="0"/>
              </a:rPr>
              <a:t> word </a:t>
            </a:r>
            <a:r>
              <a:rPr lang="en-ZA" sz="2400" err="1">
                <a:latin typeface="Calibri" panose="020F0502020204030204" pitchFamily="34" charset="0"/>
                <a:ea typeface="Calibri" panose="020F0502020204030204" pitchFamily="34" charset="0"/>
                <a:cs typeface="Arial" panose="020B0604020202020204" pitchFamily="34" charset="0"/>
              </a:rPr>
              <a:t>ryp</a:t>
            </a:r>
            <a:r>
              <a:rPr lang="en-ZA" sz="2400">
                <a:latin typeface="Calibri" panose="020F0502020204030204" pitchFamily="34" charset="0"/>
                <a:ea typeface="Calibri" panose="020F0502020204030204" pitchFamily="34" charset="0"/>
                <a:cs typeface="Arial" panose="020B0604020202020204" pitchFamily="34" charset="0"/>
              </a:rPr>
              <a:t> in </a:t>
            </a:r>
            <a:r>
              <a:rPr lang="en-ZA" sz="2400" err="1">
                <a:latin typeface="Calibri" panose="020F0502020204030204" pitchFamily="34" charset="0"/>
                <a:ea typeface="Calibri" panose="020F0502020204030204" pitchFamily="34" charset="0"/>
                <a:cs typeface="Arial" panose="020B0604020202020204" pitchFamily="34" charset="0"/>
              </a:rPr>
              <a:t>wrede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ontnugtering</a:t>
            </a:r>
            <a:r>
              <a:rPr lang="en-ZA" sz="2400">
                <a:latin typeface="Calibri" panose="020F0502020204030204" pitchFamily="34" charset="0"/>
                <a:ea typeface="Calibri" panose="020F0502020204030204" pitchFamily="34" charset="0"/>
                <a:cs typeface="Arial" panose="020B0604020202020204" pitchFamily="34" charset="0"/>
              </a:rPr>
              <a:t>,</a:t>
            </a:r>
            <a:endParaRPr lang="en-ZA"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a:latin typeface="Calibri" panose="020F0502020204030204" pitchFamily="34" charset="0"/>
                <a:ea typeface="Calibri" panose="020F0502020204030204" pitchFamily="34" charset="0"/>
                <a:cs typeface="Arial" panose="020B0604020202020204" pitchFamily="34" charset="0"/>
              </a:rPr>
              <a:t>in </a:t>
            </a:r>
            <a:r>
              <a:rPr lang="en-ZA" sz="2400" err="1">
                <a:latin typeface="Calibri" panose="020F0502020204030204" pitchFamily="34" charset="0"/>
                <a:ea typeface="Calibri" panose="020F0502020204030204" pitchFamily="34" charset="0"/>
                <a:cs typeface="Arial" panose="020B0604020202020204" pitchFamily="34" charset="0"/>
              </a:rPr>
              <a:t>woede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wat</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verkil</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en</a:t>
            </a:r>
            <a:r>
              <a:rPr lang="en-ZA" sz="2400">
                <a:latin typeface="Calibri" panose="020F0502020204030204" pitchFamily="34" charset="0"/>
                <a:ea typeface="Calibri" panose="020F0502020204030204" pitchFamily="34" charset="0"/>
                <a:cs typeface="Arial" panose="020B0604020202020204" pitchFamily="34" charset="0"/>
              </a:rPr>
              <a:t> bitter </a:t>
            </a:r>
            <a:r>
              <a:rPr lang="en-ZA" sz="2400" err="1">
                <a:latin typeface="Calibri" panose="020F0502020204030204" pitchFamily="34" charset="0"/>
                <a:ea typeface="Calibri" panose="020F0502020204030204" pitchFamily="34" charset="0"/>
                <a:cs typeface="Arial" panose="020B0604020202020204" pitchFamily="34" charset="0"/>
              </a:rPr>
              <a:t>idees</a:t>
            </a:r>
            <a:endParaRPr lang="en-ZA"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err="1">
                <a:latin typeface="Calibri" panose="020F0502020204030204" pitchFamily="34" charset="0"/>
                <a:ea typeface="Calibri" panose="020F0502020204030204" pitchFamily="34" charset="0"/>
                <a:cs typeface="Arial" panose="020B0604020202020204" pitchFamily="34" charset="0"/>
              </a:rPr>
              <a:t>wat</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daglank</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deur</a:t>
            </a:r>
            <a:r>
              <a:rPr lang="en-ZA" sz="2400">
                <a:latin typeface="Calibri" panose="020F0502020204030204" pitchFamily="34" charset="0"/>
                <a:ea typeface="Calibri" panose="020F0502020204030204" pitchFamily="34" charset="0"/>
                <a:cs typeface="Arial" panose="020B0604020202020204" pitchFamily="34" charset="0"/>
              </a:rPr>
              <a:t> my </a:t>
            </a:r>
            <a:r>
              <a:rPr lang="en-ZA" sz="2400" err="1">
                <a:latin typeface="Calibri" panose="020F0502020204030204" pitchFamily="34" charset="0"/>
                <a:ea typeface="Calibri" panose="020F0502020204030204" pitchFamily="34" charset="0"/>
                <a:cs typeface="Arial" panose="020B0604020202020204" pitchFamily="34" charset="0"/>
              </a:rPr>
              <a:t>nuwe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minagting</a:t>
            </a:r>
            <a:endParaRPr lang="en-ZA"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err="1">
                <a:latin typeface="Calibri" panose="020F0502020204030204" pitchFamily="34" charset="0"/>
                <a:ea typeface="Calibri" panose="020F0502020204030204" pitchFamily="34" charset="0"/>
                <a:cs typeface="Arial" panose="020B0604020202020204" pitchFamily="34" charset="0"/>
              </a:rPr>
              <a:t>uitgespoel</a:t>
            </a:r>
            <a:r>
              <a:rPr lang="en-ZA" sz="2400">
                <a:latin typeface="Calibri" panose="020F0502020204030204" pitchFamily="34" charset="0"/>
                <a:ea typeface="Calibri" panose="020F0502020204030204" pitchFamily="34" charset="0"/>
                <a:cs typeface="Arial" panose="020B0604020202020204" pitchFamily="34" charset="0"/>
              </a:rPr>
              <a:t> word; </a:t>
            </a:r>
            <a:r>
              <a:rPr lang="en-ZA" sz="2400" err="1">
                <a:latin typeface="Calibri" panose="020F0502020204030204" pitchFamily="34" charset="0"/>
                <a:ea typeface="Calibri" panose="020F0502020204030204" pitchFamily="34" charset="0"/>
                <a:cs typeface="Arial" panose="020B0604020202020204" pitchFamily="34" charset="0"/>
              </a:rPr>
              <a:t>alle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idees</a:t>
            </a:r>
            <a:r>
              <a:rPr lang="en-ZA" sz="2400">
                <a:latin typeface="Calibri" panose="020F0502020204030204" pitchFamily="34" charset="0"/>
                <a:ea typeface="Calibri" panose="020F0502020204030204" pitchFamily="34" charset="0"/>
                <a:cs typeface="Arial" panose="020B0604020202020204" pitchFamily="34" charset="0"/>
              </a:rPr>
              <a:t> word </a:t>
            </a:r>
            <a:r>
              <a:rPr lang="en-ZA" sz="2400" err="1">
                <a:latin typeface="Calibri" panose="020F0502020204030204" pitchFamily="34" charset="0"/>
                <a:ea typeface="Calibri" panose="020F0502020204030204" pitchFamily="34" charset="0"/>
                <a:cs typeface="Arial" panose="020B0604020202020204" pitchFamily="34" charset="0"/>
              </a:rPr>
              <a:t>reëls</a:t>
            </a:r>
            <a:r>
              <a:rPr lang="en-ZA" sz="2400">
                <a:latin typeface="Calibri" panose="020F0502020204030204" pitchFamily="34" charset="0"/>
                <a:ea typeface="Calibri" panose="020F0502020204030204" pitchFamily="34" charset="0"/>
                <a:cs typeface="Arial" panose="020B0604020202020204" pitchFamily="34" charset="0"/>
              </a:rPr>
              <a:t>,</a:t>
            </a:r>
            <a:endParaRPr lang="en-ZA"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a:latin typeface="Calibri" panose="020F0502020204030204" pitchFamily="34" charset="0"/>
                <a:ea typeface="Calibri" panose="020F0502020204030204" pitchFamily="34" charset="0"/>
                <a:cs typeface="Arial" panose="020B0604020202020204" pitchFamily="34" charset="0"/>
              </a:rPr>
              <a:t>tot </a:t>
            </a:r>
            <a:r>
              <a:rPr lang="en-ZA" sz="2400" err="1">
                <a:latin typeface="Calibri" panose="020F0502020204030204" pitchFamily="34" charset="0"/>
                <a:ea typeface="Calibri" panose="020F0502020204030204" pitchFamily="34" charset="0"/>
                <a:cs typeface="Arial" panose="020B0604020202020204" pitchFamily="34" charset="0"/>
              </a:rPr>
              <a:t>selfs</a:t>
            </a:r>
            <a:r>
              <a:rPr lang="en-ZA" sz="2400">
                <a:latin typeface="Calibri" panose="020F0502020204030204" pitchFamily="34" charset="0"/>
                <a:ea typeface="Calibri" panose="020F0502020204030204" pitchFamily="34" charset="0"/>
                <a:cs typeface="Arial" panose="020B0604020202020204" pitchFamily="34" charset="0"/>
              </a:rPr>
              <a:t> die </a:t>
            </a:r>
            <a:r>
              <a:rPr lang="en-ZA" sz="2400" u="sng" err="1">
                <a:latin typeface="Calibri" panose="020F0502020204030204" pitchFamily="34" charset="0"/>
                <a:ea typeface="Calibri" panose="020F0502020204030204" pitchFamily="34" charset="0"/>
                <a:cs typeface="Arial" panose="020B0604020202020204" pitchFamily="34" charset="0"/>
              </a:rPr>
              <a:t>slustes</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en</a:t>
            </a:r>
            <a:r>
              <a:rPr lang="en-ZA" sz="2400">
                <a:latin typeface="Calibri" panose="020F0502020204030204" pitchFamily="34" charset="0"/>
                <a:ea typeface="Calibri" panose="020F0502020204030204" pitchFamily="34" charset="0"/>
                <a:cs typeface="Arial" panose="020B0604020202020204" pitchFamily="34" charset="0"/>
              </a:rPr>
              <a:t> die </a:t>
            </a:r>
            <a:r>
              <a:rPr lang="en-ZA" sz="2400" err="1">
                <a:latin typeface="Calibri" panose="020F0502020204030204" pitchFamily="34" charset="0"/>
                <a:ea typeface="Calibri" panose="020F0502020204030204" pitchFamily="34" charset="0"/>
                <a:cs typeface="Arial" panose="020B0604020202020204" pitchFamily="34" charset="0"/>
              </a:rPr>
              <a:t>eerste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beelde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val</a:t>
            </a:r>
            <a:endParaRPr lang="en-ZA"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a:latin typeface="Calibri" panose="020F0502020204030204" pitchFamily="34" charset="0"/>
                <a:ea typeface="Calibri" panose="020F0502020204030204" pitchFamily="34" charset="0"/>
                <a:cs typeface="Arial" panose="020B0604020202020204" pitchFamily="34" charset="0"/>
              </a:rPr>
              <a:t>so </a:t>
            </a:r>
            <a:r>
              <a:rPr lang="en-ZA" sz="2400" err="1">
                <a:latin typeface="Calibri" panose="020F0502020204030204" pitchFamily="34" charset="0"/>
                <a:ea typeface="Calibri" panose="020F0502020204030204" pitchFamily="34" charset="0"/>
                <a:cs typeface="Arial" panose="020B0604020202020204" pitchFamily="34" charset="0"/>
              </a:rPr>
              <a:t>stilweg</a:t>
            </a:r>
            <a:r>
              <a:rPr lang="en-ZA" sz="2400">
                <a:latin typeface="Calibri" panose="020F0502020204030204" pitchFamily="34" charset="0"/>
                <a:ea typeface="Calibri" panose="020F0502020204030204" pitchFamily="34" charset="0"/>
                <a:cs typeface="Arial" panose="020B0604020202020204" pitchFamily="34" charset="0"/>
              </a:rPr>
              <a:t> in my </a:t>
            </a:r>
            <a:r>
              <a:rPr lang="en-ZA" sz="2400" err="1">
                <a:latin typeface="Calibri" panose="020F0502020204030204" pitchFamily="34" charset="0"/>
                <a:ea typeface="Calibri" panose="020F0502020204030204" pitchFamily="34" charset="0"/>
                <a:cs typeface="Arial" panose="020B0604020202020204" pitchFamily="34" charset="0"/>
              </a:rPr>
              <a:t>donker</a:t>
            </a:r>
            <a:r>
              <a:rPr lang="en-ZA" sz="2400">
                <a:latin typeface="Calibri" panose="020F0502020204030204" pitchFamily="34" charset="0"/>
                <a:ea typeface="Calibri" panose="020F0502020204030204" pitchFamily="34" charset="0"/>
                <a:cs typeface="Arial" panose="020B0604020202020204" pitchFamily="34" charset="0"/>
              </a:rPr>
              <a:t> </a:t>
            </a:r>
            <a:r>
              <a:rPr lang="en-ZA" sz="2400" u="sng" err="1">
                <a:latin typeface="Calibri" panose="020F0502020204030204" pitchFamily="34" charset="0"/>
                <a:ea typeface="Calibri" panose="020F0502020204030204" pitchFamily="34" charset="0"/>
                <a:cs typeface="Arial" panose="020B0604020202020204" pitchFamily="34" charset="0"/>
              </a:rPr>
              <a:t>depressiewe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drome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uit</a:t>
            </a:r>
            <a:endParaRPr lang="en-ZA"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err="1">
                <a:latin typeface="Calibri" panose="020F0502020204030204" pitchFamily="34" charset="0"/>
                <a:ea typeface="Calibri" panose="020F0502020204030204" pitchFamily="34" charset="0"/>
                <a:cs typeface="Arial" panose="020B0604020202020204" pitchFamily="34" charset="0"/>
              </a:rPr>
              <a:t>sodat</a:t>
            </a:r>
            <a:r>
              <a:rPr lang="en-ZA" sz="2400">
                <a:latin typeface="Calibri" panose="020F0502020204030204" pitchFamily="34" charset="0"/>
                <a:ea typeface="Calibri" panose="020F0502020204030204" pitchFamily="34" charset="0"/>
                <a:cs typeface="Arial" panose="020B0604020202020204" pitchFamily="34" charset="0"/>
              </a:rPr>
              <a:t> die </a:t>
            </a:r>
            <a:r>
              <a:rPr lang="en-ZA" sz="2400" u="sng" err="1">
                <a:latin typeface="Calibri" panose="020F0502020204030204" pitchFamily="34" charset="0"/>
                <a:ea typeface="Calibri" panose="020F0502020204030204" pitchFamily="34" charset="0"/>
                <a:cs typeface="Arial" panose="020B0604020202020204" pitchFamily="34" charset="0"/>
              </a:rPr>
              <a:t>dendriete</a:t>
            </a:r>
            <a:r>
              <a:rPr lang="en-ZA" sz="2400">
                <a:latin typeface="Calibri" panose="020F0502020204030204" pitchFamily="34" charset="0"/>
                <a:ea typeface="Calibri" panose="020F0502020204030204" pitchFamily="34" charset="0"/>
                <a:cs typeface="Arial" panose="020B0604020202020204" pitchFamily="34" charset="0"/>
              </a:rPr>
              <a:t> in my </a:t>
            </a:r>
            <a:r>
              <a:rPr lang="en-ZA" sz="2400" err="1">
                <a:latin typeface="Calibri" panose="020F0502020204030204" pitchFamily="34" charset="0"/>
                <a:ea typeface="Calibri" panose="020F0502020204030204" pitchFamily="34" charset="0"/>
                <a:cs typeface="Arial" panose="020B0604020202020204" pitchFamily="34" charset="0"/>
              </a:rPr>
              <a:t>brein</a:t>
            </a:r>
            <a:r>
              <a:rPr lang="en-ZA" sz="2400">
                <a:latin typeface="Calibri" panose="020F0502020204030204" pitchFamily="34" charset="0"/>
                <a:ea typeface="Calibri" panose="020F0502020204030204" pitchFamily="34" charset="0"/>
                <a:cs typeface="Arial" panose="020B0604020202020204" pitchFamily="34" charset="0"/>
              </a:rPr>
              <a:t> al</a:t>
            </a:r>
            <a:endParaRPr lang="en-ZA"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a:latin typeface="Calibri" panose="020F0502020204030204" pitchFamily="34" charset="0"/>
                <a:ea typeface="Calibri" panose="020F0502020204030204" pitchFamily="34" charset="0"/>
                <a:cs typeface="Arial" panose="020B0604020202020204" pitchFamily="34" charset="0"/>
              </a:rPr>
              <a:t>teen </a:t>
            </a:r>
            <a:r>
              <a:rPr lang="en-ZA" sz="2400" err="1">
                <a:latin typeface="Calibri" panose="020F0502020204030204" pitchFamily="34" charset="0"/>
                <a:ea typeface="Calibri" panose="020F0502020204030204" pitchFamily="34" charset="0"/>
                <a:cs typeface="Arial" panose="020B0604020202020204" pitchFamily="34" charset="0"/>
              </a:rPr>
              <a:t>elke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ligte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môre</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ooreis</a:t>
            </a:r>
            <a:r>
              <a:rPr lang="en-ZA" sz="2400">
                <a:latin typeface="Calibri" panose="020F0502020204030204" pitchFamily="34" charset="0"/>
                <a:ea typeface="Calibri" panose="020F0502020204030204" pitchFamily="34" charset="0"/>
                <a:cs typeface="Arial" panose="020B0604020202020204" pitchFamily="34" charset="0"/>
              </a:rPr>
              <a:t>, </a:t>
            </a:r>
            <a:r>
              <a:rPr lang="en-ZA" sz="2400" err="1">
                <a:latin typeface="Calibri" panose="020F0502020204030204" pitchFamily="34" charset="0"/>
                <a:ea typeface="Calibri" panose="020F0502020204030204" pitchFamily="34" charset="0"/>
                <a:cs typeface="Arial" panose="020B0604020202020204" pitchFamily="34" charset="0"/>
              </a:rPr>
              <a:t>ópspruit</a:t>
            </a:r>
            <a:r>
              <a:rPr lang="en-ZA" sz="2400" smtClean="0">
                <a:latin typeface="Calibri" panose="020F0502020204030204" pitchFamily="34" charset="0"/>
                <a:ea typeface="Calibri" panose="020F0502020204030204" pitchFamily="34" charset="0"/>
                <a:cs typeface="Arial" panose="020B0604020202020204" pitchFamily="34" charset="0"/>
              </a:rPr>
              <a:t>.</a:t>
            </a:r>
          </a:p>
          <a:p>
            <a:pPr marL="342900" lvl="0" indent="-342900">
              <a:lnSpc>
                <a:spcPct val="107000"/>
              </a:lnSpc>
              <a:spcAft>
                <a:spcPts val="0"/>
              </a:spcAft>
              <a:buFont typeface="+mj-lt"/>
              <a:buAutoNum type="arabicPeriod"/>
            </a:pPr>
            <a:r>
              <a:rPr lang="en-ZA" sz="2400" smtClean="0">
                <a:latin typeface="Calibri" panose="020F0502020204030204" pitchFamily="34" charset="0"/>
                <a:ea typeface="Calibri" panose="020F0502020204030204" pitchFamily="34" charset="0"/>
                <a:cs typeface="Arial" panose="020B0604020202020204" pitchFamily="34" charset="0"/>
              </a:rPr>
              <a:t>O </a:t>
            </a:r>
            <a:r>
              <a:rPr lang="en-ZA" sz="2400" u="sng" smtClean="0">
                <a:latin typeface="Calibri" panose="020F0502020204030204" pitchFamily="34" charset="0"/>
                <a:ea typeface="Calibri" panose="020F0502020204030204" pitchFamily="34" charset="0"/>
                <a:cs typeface="Arial" panose="020B0604020202020204" pitchFamily="34" charset="0"/>
              </a:rPr>
              <a:t>muses</a:t>
            </a:r>
            <a:r>
              <a:rPr lang="en-ZA" sz="2400" smtClean="0">
                <a:latin typeface="Calibri" panose="020F0502020204030204" pitchFamily="34" charset="0"/>
                <a:ea typeface="Calibri" panose="020F0502020204030204" pitchFamily="34" charset="0"/>
                <a:cs typeface="Arial" panose="020B0604020202020204" pitchFamily="34" charset="0"/>
              </a:rPr>
              <a:t>, laat hierdie dae nooit verbygaan:</a:t>
            </a:r>
            <a:endParaRPr lang="en-ZA" sz="200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smtClean="0">
                <a:latin typeface="Calibri" panose="020F0502020204030204" pitchFamily="34" charset="0"/>
                <a:ea typeface="Calibri" panose="020F0502020204030204" pitchFamily="34" charset="0"/>
                <a:cs typeface="Arial" panose="020B0604020202020204" pitchFamily="34" charset="0"/>
              </a:rPr>
              <a:t>laat alles val wat poësie of stilte verbreek</a:t>
            </a:r>
            <a:endParaRPr lang="en-ZA" sz="200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smtClean="0">
                <a:latin typeface="Calibri" panose="020F0502020204030204" pitchFamily="34" charset="0"/>
                <a:ea typeface="Calibri" panose="020F0502020204030204" pitchFamily="34" charset="0"/>
                <a:cs typeface="Arial" panose="020B0604020202020204" pitchFamily="34" charset="0"/>
              </a:rPr>
              <a:t>of </a:t>
            </a:r>
            <a:r>
              <a:rPr lang="en-ZA" sz="2400" u="sng" smtClean="0">
                <a:latin typeface="Calibri" panose="020F0502020204030204" pitchFamily="34" charset="0"/>
                <a:ea typeface="Calibri" panose="020F0502020204030204" pitchFamily="34" charset="0"/>
                <a:cs typeface="Arial" panose="020B0604020202020204" pitchFamily="34" charset="0"/>
              </a:rPr>
              <a:t>cliché</a:t>
            </a:r>
            <a:r>
              <a:rPr lang="en-ZA" sz="2400" smtClean="0">
                <a:latin typeface="Calibri" panose="020F0502020204030204" pitchFamily="34" charset="0"/>
                <a:ea typeface="Calibri" panose="020F0502020204030204" pitchFamily="34" charset="0"/>
                <a:cs typeface="Arial" panose="020B0604020202020204" pitchFamily="34" charset="0"/>
              </a:rPr>
              <a:t> is, en vér was van die pyn;</a:t>
            </a:r>
            <a:endParaRPr lang="en-ZA" sz="200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smtClean="0">
                <a:latin typeface="Calibri" panose="020F0502020204030204" pitchFamily="34" charset="0"/>
                <a:ea typeface="Calibri" panose="020F0502020204030204" pitchFamily="34" charset="0"/>
                <a:cs typeface="Arial" panose="020B0604020202020204" pitchFamily="34" charset="0"/>
              </a:rPr>
              <a:t>laat ryp word, </a:t>
            </a:r>
            <a:r>
              <a:rPr lang="en-ZA" sz="2400" u="sng" smtClean="0">
                <a:latin typeface="Calibri" panose="020F0502020204030204" pitchFamily="34" charset="0"/>
                <a:ea typeface="Calibri" panose="020F0502020204030204" pitchFamily="34" charset="0"/>
                <a:cs typeface="Arial" panose="020B0604020202020204" pitchFamily="34" charset="0"/>
              </a:rPr>
              <a:t>muses</a:t>
            </a:r>
            <a:r>
              <a:rPr lang="en-ZA" sz="2400" smtClean="0">
                <a:latin typeface="Calibri" panose="020F0502020204030204" pitchFamily="34" charset="0"/>
                <a:ea typeface="Calibri" panose="020F0502020204030204" pitchFamily="34" charset="0"/>
                <a:cs typeface="Arial" panose="020B0604020202020204" pitchFamily="34" charset="0"/>
              </a:rPr>
              <a:t>, laat jul verwoesting nimmer taan,</a:t>
            </a:r>
            <a:endParaRPr lang="en-ZA" sz="200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smtClean="0">
                <a:latin typeface="Calibri" panose="020F0502020204030204" pitchFamily="34" charset="0"/>
                <a:ea typeface="Calibri" panose="020F0502020204030204" pitchFamily="34" charset="0"/>
                <a:cs typeface="Arial" panose="020B0604020202020204" pitchFamily="34" charset="0"/>
              </a:rPr>
              <a:t>vir ewig, tot al my demone afgebreek</a:t>
            </a:r>
            <a:endParaRPr lang="en-ZA" sz="200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400" smtClean="0">
                <a:latin typeface="Calibri" panose="020F0502020204030204" pitchFamily="34" charset="0"/>
                <a:ea typeface="Calibri" panose="020F0502020204030204" pitchFamily="34" charset="0"/>
                <a:cs typeface="Arial" panose="020B0604020202020204" pitchFamily="34" charset="0"/>
              </a:rPr>
              <a:t>word in </a:t>
            </a:r>
            <a:r>
              <a:rPr lang="en-ZA" sz="2400" u="sng" smtClean="0">
                <a:latin typeface="Calibri" panose="020F0502020204030204" pitchFamily="34" charset="0"/>
                <a:ea typeface="Calibri" panose="020F0502020204030204" pitchFamily="34" charset="0"/>
                <a:cs typeface="Arial" panose="020B0604020202020204" pitchFamily="34" charset="0"/>
              </a:rPr>
              <a:t>relevante</a:t>
            </a:r>
            <a:r>
              <a:rPr lang="en-ZA" sz="2400" smtClean="0">
                <a:latin typeface="Calibri" panose="020F0502020204030204" pitchFamily="34" charset="0"/>
                <a:ea typeface="Calibri" panose="020F0502020204030204" pitchFamily="34" charset="0"/>
                <a:cs typeface="Arial" panose="020B0604020202020204" pitchFamily="34" charset="0"/>
              </a:rPr>
              <a:t>, tydgebonde skyn.</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9192491" y="5610331"/>
            <a:ext cx="2559627" cy="646331"/>
          </a:xfrm>
          <a:prstGeom prst="rect">
            <a:avLst/>
          </a:prstGeom>
          <a:solidFill>
            <a:schemeClr val="bg1"/>
          </a:solidFill>
          <a:ln>
            <a:solidFill>
              <a:schemeClr val="tx1"/>
            </a:solidFill>
          </a:ln>
        </p:spPr>
        <p:txBody>
          <a:bodyPr wrap="square" rtlCol="0">
            <a:spAutoFit/>
          </a:bodyPr>
          <a:lstStyle/>
          <a:p>
            <a:r>
              <a:rPr lang="en-ZA" b="1" smtClean="0"/>
              <a:t>relevante</a:t>
            </a:r>
            <a:r>
              <a:rPr lang="en-ZA" smtClean="0"/>
              <a:t>: toepaslike, betekenisvolle</a:t>
            </a:r>
            <a:endParaRPr lang="en-US"/>
          </a:p>
        </p:txBody>
      </p:sp>
      <p:sp>
        <p:nvSpPr>
          <p:cNvPr id="5" name="TextBox 4"/>
          <p:cNvSpPr txBox="1"/>
          <p:nvPr/>
        </p:nvSpPr>
        <p:spPr>
          <a:xfrm>
            <a:off x="9192489" y="4201478"/>
            <a:ext cx="2559628" cy="923330"/>
          </a:xfrm>
          <a:prstGeom prst="rect">
            <a:avLst/>
          </a:prstGeom>
          <a:solidFill>
            <a:schemeClr val="bg1"/>
          </a:solidFill>
          <a:ln>
            <a:solidFill>
              <a:schemeClr val="tx1"/>
            </a:solidFill>
          </a:ln>
        </p:spPr>
        <p:txBody>
          <a:bodyPr wrap="square" rtlCol="0">
            <a:spAutoFit/>
          </a:bodyPr>
          <a:lstStyle/>
          <a:p>
            <a:r>
              <a:rPr lang="en-ZA" b="1" smtClean="0"/>
              <a:t>cliché</a:t>
            </a:r>
            <a:r>
              <a:rPr lang="en-ZA" smtClean="0"/>
              <a:t>: afgesaagde, holruggeryde uitdrukking</a:t>
            </a:r>
            <a:endParaRPr lang="en-US"/>
          </a:p>
        </p:txBody>
      </p:sp>
      <p:sp>
        <p:nvSpPr>
          <p:cNvPr id="6" name="TextBox 5"/>
          <p:cNvSpPr txBox="1"/>
          <p:nvPr/>
        </p:nvSpPr>
        <p:spPr>
          <a:xfrm>
            <a:off x="9192489" y="1538040"/>
            <a:ext cx="2389909" cy="2585323"/>
          </a:xfrm>
          <a:prstGeom prst="rect">
            <a:avLst/>
          </a:prstGeom>
          <a:solidFill>
            <a:schemeClr val="bg1"/>
          </a:solidFill>
          <a:ln>
            <a:solidFill>
              <a:schemeClr val="tx1"/>
            </a:solidFill>
          </a:ln>
        </p:spPr>
        <p:txBody>
          <a:bodyPr wrap="square" rtlCol="0">
            <a:spAutoFit/>
          </a:bodyPr>
          <a:lstStyle/>
          <a:p>
            <a:r>
              <a:rPr lang="en-ZA" b="1" smtClean="0"/>
              <a:t>dendriete</a:t>
            </a:r>
            <a:r>
              <a:rPr lang="en-ZA" smtClean="0"/>
              <a:t>: die vertakte uitsteeksel van ‘n neuron in die brein; die akson van een neuron stuur boodskappe wat ontvang word deur die dendriete van ander neurons</a:t>
            </a:r>
            <a:endParaRPr lang="en-US"/>
          </a:p>
        </p:txBody>
      </p:sp>
      <p:sp>
        <p:nvSpPr>
          <p:cNvPr id="7" name="TextBox 6"/>
          <p:cNvSpPr txBox="1"/>
          <p:nvPr/>
        </p:nvSpPr>
        <p:spPr>
          <a:xfrm>
            <a:off x="716973" y="2507535"/>
            <a:ext cx="1908461" cy="646331"/>
          </a:xfrm>
          <a:prstGeom prst="rect">
            <a:avLst/>
          </a:prstGeom>
          <a:solidFill>
            <a:schemeClr val="bg1"/>
          </a:solidFill>
          <a:ln>
            <a:solidFill>
              <a:schemeClr val="tx1"/>
            </a:solidFill>
          </a:ln>
        </p:spPr>
        <p:txBody>
          <a:bodyPr wrap="square" rtlCol="0">
            <a:spAutoFit/>
          </a:bodyPr>
          <a:lstStyle/>
          <a:p>
            <a:r>
              <a:rPr lang="en-ZA" b="1" smtClean="0"/>
              <a:t>depressiewe</a:t>
            </a:r>
            <a:r>
              <a:rPr lang="en-ZA" smtClean="0"/>
              <a:t> - neerdrukkende</a:t>
            </a:r>
            <a:endParaRPr lang="en-US"/>
          </a:p>
        </p:txBody>
      </p:sp>
      <p:sp>
        <p:nvSpPr>
          <p:cNvPr id="8" name="TextBox 7"/>
          <p:cNvSpPr txBox="1"/>
          <p:nvPr/>
        </p:nvSpPr>
        <p:spPr>
          <a:xfrm>
            <a:off x="9192489" y="60712"/>
            <a:ext cx="2389909" cy="1477328"/>
          </a:xfrm>
          <a:prstGeom prst="rect">
            <a:avLst/>
          </a:prstGeom>
          <a:solidFill>
            <a:schemeClr val="bg1"/>
          </a:solidFill>
          <a:ln>
            <a:solidFill>
              <a:schemeClr val="tx1"/>
            </a:solidFill>
          </a:ln>
        </p:spPr>
        <p:txBody>
          <a:bodyPr wrap="square" rtlCol="0">
            <a:spAutoFit/>
          </a:bodyPr>
          <a:lstStyle/>
          <a:p>
            <a:r>
              <a:rPr lang="en-ZA" b="1" smtClean="0"/>
              <a:t>slustes</a:t>
            </a:r>
            <a:r>
              <a:rPr lang="en-ZA" smtClean="0"/>
              <a:t>: die oortreffende trap van “slu”, wat skelm of slinks beteken.  </a:t>
            </a:r>
            <a:endParaRPr lang="en-US"/>
          </a:p>
        </p:txBody>
      </p:sp>
      <p:sp>
        <p:nvSpPr>
          <p:cNvPr id="9" name="TextBox 8"/>
          <p:cNvSpPr txBox="1"/>
          <p:nvPr/>
        </p:nvSpPr>
        <p:spPr>
          <a:xfrm>
            <a:off x="0" y="799376"/>
            <a:ext cx="1288473" cy="369332"/>
          </a:xfrm>
          <a:prstGeom prst="rect">
            <a:avLst/>
          </a:prstGeom>
          <a:noFill/>
        </p:spPr>
        <p:txBody>
          <a:bodyPr wrap="square" rtlCol="0">
            <a:spAutoFit/>
          </a:bodyPr>
          <a:lstStyle/>
          <a:p>
            <a:r>
              <a:rPr lang="en-ZA" b="1" smtClean="0">
                <a:solidFill>
                  <a:schemeClr val="bg1"/>
                </a:solidFill>
              </a:rPr>
              <a:t>Betekenis</a:t>
            </a:r>
            <a:endParaRPr lang="en-US" b="1">
              <a:solidFill>
                <a:schemeClr val="bg1"/>
              </a:solidFill>
            </a:endParaRPr>
          </a:p>
        </p:txBody>
      </p:sp>
      <p:sp>
        <p:nvSpPr>
          <p:cNvPr id="10" name="TextBox 9"/>
          <p:cNvSpPr txBox="1"/>
          <p:nvPr/>
        </p:nvSpPr>
        <p:spPr>
          <a:xfrm>
            <a:off x="498764" y="4502336"/>
            <a:ext cx="2126670" cy="1754326"/>
          </a:xfrm>
          <a:prstGeom prst="rect">
            <a:avLst/>
          </a:prstGeom>
          <a:solidFill>
            <a:schemeClr val="bg1"/>
          </a:solidFill>
          <a:ln>
            <a:solidFill>
              <a:schemeClr val="tx1"/>
            </a:solidFill>
          </a:ln>
        </p:spPr>
        <p:txBody>
          <a:bodyPr wrap="square" rtlCol="0">
            <a:spAutoFit/>
          </a:bodyPr>
          <a:lstStyle/>
          <a:p>
            <a:r>
              <a:rPr lang="en-ZA" b="1" smtClean="0"/>
              <a:t>Muses </a:t>
            </a:r>
            <a:r>
              <a:rPr lang="en-ZA" smtClean="0"/>
              <a:t>is in die Griekse mitologie die godinne van die skone kunste wat kunstenaars inspireer.  </a:t>
            </a:r>
            <a:endParaRPr lang="en-US"/>
          </a:p>
        </p:txBody>
      </p:sp>
    </p:spTree>
    <p:extLst>
      <p:ext uri="{BB962C8B-B14F-4D97-AF65-F5344CB8AC3E}">
        <p14:creationId xmlns:p14="http://schemas.microsoft.com/office/powerpoint/2010/main" val="417680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arn(inVertical)">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1000"/>
                                        <p:tgtEl>
                                          <p:spTgt spid="5"/>
                                        </p:tgtEl>
                                      </p:cBhvr>
                                    </p:animEffect>
                                    <p:anim calcmode="lin" valueType="num">
                                      <p:cBhvr>
                                        <p:cTn id="34" dur="1000" fill="hold"/>
                                        <p:tgtEl>
                                          <p:spTgt spid="5"/>
                                        </p:tgtEl>
                                        <p:attrNameLst>
                                          <p:attrName>ppt_x</p:attrName>
                                        </p:attrNameLst>
                                      </p:cBhvr>
                                      <p:tavLst>
                                        <p:tav tm="0">
                                          <p:val>
                                            <p:strVal val="#ppt_x"/>
                                          </p:val>
                                        </p:tav>
                                        <p:tav tm="100000">
                                          <p:val>
                                            <p:strVal val="#ppt_x"/>
                                          </p:val>
                                        </p:tav>
                                      </p:tavLst>
                                    </p:anim>
                                    <p:anim calcmode="lin" valueType="num">
                                      <p:cBhvr>
                                        <p:cTn id="3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arn(inVertical)">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99376"/>
            <a:ext cx="1510581" cy="369332"/>
          </a:xfrm>
          <a:prstGeom prst="rect">
            <a:avLst/>
          </a:prstGeom>
          <a:noFill/>
        </p:spPr>
        <p:txBody>
          <a:bodyPr wrap="square" rtlCol="0">
            <a:spAutoFit/>
          </a:bodyPr>
          <a:lstStyle/>
          <a:p>
            <a:r>
              <a:rPr lang="en-ZA" b="1" smtClean="0">
                <a:solidFill>
                  <a:schemeClr val="bg1"/>
                </a:solidFill>
              </a:rPr>
              <a:t>Sonnetvorm</a:t>
            </a:r>
            <a:endParaRPr lang="en-US" b="1">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499648178"/>
              </p:ext>
            </p:extLst>
          </p:nvPr>
        </p:nvGraphicFramePr>
        <p:xfrm>
          <a:off x="2239819" y="477982"/>
          <a:ext cx="7693890" cy="5562600"/>
        </p:xfrm>
        <a:graphic>
          <a:graphicData uri="http://schemas.openxmlformats.org/drawingml/2006/table">
            <a:tbl>
              <a:tblPr firstRow="1" bandRow="1">
                <a:tableStyleId>{5C22544A-7EE6-4342-B048-85BDC9FD1C3A}</a:tableStyleId>
              </a:tblPr>
              <a:tblGrid>
                <a:gridCol w="469184"/>
                <a:gridCol w="6310306"/>
                <a:gridCol w="426027"/>
                <a:gridCol w="488373"/>
              </a:tblGrid>
              <a:tr h="370840">
                <a:tc>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1" smtClean="0">
                          <a:latin typeface="+mj-lt"/>
                          <a:ea typeface="Calibri" panose="020F0502020204030204" pitchFamily="34" charset="0"/>
                          <a:cs typeface="Arial" panose="020B0604020202020204" pitchFamily="34" charset="0"/>
                        </a:rPr>
                        <a:t>Vroegherfs – Joan Hambidge</a:t>
                      </a:r>
                      <a:endParaRPr lang="en-US">
                        <a:latin typeface="+mj-lt"/>
                      </a:endParaRPr>
                    </a:p>
                  </a:txBody>
                  <a:tcPr/>
                </a:tc>
                <a:tc>
                  <a:txBody>
                    <a:bodyPr/>
                    <a:lstStyle/>
                    <a:p>
                      <a:endParaRPr lang="en-US"/>
                    </a:p>
                  </a:txBody>
                  <a:tcPr/>
                </a:tc>
                <a:tc>
                  <a:txBody>
                    <a:bodyPr/>
                    <a:lstStyle/>
                    <a:p>
                      <a:endParaRPr lang="en-US"/>
                    </a:p>
                  </a:txBody>
                  <a:tcPr/>
                </a:tc>
              </a:tr>
              <a:tr h="370840">
                <a:tc>
                  <a:txBody>
                    <a:bodyPr/>
                    <a:lstStyle/>
                    <a:p>
                      <a:r>
                        <a:rPr lang="en-ZA" smtClean="0"/>
                        <a:t>1</a:t>
                      </a:r>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Die jaar word ryp in wrede ontnugtering,</a:t>
                      </a:r>
                      <a:endParaRPr lang="en-US">
                        <a:latin typeface="Century Gothic" panose="020B0502020202020204" pitchFamily="34" charset="0"/>
                      </a:endParaRPr>
                    </a:p>
                  </a:txBody>
                  <a:tcPr/>
                </a:tc>
                <a:tc>
                  <a:txBody>
                    <a:bodyPr/>
                    <a:lstStyle/>
                    <a:p>
                      <a:r>
                        <a:rPr lang="en-ZA" b="1" smtClean="0"/>
                        <a:t>a</a:t>
                      </a:r>
                      <a:endParaRPr lang="en-US" b="1"/>
                    </a:p>
                  </a:txBody>
                  <a:tcPr/>
                </a:tc>
                <a:tc>
                  <a:txBody>
                    <a:bodyPr/>
                    <a:lstStyle/>
                    <a:p>
                      <a:r>
                        <a:rPr lang="en-ZA" i="1" smtClean="0"/>
                        <a:t>1</a:t>
                      </a:r>
                      <a:endParaRPr lang="en-US" i="1"/>
                    </a:p>
                  </a:txBody>
                  <a:tcPr/>
                </a:tc>
              </a:tr>
              <a:tr h="370840">
                <a:tc>
                  <a:txBody>
                    <a:bodyPr/>
                    <a:lstStyle/>
                    <a:p>
                      <a:r>
                        <a:rPr lang="en-ZA" smtClean="0"/>
                        <a:t>2</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in woede wat verkil, en bitter idees</a:t>
                      </a:r>
                      <a:endParaRPr lang="en-US">
                        <a:latin typeface="Century Gothic" panose="020B0502020202020204" pitchFamily="34" charset="0"/>
                      </a:endParaRPr>
                    </a:p>
                  </a:txBody>
                  <a:tcPr/>
                </a:tc>
                <a:tc>
                  <a:txBody>
                    <a:bodyPr/>
                    <a:lstStyle/>
                    <a:p>
                      <a:r>
                        <a:rPr lang="en-ZA" b="1" smtClean="0"/>
                        <a:t>b</a:t>
                      </a:r>
                      <a:endParaRPr lang="en-US" b="1"/>
                    </a:p>
                  </a:txBody>
                  <a:tcPr/>
                </a:tc>
                <a:tc>
                  <a:txBody>
                    <a:bodyPr/>
                    <a:lstStyle/>
                    <a:p>
                      <a:r>
                        <a:rPr lang="en-ZA" i="1" smtClean="0"/>
                        <a:t>2</a:t>
                      </a:r>
                      <a:endParaRPr lang="en-US" i="1"/>
                    </a:p>
                  </a:txBody>
                  <a:tcPr/>
                </a:tc>
              </a:tr>
              <a:tr h="370840">
                <a:tc>
                  <a:txBody>
                    <a:bodyPr/>
                    <a:lstStyle/>
                    <a:p>
                      <a:r>
                        <a:rPr lang="en-ZA" smtClean="0"/>
                        <a:t>3</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wat daglank deur my nuwe minagting</a:t>
                      </a:r>
                      <a:endParaRPr lang="en-US">
                        <a:latin typeface="Century Gothic" panose="020B0502020202020204" pitchFamily="34" charset="0"/>
                      </a:endParaRPr>
                    </a:p>
                  </a:txBody>
                  <a:tcPr/>
                </a:tc>
                <a:tc>
                  <a:txBody>
                    <a:bodyPr/>
                    <a:lstStyle/>
                    <a:p>
                      <a:r>
                        <a:rPr lang="en-ZA" b="1" smtClean="0"/>
                        <a:t>a</a:t>
                      </a:r>
                      <a:endParaRPr lang="en-US" b="1"/>
                    </a:p>
                  </a:txBody>
                  <a:tcPr/>
                </a:tc>
                <a:tc>
                  <a:txBody>
                    <a:bodyPr/>
                    <a:lstStyle/>
                    <a:p>
                      <a:r>
                        <a:rPr lang="en-ZA" i="1" smtClean="0"/>
                        <a:t>3</a:t>
                      </a:r>
                      <a:endParaRPr lang="en-US" i="1"/>
                    </a:p>
                  </a:txBody>
                  <a:tcPr/>
                </a:tc>
              </a:tr>
              <a:tr h="370840">
                <a:tc>
                  <a:txBody>
                    <a:bodyPr/>
                    <a:lstStyle/>
                    <a:p>
                      <a:r>
                        <a:rPr lang="en-ZA" smtClean="0"/>
                        <a:t>4</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tot selfs die slustes; en die eerste beelde val</a:t>
                      </a:r>
                      <a:endParaRPr lang="en-US">
                        <a:latin typeface="Century Gothic" panose="020B0502020202020204" pitchFamily="34" charset="0"/>
                      </a:endParaRPr>
                    </a:p>
                  </a:txBody>
                  <a:tcPr/>
                </a:tc>
                <a:tc>
                  <a:txBody>
                    <a:bodyPr/>
                    <a:lstStyle/>
                    <a:p>
                      <a:r>
                        <a:rPr lang="en-ZA" b="1" smtClean="0"/>
                        <a:t>b</a:t>
                      </a:r>
                      <a:endParaRPr lang="en-US" b="1"/>
                    </a:p>
                  </a:txBody>
                  <a:tcPr/>
                </a:tc>
                <a:tc>
                  <a:txBody>
                    <a:bodyPr/>
                    <a:lstStyle/>
                    <a:p>
                      <a:r>
                        <a:rPr lang="en-ZA" i="1" smtClean="0"/>
                        <a:t>4</a:t>
                      </a:r>
                      <a:endParaRPr lang="en-US" i="1"/>
                    </a:p>
                  </a:txBody>
                  <a:tcPr/>
                </a:tc>
              </a:tr>
              <a:tr h="370840">
                <a:tc>
                  <a:txBody>
                    <a:bodyPr/>
                    <a:lstStyle/>
                    <a:p>
                      <a:r>
                        <a:rPr lang="en-ZA" smtClean="0"/>
                        <a:t>5</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uitgespoel word; alle idees word reëls,</a:t>
                      </a:r>
                      <a:endParaRPr lang="en-US">
                        <a:latin typeface="Century Gothic" panose="020B0502020202020204" pitchFamily="34" charset="0"/>
                      </a:endParaRPr>
                    </a:p>
                  </a:txBody>
                  <a:tcPr/>
                </a:tc>
                <a:tc>
                  <a:txBody>
                    <a:bodyPr/>
                    <a:lstStyle/>
                    <a:p>
                      <a:r>
                        <a:rPr lang="en-ZA" b="1" smtClean="0"/>
                        <a:t>c</a:t>
                      </a:r>
                      <a:endParaRPr lang="en-US" b="1"/>
                    </a:p>
                  </a:txBody>
                  <a:tcPr/>
                </a:tc>
                <a:tc>
                  <a:txBody>
                    <a:bodyPr/>
                    <a:lstStyle/>
                    <a:p>
                      <a:r>
                        <a:rPr lang="en-ZA" i="1" smtClean="0"/>
                        <a:t>5</a:t>
                      </a:r>
                      <a:endParaRPr lang="en-US" i="1"/>
                    </a:p>
                  </a:txBody>
                  <a:tcPr/>
                </a:tc>
              </a:tr>
              <a:tr h="370840">
                <a:tc>
                  <a:txBody>
                    <a:bodyPr/>
                    <a:lstStyle/>
                    <a:p>
                      <a:r>
                        <a:rPr lang="en-ZA" smtClean="0"/>
                        <a:t>6</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so stilweg in my donker depressiewe drome uit</a:t>
                      </a:r>
                      <a:endParaRPr lang="en-US">
                        <a:latin typeface="Century Gothic" panose="020B0502020202020204" pitchFamily="34" charset="0"/>
                      </a:endParaRPr>
                    </a:p>
                  </a:txBody>
                  <a:tcPr/>
                </a:tc>
                <a:tc>
                  <a:txBody>
                    <a:bodyPr/>
                    <a:lstStyle/>
                    <a:p>
                      <a:r>
                        <a:rPr lang="en-ZA" b="1" smtClean="0"/>
                        <a:t>d</a:t>
                      </a:r>
                      <a:endParaRPr lang="en-US" b="1"/>
                    </a:p>
                  </a:txBody>
                  <a:tcPr/>
                </a:tc>
                <a:tc>
                  <a:txBody>
                    <a:bodyPr/>
                    <a:lstStyle/>
                    <a:p>
                      <a:r>
                        <a:rPr lang="en-ZA" i="1" smtClean="0"/>
                        <a:t>6</a:t>
                      </a:r>
                      <a:endParaRPr lang="en-US" i="1"/>
                    </a:p>
                  </a:txBody>
                  <a:tcPr/>
                </a:tc>
              </a:tr>
              <a:tr h="370840">
                <a:tc>
                  <a:txBody>
                    <a:bodyPr/>
                    <a:lstStyle/>
                    <a:p>
                      <a:r>
                        <a:rPr lang="en-ZA" smtClean="0"/>
                        <a:t>7</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sodat die dendriete in my brein al</a:t>
                      </a:r>
                      <a:endParaRPr lang="en-US">
                        <a:latin typeface="Century Gothic" panose="020B0502020202020204" pitchFamily="34" charset="0"/>
                      </a:endParaRPr>
                    </a:p>
                  </a:txBody>
                  <a:tcPr/>
                </a:tc>
                <a:tc>
                  <a:txBody>
                    <a:bodyPr/>
                    <a:lstStyle/>
                    <a:p>
                      <a:r>
                        <a:rPr lang="en-ZA" b="1" smtClean="0"/>
                        <a:t>c</a:t>
                      </a:r>
                      <a:endParaRPr lang="en-US" b="1"/>
                    </a:p>
                  </a:txBody>
                  <a:tcPr/>
                </a:tc>
                <a:tc>
                  <a:txBody>
                    <a:bodyPr/>
                    <a:lstStyle/>
                    <a:p>
                      <a:r>
                        <a:rPr lang="en-ZA" i="1" smtClean="0"/>
                        <a:t>7</a:t>
                      </a:r>
                      <a:endParaRPr lang="en-US" i="1"/>
                    </a:p>
                  </a:txBody>
                  <a:tcPr/>
                </a:tc>
              </a:tr>
              <a:tr h="370840">
                <a:tc>
                  <a:txBody>
                    <a:bodyPr/>
                    <a:lstStyle/>
                    <a:p>
                      <a:r>
                        <a:rPr lang="en-ZA" smtClean="0"/>
                        <a:t>8</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teen elke ligte môre ooreis, ópspruit.</a:t>
                      </a:r>
                      <a:endParaRPr lang="en-US">
                        <a:latin typeface="Century Gothic" panose="020B0502020202020204" pitchFamily="34" charset="0"/>
                      </a:endParaRPr>
                    </a:p>
                  </a:txBody>
                  <a:tcPr/>
                </a:tc>
                <a:tc>
                  <a:txBody>
                    <a:bodyPr/>
                    <a:lstStyle/>
                    <a:p>
                      <a:r>
                        <a:rPr lang="en-ZA" b="1" smtClean="0"/>
                        <a:t>d</a:t>
                      </a:r>
                      <a:endParaRPr lang="en-US" b="1"/>
                    </a:p>
                  </a:txBody>
                  <a:tcPr/>
                </a:tc>
                <a:tc>
                  <a:txBody>
                    <a:bodyPr/>
                    <a:lstStyle/>
                    <a:p>
                      <a:r>
                        <a:rPr lang="en-ZA" i="1" smtClean="0"/>
                        <a:t>8</a:t>
                      </a:r>
                      <a:endParaRPr lang="en-US" i="1"/>
                    </a:p>
                  </a:txBody>
                  <a:tcPr/>
                </a:tc>
              </a:tr>
              <a:tr h="370840">
                <a:tc>
                  <a:txBody>
                    <a:bodyPr/>
                    <a:lstStyle/>
                    <a:p>
                      <a:r>
                        <a:rPr lang="en-ZA" smtClean="0"/>
                        <a:t>9</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O muses, laat hierdie dae nooit verbygaan:</a:t>
                      </a:r>
                      <a:endParaRPr lang="en-US">
                        <a:latin typeface="Century Gothic" panose="020B0502020202020204" pitchFamily="34" charset="0"/>
                      </a:endParaRPr>
                    </a:p>
                  </a:txBody>
                  <a:tcPr/>
                </a:tc>
                <a:tc>
                  <a:txBody>
                    <a:bodyPr/>
                    <a:lstStyle/>
                    <a:p>
                      <a:r>
                        <a:rPr lang="en-ZA" b="1" smtClean="0"/>
                        <a:t>e</a:t>
                      </a:r>
                      <a:endParaRPr lang="en-US" b="1"/>
                    </a:p>
                  </a:txBody>
                  <a:tcPr/>
                </a:tc>
                <a:tc>
                  <a:txBody>
                    <a:bodyPr/>
                    <a:lstStyle/>
                    <a:p>
                      <a:r>
                        <a:rPr lang="en-ZA" i="1" smtClean="0"/>
                        <a:t>1</a:t>
                      </a:r>
                      <a:endParaRPr lang="en-US" i="1"/>
                    </a:p>
                  </a:txBody>
                  <a:tcPr/>
                </a:tc>
              </a:tr>
              <a:tr h="370840">
                <a:tc>
                  <a:txBody>
                    <a:bodyPr/>
                    <a:lstStyle/>
                    <a:p>
                      <a:r>
                        <a:rPr lang="en-ZA" smtClean="0"/>
                        <a:t>10</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laat alles val wat poësie of stilte verbreek</a:t>
                      </a:r>
                      <a:endParaRPr lang="en-US">
                        <a:latin typeface="Century Gothic" panose="020B0502020202020204" pitchFamily="34" charset="0"/>
                      </a:endParaRPr>
                    </a:p>
                  </a:txBody>
                  <a:tcPr/>
                </a:tc>
                <a:tc>
                  <a:txBody>
                    <a:bodyPr/>
                    <a:lstStyle/>
                    <a:p>
                      <a:r>
                        <a:rPr lang="en-ZA" b="1" smtClean="0"/>
                        <a:t>f</a:t>
                      </a:r>
                      <a:endParaRPr lang="en-US" b="1"/>
                    </a:p>
                  </a:txBody>
                  <a:tcPr/>
                </a:tc>
                <a:tc>
                  <a:txBody>
                    <a:bodyPr/>
                    <a:lstStyle/>
                    <a:p>
                      <a:r>
                        <a:rPr lang="en-ZA" i="1" smtClean="0"/>
                        <a:t>2</a:t>
                      </a:r>
                      <a:endParaRPr lang="en-US" i="1"/>
                    </a:p>
                  </a:txBody>
                  <a:tcPr/>
                </a:tc>
              </a:tr>
              <a:tr h="370840">
                <a:tc>
                  <a:txBody>
                    <a:bodyPr/>
                    <a:lstStyle/>
                    <a:p>
                      <a:r>
                        <a:rPr lang="en-ZA" smtClean="0"/>
                        <a:t>11</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of cliché is, en vér was van die pyn;</a:t>
                      </a:r>
                      <a:endParaRPr lang="en-US">
                        <a:latin typeface="Century Gothic" panose="020B0502020202020204" pitchFamily="34" charset="0"/>
                      </a:endParaRPr>
                    </a:p>
                  </a:txBody>
                  <a:tcPr/>
                </a:tc>
                <a:tc>
                  <a:txBody>
                    <a:bodyPr/>
                    <a:lstStyle/>
                    <a:p>
                      <a:r>
                        <a:rPr lang="en-ZA" b="1" smtClean="0"/>
                        <a:t>g</a:t>
                      </a:r>
                      <a:endParaRPr lang="en-US" b="1"/>
                    </a:p>
                  </a:txBody>
                  <a:tcPr/>
                </a:tc>
                <a:tc>
                  <a:txBody>
                    <a:bodyPr/>
                    <a:lstStyle/>
                    <a:p>
                      <a:r>
                        <a:rPr lang="en-ZA" i="1" smtClean="0"/>
                        <a:t>3</a:t>
                      </a:r>
                      <a:endParaRPr lang="en-US" i="1"/>
                    </a:p>
                  </a:txBody>
                  <a:tcPr/>
                </a:tc>
              </a:tr>
              <a:tr h="370840">
                <a:tc>
                  <a:txBody>
                    <a:bodyPr/>
                    <a:lstStyle/>
                    <a:p>
                      <a:r>
                        <a:rPr lang="en-ZA" smtClean="0"/>
                        <a:t>12</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laat ryp word, muses, laat jul verwoesting nimmer taan,</a:t>
                      </a:r>
                      <a:endParaRPr lang="en-US">
                        <a:latin typeface="Century Gothic" panose="020B0502020202020204" pitchFamily="34" charset="0"/>
                      </a:endParaRPr>
                    </a:p>
                  </a:txBody>
                  <a:tcPr/>
                </a:tc>
                <a:tc>
                  <a:txBody>
                    <a:bodyPr/>
                    <a:lstStyle/>
                    <a:p>
                      <a:r>
                        <a:rPr lang="en-ZA" b="1" smtClean="0"/>
                        <a:t>e</a:t>
                      </a:r>
                      <a:endParaRPr lang="en-US" b="1"/>
                    </a:p>
                  </a:txBody>
                  <a:tcPr/>
                </a:tc>
                <a:tc>
                  <a:txBody>
                    <a:bodyPr/>
                    <a:lstStyle/>
                    <a:p>
                      <a:r>
                        <a:rPr lang="en-ZA" i="1" smtClean="0"/>
                        <a:t>4</a:t>
                      </a:r>
                      <a:endParaRPr lang="en-US" i="1"/>
                    </a:p>
                  </a:txBody>
                  <a:tcPr/>
                </a:tc>
              </a:tr>
              <a:tr h="370840">
                <a:tc>
                  <a:txBody>
                    <a:bodyPr/>
                    <a:lstStyle/>
                    <a:p>
                      <a:r>
                        <a:rPr lang="en-ZA" smtClean="0"/>
                        <a:t>13</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vir ewig, tot al my demone afgebreek</a:t>
                      </a:r>
                      <a:endParaRPr lang="en-US">
                        <a:latin typeface="Century Gothic" panose="020B0502020202020204" pitchFamily="34" charset="0"/>
                      </a:endParaRPr>
                    </a:p>
                  </a:txBody>
                  <a:tcPr/>
                </a:tc>
                <a:tc>
                  <a:txBody>
                    <a:bodyPr/>
                    <a:lstStyle/>
                    <a:p>
                      <a:r>
                        <a:rPr lang="en-ZA" b="1" smtClean="0"/>
                        <a:t>f</a:t>
                      </a:r>
                      <a:endParaRPr lang="en-US" b="1"/>
                    </a:p>
                  </a:txBody>
                  <a:tcPr/>
                </a:tc>
                <a:tc>
                  <a:txBody>
                    <a:bodyPr/>
                    <a:lstStyle/>
                    <a:p>
                      <a:r>
                        <a:rPr lang="en-ZA" i="1" smtClean="0"/>
                        <a:t>5</a:t>
                      </a:r>
                      <a:endParaRPr lang="en-US" i="1"/>
                    </a:p>
                  </a:txBody>
                  <a:tcPr/>
                </a:tc>
              </a:tr>
              <a:tr h="370840">
                <a:tc>
                  <a:txBody>
                    <a:bodyPr/>
                    <a:lstStyle/>
                    <a:p>
                      <a:r>
                        <a:rPr lang="en-ZA" smtClean="0"/>
                        <a:t>14</a:t>
                      </a:r>
                      <a:endParaRPr lang="en-US"/>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smtClean="0">
                          <a:latin typeface="Century Gothic" panose="020B0502020202020204" pitchFamily="34" charset="0"/>
                          <a:ea typeface="Calibri" panose="020F0502020204030204" pitchFamily="34" charset="0"/>
                          <a:cs typeface="Arial" panose="020B0604020202020204" pitchFamily="34" charset="0"/>
                        </a:rPr>
                        <a:t>word in relevante, tydgebonde skyn.</a:t>
                      </a:r>
                      <a:endParaRPr lang="en-US">
                        <a:latin typeface="Century Gothic" panose="020B0502020202020204" pitchFamily="34" charset="0"/>
                      </a:endParaRPr>
                    </a:p>
                  </a:txBody>
                  <a:tcPr/>
                </a:tc>
                <a:tc>
                  <a:txBody>
                    <a:bodyPr/>
                    <a:lstStyle/>
                    <a:p>
                      <a:r>
                        <a:rPr lang="en-ZA" b="1" smtClean="0"/>
                        <a:t>g</a:t>
                      </a:r>
                      <a:endParaRPr lang="en-US" b="1"/>
                    </a:p>
                  </a:txBody>
                  <a:tcPr/>
                </a:tc>
                <a:tc>
                  <a:txBody>
                    <a:bodyPr/>
                    <a:lstStyle/>
                    <a:p>
                      <a:r>
                        <a:rPr lang="en-ZA" i="1" smtClean="0"/>
                        <a:t>6</a:t>
                      </a:r>
                      <a:endParaRPr lang="en-US" i="1"/>
                    </a:p>
                  </a:txBody>
                  <a:tcPr/>
                </a:tc>
              </a:tr>
            </a:tbl>
          </a:graphicData>
        </a:graphic>
      </p:graphicFrame>
      <p:sp>
        <p:nvSpPr>
          <p:cNvPr id="8" name="Right Brace 7"/>
          <p:cNvSpPr/>
          <p:nvPr/>
        </p:nvSpPr>
        <p:spPr>
          <a:xfrm>
            <a:off x="9985664" y="799376"/>
            <a:ext cx="322118" cy="2993306"/>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Right Brace 8"/>
          <p:cNvSpPr/>
          <p:nvPr/>
        </p:nvSpPr>
        <p:spPr>
          <a:xfrm>
            <a:off x="10016837" y="3792682"/>
            <a:ext cx="322118" cy="2182091"/>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Rectangle 9"/>
          <p:cNvSpPr/>
          <p:nvPr/>
        </p:nvSpPr>
        <p:spPr>
          <a:xfrm>
            <a:off x="10453254" y="1999887"/>
            <a:ext cx="1361209" cy="8472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ZA" b="1" smtClean="0"/>
              <a:t>OKTAAF =</a:t>
            </a:r>
          </a:p>
          <a:p>
            <a:pPr algn="ctr"/>
            <a:r>
              <a:rPr lang="en-ZA" b="1"/>
              <a:t>b</a:t>
            </a:r>
            <a:r>
              <a:rPr lang="en-ZA" b="1" smtClean="0"/>
              <a:t>eeld</a:t>
            </a:r>
            <a:endParaRPr lang="en-US" b="1"/>
          </a:p>
        </p:txBody>
      </p:sp>
      <p:sp>
        <p:nvSpPr>
          <p:cNvPr id="11" name="Rectangle 10"/>
          <p:cNvSpPr/>
          <p:nvPr/>
        </p:nvSpPr>
        <p:spPr>
          <a:xfrm>
            <a:off x="10453254" y="4587585"/>
            <a:ext cx="1454728" cy="89361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ZA" b="1" smtClean="0"/>
              <a:t>SEKSTET =</a:t>
            </a:r>
          </a:p>
          <a:p>
            <a:pPr algn="ctr"/>
            <a:r>
              <a:rPr lang="en-ZA" b="1" smtClean="0"/>
              <a:t>toepassing </a:t>
            </a:r>
            <a:endParaRPr lang="en-US" b="1"/>
          </a:p>
        </p:txBody>
      </p:sp>
      <p:cxnSp>
        <p:nvCxnSpPr>
          <p:cNvPr id="13" name="Straight Connector 12"/>
          <p:cNvCxnSpPr/>
          <p:nvPr/>
        </p:nvCxnSpPr>
        <p:spPr>
          <a:xfrm flipV="1">
            <a:off x="2166505" y="4883727"/>
            <a:ext cx="7751619" cy="1039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166505" y="3829050"/>
            <a:ext cx="7751619" cy="1039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2166505" y="2296029"/>
            <a:ext cx="7751619" cy="1039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426027" y="1714500"/>
            <a:ext cx="1740478" cy="99752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ZA" smtClean="0"/>
              <a:t>nie aparte kwatryne</a:t>
            </a:r>
            <a:endParaRPr lang="en-US"/>
          </a:p>
        </p:txBody>
      </p:sp>
      <p:sp>
        <p:nvSpPr>
          <p:cNvPr id="18" name="Oval 17"/>
          <p:cNvSpPr/>
          <p:nvPr/>
        </p:nvSpPr>
        <p:spPr>
          <a:xfrm>
            <a:off x="410441" y="4483676"/>
            <a:ext cx="1740478" cy="99752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ZA" smtClean="0"/>
              <a:t>nie aparte tersines</a:t>
            </a:r>
            <a:endParaRPr lang="en-US"/>
          </a:p>
        </p:txBody>
      </p:sp>
      <p:sp>
        <p:nvSpPr>
          <p:cNvPr id="20" name="Rectangle 19"/>
          <p:cNvSpPr/>
          <p:nvPr/>
        </p:nvSpPr>
        <p:spPr>
          <a:xfrm rot="16200000">
            <a:off x="394857" y="3367951"/>
            <a:ext cx="1771647" cy="459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ZA" smtClean="0"/>
              <a:t>deurlopend</a:t>
            </a:r>
            <a:endParaRPr lang="en-US"/>
          </a:p>
        </p:txBody>
      </p:sp>
    </p:spTree>
    <p:extLst>
      <p:ext uri="{BB962C8B-B14F-4D97-AF65-F5344CB8AC3E}">
        <p14:creationId xmlns:p14="http://schemas.microsoft.com/office/powerpoint/2010/main" val="162936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7" grpId="0" animBg="1"/>
      <p:bldP spid="18"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551892" y="1284009"/>
            <a:ext cx="3696845" cy="2308324"/>
          </a:xfrm>
          <a:prstGeom prst="rect">
            <a:avLst/>
          </a:prstGeom>
          <a:noFill/>
        </p:spPr>
        <p:txBody>
          <a:bodyPr wrap="none" lIns="91440" tIns="45720" rIns="91440" bIns="45720">
            <a:spAutoFit/>
          </a:bodyPr>
          <a:lstStyle/>
          <a:p>
            <a:pPr algn="ctr"/>
            <a:r>
              <a:rPr lang="en-US" sz="3600" b="0" cap="none" spc="0" smtClean="0">
                <a:ln w="0"/>
                <a:solidFill>
                  <a:schemeClr val="accent1"/>
                </a:solidFill>
                <a:effectLst>
                  <a:outerShdw blurRad="38100" dist="25400" dir="5400000" algn="ctr" rotWithShape="0">
                    <a:srgbClr val="6E747A">
                      <a:alpha val="43000"/>
                    </a:srgbClr>
                  </a:outerShdw>
                </a:effectLst>
              </a:rPr>
              <a:t>Watter woorde </a:t>
            </a:r>
          </a:p>
          <a:p>
            <a:pPr algn="ctr"/>
            <a:r>
              <a:rPr lang="en-US" sz="3600" b="0" cap="none" spc="0" smtClean="0">
                <a:ln w="0"/>
                <a:solidFill>
                  <a:schemeClr val="accent1"/>
                </a:solidFill>
                <a:effectLst>
                  <a:outerShdw blurRad="38100" dist="25400" dir="5400000" algn="ctr" rotWithShape="0">
                    <a:srgbClr val="6E747A">
                      <a:alpha val="43000"/>
                    </a:srgbClr>
                  </a:outerShdw>
                </a:effectLst>
              </a:rPr>
              <a:t>in die gedig </a:t>
            </a:r>
          </a:p>
          <a:p>
            <a:pPr algn="ctr"/>
            <a:r>
              <a:rPr lang="en-US" sz="3600" b="0" cap="none" spc="0" smtClean="0">
                <a:ln w="0"/>
                <a:solidFill>
                  <a:schemeClr val="accent1"/>
                </a:solidFill>
                <a:effectLst>
                  <a:outerShdw blurRad="38100" dist="25400" dir="5400000" algn="ctr" rotWithShape="0">
                    <a:srgbClr val="6E747A">
                      <a:alpha val="43000"/>
                    </a:srgbClr>
                  </a:outerShdw>
                </a:effectLst>
              </a:rPr>
              <a:t>verwys na die</a:t>
            </a:r>
          </a:p>
          <a:p>
            <a:pPr algn="ctr"/>
            <a:r>
              <a:rPr lang="en-ZA" sz="3600" smtClean="0">
                <a:ln w="0"/>
                <a:solidFill>
                  <a:schemeClr val="accent1"/>
                </a:solidFill>
                <a:effectLst>
                  <a:outerShdw blurRad="38100" dist="25400" dir="5400000" algn="ctr" rotWithShape="0">
                    <a:srgbClr val="6E747A">
                      <a:alpha val="43000"/>
                    </a:srgbClr>
                  </a:outerShdw>
                </a:effectLst>
              </a:rPr>
              <a:t>Digkuns?</a:t>
            </a:r>
            <a:endParaRPr lang="en-US" sz="3600" b="0" cap="none" spc="0">
              <a:ln w="0"/>
              <a:solidFill>
                <a:schemeClr val="accent1"/>
              </a:solidFill>
              <a:effectLst>
                <a:outerShdw blurRad="38100" dist="25400" dir="5400000" algn="ctr" rotWithShape="0">
                  <a:srgbClr val="6E747A">
                    <a:alpha val="43000"/>
                  </a:srgbClr>
                </a:outerShdw>
              </a:effectLst>
            </a:endParaRPr>
          </a:p>
        </p:txBody>
      </p:sp>
      <p:sp>
        <p:nvSpPr>
          <p:cNvPr id="2" name="Rectangle 1"/>
          <p:cNvSpPr/>
          <p:nvPr/>
        </p:nvSpPr>
        <p:spPr>
          <a:xfrm>
            <a:off x="775852" y="652809"/>
            <a:ext cx="6591303" cy="501752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0"/>
              </a:spcAft>
            </a:pPr>
            <a:r>
              <a:rPr lang="en-ZA" sz="2000" u="sng" err="1">
                <a:latin typeface="Calibri" panose="020F0502020204030204" pitchFamily="34" charset="0"/>
                <a:ea typeface="Calibri" panose="020F0502020204030204" pitchFamily="34" charset="0"/>
                <a:cs typeface="Arial" panose="020B0604020202020204" pitchFamily="34" charset="0"/>
              </a:rPr>
              <a:t>Vroegherfs</a:t>
            </a:r>
            <a:r>
              <a:rPr lang="en-ZA" sz="2000" u="sng">
                <a:latin typeface="Calibri" panose="020F0502020204030204" pitchFamily="34" charset="0"/>
                <a:ea typeface="Calibri" panose="020F0502020204030204" pitchFamily="34" charset="0"/>
                <a:cs typeface="Arial" panose="020B0604020202020204" pitchFamily="34" charset="0"/>
              </a:rPr>
              <a:t> – Joan </a:t>
            </a:r>
            <a:r>
              <a:rPr lang="en-ZA" sz="2000" u="sng" err="1">
                <a:latin typeface="Calibri" panose="020F0502020204030204" pitchFamily="34" charset="0"/>
                <a:ea typeface="Calibri" panose="020F0502020204030204" pitchFamily="34" charset="0"/>
                <a:cs typeface="Arial" panose="020B0604020202020204" pitchFamily="34" charset="0"/>
              </a:rPr>
              <a:t>Hambidge</a:t>
            </a:r>
            <a:endParaRPr lang="en-ZA" u="sng">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0"/>
              </a:spcAft>
              <a:buFont typeface="+mj-lt"/>
              <a:buAutoNum type="arabicPeriod"/>
            </a:pPr>
            <a:r>
              <a:rPr lang="en-ZA" sz="2000" smtClean="0">
                <a:latin typeface="Calibri" panose="020F0502020204030204" pitchFamily="34" charset="0"/>
                <a:ea typeface="Calibri" panose="020F0502020204030204" pitchFamily="34" charset="0"/>
                <a:cs typeface="Arial" panose="020B0604020202020204" pitchFamily="34" charset="0"/>
              </a:rPr>
              <a:t>Die </a:t>
            </a:r>
            <a:r>
              <a:rPr lang="en-ZA" sz="2000" err="1">
                <a:latin typeface="Calibri" panose="020F0502020204030204" pitchFamily="34" charset="0"/>
                <a:ea typeface="Calibri" panose="020F0502020204030204" pitchFamily="34" charset="0"/>
                <a:cs typeface="Arial" panose="020B0604020202020204" pitchFamily="34" charset="0"/>
              </a:rPr>
              <a:t>jaar</a:t>
            </a:r>
            <a:r>
              <a:rPr lang="en-ZA" sz="2000">
                <a:latin typeface="Calibri" panose="020F0502020204030204" pitchFamily="34" charset="0"/>
                <a:ea typeface="Calibri" panose="020F0502020204030204" pitchFamily="34" charset="0"/>
                <a:cs typeface="Arial" panose="020B0604020202020204" pitchFamily="34" charset="0"/>
              </a:rPr>
              <a:t> word </a:t>
            </a:r>
            <a:r>
              <a:rPr lang="en-ZA" sz="2000" err="1">
                <a:latin typeface="Calibri" panose="020F0502020204030204" pitchFamily="34" charset="0"/>
                <a:ea typeface="Calibri" panose="020F0502020204030204" pitchFamily="34" charset="0"/>
                <a:cs typeface="Arial" panose="020B0604020202020204" pitchFamily="34" charset="0"/>
              </a:rPr>
              <a:t>ryp</a:t>
            </a:r>
            <a:r>
              <a:rPr lang="en-ZA" sz="2000">
                <a:latin typeface="Calibri" panose="020F0502020204030204" pitchFamily="34" charset="0"/>
                <a:ea typeface="Calibri" panose="020F0502020204030204" pitchFamily="34" charset="0"/>
                <a:cs typeface="Arial" panose="020B0604020202020204" pitchFamily="34" charset="0"/>
              </a:rPr>
              <a:t> in </a:t>
            </a:r>
            <a:r>
              <a:rPr lang="en-ZA" sz="2000" err="1">
                <a:latin typeface="Calibri" panose="020F0502020204030204" pitchFamily="34" charset="0"/>
                <a:ea typeface="Calibri" panose="020F0502020204030204" pitchFamily="34" charset="0"/>
                <a:cs typeface="Arial" panose="020B0604020202020204" pitchFamily="34" charset="0"/>
              </a:rPr>
              <a:t>wrede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ontnugtering</a:t>
            </a:r>
            <a:r>
              <a:rPr lang="en-ZA" sz="2000">
                <a:latin typeface="Calibri" panose="020F0502020204030204" pitchFamily="34" charset="0"/>
                <a:ea typeface="Calibri" panose="020F0502020204030204" pitchFamily="34" charset="0"/>
                <a:cs typeface="Arial" panose="020B0604020202020204" pitchFamily="34" charset="0"/>
              </a:rPr>
              <a:t>,</a:t>
            </a:r>
            <a:endParaRPr lang="en-ZA">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a:latin typeface="Calibri" panose="020F0502020204030204" pitchFamily="34" charset="0"/>
                <a:ea typeface="Calibri" panose="020F0502020204030204" pitchFamily="34" charset="0"/>
                <a:cs typeface="Arial" panose="020B0604020202020204" pitchFamily="34" charset="0"/>
              </a:rPr>
              <a:t>in </a:t>
            </a:r>
            <a:r>
              <a:rPr lang="en-ZA" sz="2000" err="1">
                <a:latin typeface="Calibri" panose="020F0502020204030204" pitchFamily="34" charset="0"/>
                <a:ea typeface="Calibri" panose="020F0502020204030204" pitchFamily="34" charset="0"/>
                <a:cs typeface="Arial" panose="020B0604020202020204" pitchFamily="34" charset="0"/>
              </a:rPr>
              <a:t>woede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wat</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verkil</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en</a:t>
            </a:r>
            <a:r>
              <a:rPr lang="en-ZA" sz="2000">
                <a:latin typeface="Calibri" panose="020F0502020204030204" pitchFamily="34" charset="0"/>
                <a:ea typeface="Calibri" panose="020F0502020204030204" pitchFamily="34" charset="0"/>
                <a:cs typeface="Arial" panose="020B0604020202020204" pitchFamily="34" charset="0"/>
              </a:rPr>
              <a:t> bitter </a:t>
            </a:r>
            <a:r>
              <a:rPr lang="en-ZA" sz="2000" err="1">
                <a:latin typeface="Calibri" panose="020F0502020204030204" pitchFamily="34" charset="0"/>
                <a:ea typeface="Calibri" panose="020F0502020204030204" pitchFamily="34" charset="0"/>
                <a:cs typeface="Arial" panose="020B0604020202020204" pitchFamily="34" charset="0"/>
              </a:rPr>
              <a:t>idees</a:t>
            </a:r>
            <a:endParaRPr lang="en-ZA">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err="1">
                <a:latin typeface="Calibri" panose="020F0502020204030204" pitchFamily="34" charset="0"/>
                <a:ea typeface="Calibri" panose="020F0502020204030204" pitchFamily="34" charset="0"/>
                <a:cs typeface="Arial" panose="020B0604020202020204" pitchFamily="34" charset="0"/>
              </a:rPr>
              <a:t>wat</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daglank</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deur</a:t>
            </a:r>
            <a:r>
              <a:rPr lang="en-ZA" sz="2000">
                <a:latin typeface="Calibri" panose="020F0502020204030204" pitchFamily="34" charset="0"/>
                <a:ea typeface="Calibri" panose="020F0502020204030204" pitchFamily="34" charset="0"/>
                <a:cs typeface="Arial" panose="020B0604020202020204" pitchFamily="34" charset="0"/>
              </a:rPr>
              <a:t> my </a:t>
            </a:r>
            <a:r>
              <a:rPr lang="en-ZA" sz="2000" err="1">
                <a:latin typeface="Calibri" panose="020F0502020204030204" pitchFamily="34" charset="0"/>
                <a:ea typeface="Calibri" panose="020F0502020204030204" pitchFamily="34" charset="0"/>
                <a:cs typeface="Arial" panose="020B0604020202020204" pitchFamily="34" charset="0"/>
              </a:rPr>
              <a:t>nuwe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minagting</a:t>
            </a:r>
            <a:endParaRPr lang="en-ZA">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err="1">
                <a:latin typeface="Calibri" panose="020F0502020204030204" pitchFamily="34" charset="0"/>
                <a:ea typeface="Calibri" panose="020F0502020204030204" pitchFamily="34" charset="0"/>
                <a:cs typeface="Arial" panose="020B0604020202020204" pitchFamily="34" charset="0"/>
              </a:rPr>
              <a:t>uitgespoel</a:t>
            </a:r>
            <a:r>
              <a:rPr lang="en-ZA" sz="2000">
                <a:latin typeface="Calibri" panose="020F0502020204030204" pitchFamily="34" charset="0"/>
                <a:ea typeface="Calibri" panose="020F0502020204030204" pitchFamily="34" charset="0"/>
                <a:cs typeface="Arial" panose="020B0604020202020204" pitchFamily="34" charset="0"/>
              </a:rPr>
              <a:t> word; </a:t>
            </a:r>
            <a:r>
              <a:rPr lang="en-ZA" sz="2000" err="1">
                <a:latin typeface="Calibri" panose="020F0502020204030204" pitchFamily="34" charset="0"/>
                <a:ea typeface="Calibri" panose="020F0502020204030204" pitchFamily="34" charset="0"/>
                <a:cs typeface="Arial" panose="020B0604020202020204" pitchFamily="34" charset="0"/>
              </a:rPr>
              <a:t>alle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idees</a:t>
            </a:r>
            <a:r>
              <a:rPr lang="en-ZA" sz="2000">
                <a:latin typeface="Calibri" panose="020F0502020204030204" pitchFamily="34" charset="0"/>
                <a:ea typeface="Calibri" panose="020F0502020204030204" pitchFamily="34" charset="0"/>
                <a:cs typeface="Arial" panose="020B0604020202020204" pitchFamily="34" charset="0"/>
              </a:rPr>
              <a:t> word </a:t>
            </a:r>
            <a:r>
              <a:rPr lang="en-ZA" sz="2000" err="1">
                <a:latin typeface="Calibri" panose="020F0502020204030204" pitchFamily="34" charset="0"/>
                <a:ea typeface="Calibri" panose="020F0502020204030204" pitchFamily="34" charset="0"/>
                <a:cs typeface="Arial" panose="020B0604020202020204" pitchFamily="34" charset="0"/>
              </a:rPr>
              <a:t>reëls</a:t>
            </a:r>
            <a:r>
              <a:rPr lang="en-ZA" sz="2000">
                <a:latin typeface="Calibri" panose="020F0502020204030204" pitchFamily="34" charset="0"/>
                <a:ea typeface="Calibri" panose="020F0502020204030204" pitchFamily="34" charset="0"/>
                <a:cs typeface="Arial" panose="020B0604020202020204" pitchFamily="34" charset="0"/>
              </a:rPr>
              <a:t>,</a:t>
            </a:r>
            <a:endParaRPr lang="en-ZA">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a:latin typeface="Calibri" panose="020F0502020204030204" pitchFamily="34" charset="0"/>
                <a:ea typeface="Calibri" panose="020F0502020204030204" pitchFamily="34" charset="0"/>
                <a:cs typeface="Arial" panose="020B0604020202020204" pitchFamily="34" charset="0"/>
              </a:rPr>
              <a:t>tot </a:t>
            </a:r>
            <a:r>
              <a:rPr lang="en-ZA" sz="2000" err="1">
                <a:latin typeface="Calibri" panose="020F0502020204030204" pitchFamily="34" charset="0"/>
                <a:ea typeface="Calibri" panose="020F0502020204030204" pitchFamily="34" charset="0"/>
                <a:cs typeface="Arial" panose="020B0604020202020204" pitchFamily="34" charset="0"/>
              </a:rPr>
              <a:t>selfs</a:t>
            </a:r>
            <a:r>
              <a:rPr lang="en-ZA" sz="2000">
                <a:latin typeface="Calibri" panose="020F0502020204030204" pitchFamily="34" charset="0"/>
                <a:ea typeface="Calibri" panose="020F0502020204030204" pitchFamily="34" charset="0"/>
                <a:cs typeface="Arial" panose="020B0604020202020204" pitchFamily="34" charset="0"/>
              </a:rPr>
              <a:t> die </a:t>
            </a:r>
            <a:r>
              <a:rPr lang="en-ZA" sz="2000" err="1">
                <a:latin typeface="Calibri" panose="020F0502020204030204" pitchFamily="34" charset="0"/>
                <a:ea typeface="Calibri" panose="020F0502020204030204" pitchFamily="34" charset="0"/>
                <a:cs typeface="Arial" panose="020B0604020202020204" pitchFamily="34" charset="0"/>
              </a:rPr>
              <a:t>slustes</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en</a:t>
            </a:r>
            <a:r>
              <a:rPr lang="en-ZA" sz="2000">
                <a:latin typeface="Calibri" panose="020F0502020204030204" pitchFamily="34" charset="0"/>
                <a:ea typeface="Calibri" panose="020F0502020204030204" pitchFamily="34" charset="0"/>
                <a:cs typeface="Arial" panose="020B0604020202020204" pitchFamily="34" charset="0"/>
              </a:rPr>
              <a:t> die </a:t>
            </a:r>
            <a:r>
              <a:rPr lang="en-ZA" sz="2000" err="1">
                <a:latin typeface="Calibri" panose="020F0502020204030204" pitchFamily="34" charset="0"/>
                <a:ea typeface="Calibri" panose="020F0502020204030204" pitchFamily="34" charset="0"/>
                <a:cs typeface="Arial" panose="020B0604020202020204" pitchFamily="34" charset="0"/>
              </a:rPr>
              <a:t>eerste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beelde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val</a:t>
            </a:r>
            <a:endParaRPr lang="en-ZA">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a:latin typeface="Calibri" panose="020F0502020204030204" pitchFamily="34" charset="0"/>
                <a:ea typeface="Calibri" panose="020F0502020204030204" pitchFamily="34" charset="0"/>
                <a:cs typeface="Arial" panose="020B0604020202020204" pitchFamily="34" charset="0"/>
              </a:rPr>
              <a:t>so </a:t>
            </a:r>
            <a:r>
              <a:rPr lang="en-ZA" sz="2000" err="1">
                <a:latin typeface="Calibri" panose="020F0502020204030204" pitchFamily="34" charset="0"/>
                <a:ea typeface="Calibri" panose="020F0502020204030204" pitchFamily="34" charset="0"/>
                <a:cs typeface="Arial" panose="020B0604020202020204" pitchFamily="34" charset="0"/>
              </a:rPr>
              <a:t>stilweg</a:t>
            </a:r>
            <a:r>
              <a:rPr lang="en-ZA" sz="2000">
                <a:latin typeface="Calibri" panose="020F0502020204030204" pitchFamily="34" charset="0"/>
                <a:ea typeface="Calibri" panose="020F0502020204030204" pitchFamily="34" charset="0"/>
                <a:cs typeface="Arial" panose="020B0604020202020204" pitchFamily="34" charset="0"/>
              </a:rPr>
              <a:t> in my </a:t>
            </a:r>
            <a:r>
              <a:rPr lang="en-ZA" sz="2000" err="1">
                <a:latin typeface="Calibri" panose="020F0502020204030204" pitchFamily="34" charset="0"/>
                <a:ea typeface="Calibri" panose="020F0502020204030204" pitchFamily="34" charset="0"/>
                <a:cs typeface="Arial" panose="020B0604020202020204" pitchFamily="34" charset="0"/>
              </a:rPr>
              <a:t>donker</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depressiewe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drome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uit</a:t>
            </a:r>
            <a:endParaRPr lang="en-ZA">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err="1">
                <a:latin typeface="Calibri" panose="020F0502020204030204" pitchFamily="34" charset="0"/>
                <a:ea typeface="Calibri" panose="020F0502020204030204" pitchFamily="34" charset="0"/>
                <a:cs typeface="Arial" panose="020B0604020202020204" pitchFamily="34" charset="0"/>
              </a:rPr>
              <a:t>sodat</a:t>
            </a:r>
            <a:r>
              <a:rPr lang="en-ZA" sz="2000">
                <a:latin typeface="Calibri" panose="020F0502020204030204" pitchFamily="34" charset="0"/>
                <a:ea typeface="Calibri" panose="020F0502020204030204" pitchFamily="34" charset="0"/>
                <a:cs typeface="Arial" panose="020B0604020202020204" pitchFamily="34" charset="0"/>
              </a:rPr>
              <a:t> die </a:t>
            </a:r>
            <a:r>
              <a:rPr lang="en-ZA" sz="2000" err="1">
                <a:latin typeface="Calibri" panose="020F0502020204030204" pitchFamily="34" charset="0"/>
                <a:ea typeface="Calibri" panose="020F0502020204030204" pitchFamily="34" charset="0"/>
                <a:cs typeface="Arial" panose="020B0604020202020204" pitchFamily="34" charset="0"/>
              </a:rPr>
              <a:t>dendriete</a:t>
            </a:r>
            <a:r>
              <a:rPr lang="en-ZA" sz="2000">
                <a:latin typeface="Calibri" panose="020F0502020204030204" pitchFamily="34" charset="0"/>
                <a:ea typeface="Calibri" panose="020F0502020204030204" pitchFamily="34" charset="0"/>
                <a:cs typeface="Arial" panose="020B0604020202020204" pitchFamily="34" charset="0"/>
              </a:rPr>
              <a:t> in my </a:t>
            </a:r>
            <a:r>
              <a:rPr lang="en-ZA" sz="2000" err="1">
                <a:latin typeface="Calibri" panose="020F0502020204030204" pitchFamily="34" charset="0"/>
                <a:ea typeface="Calibri" panose="020F0502020204030204" pitchFamily="34" charset="0"/>
                <a:cs typeface="Arial" panose="020B0604020202020204" pitchFamily="34" charset="0"/>
              </a:rPr>
              <a:t>brein</a:t>
            </a:r>
            <a:r>
              <a:rPr lang="en-ZA" sz="2000">
                <a:latin typeface="Calibri" panose="020F0502020204030204" pitchFamily="34" charset="0"/>
                <a:ea typeface="Calibri" panose="020F0502020204030204" pitchFamily="34" charset="0"/>
                <a:cs typeface="Arial" panose="020B0604020202020204" pitchFamily="34" charset="0"/>
              </a:rPr>
              <a:t> al</a:t>
            </a:r>
            <a:endParaRPr lang="en-ZA">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a:latin typeface="Calibri" panose="020F0502020204030204" pitchFamily="34" charset="0"/>
                <a:ea typeface="Calibri" panose="020F0502020204030204" pitchFamily="34" charset="0"/>
                <a:cs typeface="Arial" panose="020B0604020202020204" pitchFamily="34" charset="0"/>
              </a:rPr>
              <a:t>teen </a:t>
            </a:r>
            <a:r>
              <a:rPr lang="en-ZA" sz="2000" err="1">
                <a:latin typeface="Calibri" panose="020F0502020204030204" pitchFamily="34" charset="0"/>
                <a:ea typeface="Calibri" panose="020F0502020204030204" pitchFamily="34" charset="0"/>
                <a:cs typeface="Arial" panose="020B0604020202020204" pitchFamily="34" charset="0"/>
              </a:rPr>
              <a:t>elke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ligte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môre</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ooreis</a:t>
            </a:r>
            <a:r>
              <a:rPr lang="en-ZA" sz="2000">
                <a:latin typeface="Calibri" panose="020F0502020204030204" pitchFamily="34" charset="0"/>
                <a:ea typeface="Calibri" panose="020F0502020204030204" pitchFamily="34" charset="0"/>
                <a:cs typeface="Arial" panose="020B0604020202020204" pitchFamily="34" charset="0"/>
              </a:rPr>
              <a:t>, </a:t>
            </a:r>
            <a:r>
              <a:rPr lang="en-ZA" sz="2000" err="1">
                <a:latin typeface="Calibri" panose="020F0502020204030204" pitchFamily="34" charset="0"/>
                <a:ea typeface="Calibri" panose="020F0502020204030204" pitchFamily="34" charset="0"/>
                <a:cs typeface="Arial" panose="020B0604020202020204" pitchFamily="34" charset="0"/>
              </a:rPr>
              <a:t>ópspruit</a:t>
            </a:r>
            <a:r>
              <a:rPr lang="en-ZA" sz="2000" smtClean="0">
                <a:latin typeface="Calibri" panose="020F0502020204030204" pitchFamily="34" charset="0"/>
                <a:ea typeface="Calibri" panose="020F0502020204030204" pitchFamily="34" charset="0"/>
                <a:cs typeface="Arial" panose="020B0604020202020204" pitchFamily="34" charset="0"/>
              </a:rPr>
              <a:t>.</a:t>
            </a:r>
          </a:p>
          <a:p>
            <a:pPr marL="342900" lvl="0" indent="-342900">
              <a:lnSpc>
                <a:spcPct val="107000"/>
              </a:lnSpc>
              <a:spcAft>
                <a:spcPts val="0"/>
              </a:spcAft>
              <a:buFont typeface="+mj-lt"/>
              <a:buAutoNum type="arabicPeriod"/>
            </a:pPr>
            <a:r>
              <a:rPr lang="en-ZA" sz="2000" smtClean="0">
                <a:latin typeface="Calibri" panose="020F0502020204030204" pitchFamily="34" charset="0"/>
                <a:ea typeface="Calibri" panose="020F0502020204030204" pitchFamily="34" charset="0"/>
                <a:cs typeface="Arial" panose="020B0604020202020204" pitchFamily="34" charset="0"/>
              </a:rPr>
              <a:t>O muses, laat hierdie dae nooit verbygaan:</a:t>
            </a:r>
            <a:endParaRPr lang="en-ZA"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smtClean="0">
                <a:latin typeface="Calibri" panose="020F0502020204030204" pitchFamily="34" charset="0"/>
                <a:ea typeface="Calibri" panose="020F0502020204030204" pitchFamily="34" charset="0"/>
                <a:cs typeface="Arial" panose="020B0604020202020204" pitchFamily="34" charset="0"/>
              </a:rPr>
              <a:t>laat alles val wat poësie of stilte verbreek</a:t>
            </a:r>
            <a:endParaRPr lang="en-ZA"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smtClean="0">
                <a:latin typeface="Calibri" panose="020F0502020204030204" pitchFamily="34" charset="0"/>
                <a:ea typeface="Calibri" panose="020F0502020204030204" pitchFamily="34" charset="0"/>
                <a:cs typeface="Arial" panose="020B0604020202020204" pitchFamily="34" charset="0"/>
              </a:rPr>
              <a:t>of cliché is, en vér was van die pyn;</a:t>
            </a:r>
            <a:endParaRPr lang="en-ZA"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smtClean="0">
                <a:latin typeface="Calibri" panose="020F0502020204030204" pitchFamily="34" charset="0"/>
                <a:ea typeface="Calibri" panose="020F0502020204030204" pitchFamily="34" charset="0"/>
                <a:cs typeface="Arial" panose="020B0604020202020204" pitchFamily="34" charset="0"/>
              </a:rPr>
              <a:t>laat ryp word, muses, laat jul verwoesting nimmer taan,</a:t>
            </a:r>
            <a:endParaRPr lang="en-ZA"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smtClean="0">
                <a:latin typeface="Calibri" panose="020F0502020204030204" pitchFamily="34" charset="0"/>
                <a:ea typeface="Calibri" panose="020F0502020204030204" pitchFamily="34" charset="0"/>
                <a:cs typeface="Arial" panose="020B0604020202020204" pitchFamily="34" charset="0"/>
              </a:rPr>
              <a:t>vir ewig, tot al my demone afgebreek</a:t>
            </a:r>
            <a:endParaRPr lang="en-ZA"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ZA" sz="2000" smtClean="0">
                <a:latin typeface="Calibri" panose="020F0502020204030204" pitchFamily="34" charset="0"/>
                <a:ea typeface="Calibri" panose="020F0502020204030204" pitchFamily="34" charset="0"/>
                <a:cs typeface="Arial" panose="020B0604020202020204" pitchFamily="34" charset="0"/>
              </a:rPr>
              <a:t>word in relevante, tydgebonde skyn.</a:t>
            </a:r>
            <a:endParaRPr lang="en-ZA">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7128164" y="372438"/>
            <a:ext cx="4807523" cy="5909310"/>
          </a:xfrm>
          <a:prstGeom prst="rect">
            <a:avLst/>
          </a:prstGeom>
          <a:solidFill>
            <a:schemeClr val="bg1"/>
          </a:solidFill>
          <a:ln>
            <a:solidFill>
              <a:schemeClr val="tx1"/>
            </a:solidFill>
          </a:ln>
        </p:spPr>
        <p:txBody>
          <a:bodyPr wrap="square" rtlCol="0">
            <a:spAutoFit/>
          </a:bodyPr>
          <a:lstStyle/>
          <a:p>
            <a:pPr marL="285750" indent="-285750">
              <a:buFont typeface="Arial" panose="020B0604020202020204" pitchFamily="34" charset="0"/>
              <a:buChar char="•"/>
            </a:pPr>
            <a:endParaRPr lang="en-ZA" smtClean="0"/>
          </a:p>
          <a:p>
            <a:pPr marL="285750" indent="-285750">
              <a:buFont typeface="Arial" panose="020B0604020202020204" pitchFamily="34" charset="0"/>
              <a:buChar char="•"/>
            </a:pPr>
            <a:r>
              <a:rPr lang="en-ZA" b="1" smtClean="0"/>
              <a:t>‘n Gedig oor die poësie</a:t>
            </a:r>
            <a:r>
              <a:rPr lang="en-ZA" smtClean="0"/>
              <a:t>.</a:t>
            </a:r>
          </a:p>
          <a:p>
            <a:pPr marL="285750" indent="-285750">
              <a:buFont typeface="Arial" panose="020B0604020202020204" pitchFamily="34" charset="0"/>
              <a:buChar char="•"/>
            </a:pPr>
            <a:r>
              <a:rPr lang="en-ZA" smtClean="0"/>
              <a:t>Die spreker verwoord persoonlike ervarings</a:t>
            </a:r>
          </a:p>
          <a:p>
            <a:pPr marL="285750" indent="-285750">
              <a:buFont typeface="Arial" panose="020B0604020202020204" pitchFamily="34" charset="0"/>
              <a:buChar char="•"/>
            </a:pPr>
            <a:r>
              <a:rPr lang="en-ZA" smtClean="0"/>
              <a:t>Sy beleef ‘n jaar waarin haar “wrede ontnugtering” en die “woede” wat dit impliseer, langsamerhand “verkil”</a:t>
            </a:r>
          </a:p>
          <a:p>
            <a:pPr marL="285750" indent="-285750">
              <a:buFont typeface="Arial" panose="020B0604020202020204" pitchFamily="34" charset="0"/>
              <a:buChar char="•"/>
            </a:pPr>
            <a:r>
              <a:rPr lang="en-ZA" smtClean="0"/>
              <a:t>Sy ervaar ‘n “nuwe minagting”; ‘n minagting wat dus anders geword het as wat dit aanvanklik was.</a:t>
            </a:r>
          </a:p>
          <a:p>
            <a:pPr marL="285750" indent="-285750">
              <a:buFont typeface="Arial" panose="020B0604020202020204" pitchFamily="34" charset="0"/>
              <a:buChar char="•"/>
            </a:pPr>
            <a:r>
              <a:rPr lang="en-ZA" smtClean="0"/>
              <a:t>Dis ‘n minagting wat daagliks “bitter idees” “uitspoel” wat almal “reëls” word.</a:t>
            </a:r>
          </a:p>
          <a:p>
            <a:pPr marL="285750" indent="-285750">
              <a:buFont typeface="Arial" panose="020B0604020202020204" pitchFamily="34" charset="0"/>
              <a:buChar char="•"/>
            </a:pPr>
            <a:r>
              <a:rPr lang="en-ZA" smtClean="0"/>
              <a:t>By hulle sluit die “eerste beelde” (metafore) aan wat uit haar “depressiewe drome” “val”.</a:t>
            </a:r>
          </a:p>
          <a:p>
            <a:pPr marL="285750" indent="-285750">
              <a:buFont typeface="Arial" panose="020B0604020202020204" pitchFamily="34" charset="0"/>
              <a:buChar char="•"/>
            </a:pPr>
            <a:r>
              <a:rPr lang="en-ZA" smtClean="0"/>
              <a:t>Die beelde kom vir die eerste keer sedert sy ontnugtering en woede ervaar het uit haar onbewuste (haar “drome”) by haar op en vra haar om hulle in ‘n gedig te gebruik.</a:t>
            </a:r>
            <a:endParaRPr lang="en-US"/>
          </a:p>
        </p:txBody>
      </p:sp>
    </p:spTree>
    <p:extLst>
      <p:ext uri="{BB962C8B-B14F-4D97-AF65-F5344CB8AC3E}">
        <p14:creationId xmlns:p14="http://schemas.microsoft.com/office/powerpoint/2010/main" val="21994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230</TotalTime>
  <Words>1056</Words>
  <Application>Microsoft Office PowerPoint</Application>
  <PresentationFormat>Widescreen</PresentationFormat>
  <Paragraphs>179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Times New Roman</vt:lpstr>
      <vt:lpstr>Wingdings 3</vt:lpstr>
      <vt:lpstr>Wisp</vt:lpstr>
      <vt:lpstr>Die eerste “Vroegherfs”</vt:lpstr>
      <vt:lpstr>PowerPoint Presentation</vt:lpstr>
      <vt:lpstr>Vroegherfs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Vroegherfs</dc:title>
  <dc:creator>Hubert Krynauw</dc:creator>
  <cp:lastModifiedBy>Hubert Krynauw</cp:lastModifiedBy>
  <cp:revision>34</cp:revision>
  <dcterms:created xsi:type="dcterms:W3CDTF">2015-11-11T12:31:25Z</dcterms:created>
  <dcterms:modified xsi:type="dcterms:W3CDTF">2016-02-25T09:41:34Z</dcterms:modified>
</cp:coreProperties>
</file>