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9" r:id="rId3"/>
    <p:sldId id="261" r:id="rId4"/>
    <p:sldId id="257" r:id="rId5"/>
    <p:sldId id="258" r:id="rId6"/>
    <p:sldId id="268" r:id="rId7"/>
    <p:sldId id="263" r:id="rId8"/>
    <p:sldId id="267" r:id="rId9"/>
    <p:sldId id="269" r:id="rId10"/>
    <p:sldId id="270" r:id="rId11"/>
    <p:sldId id="271" r:id="rId12"/>
    <p:sldId id="272" r:id="rId13"/>
    <p:sldId id="260" r:id="rId14"/>
    <p:sldId id="262" r:id="rId15"/>
    <p:sldId id="265" r:id="rId16"/>
    <p:sldId id="264" r:id="rId17"/>
    <p:sldId id="26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2/23/2017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2/23/2017</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64" y="404664"/>
            <a:ext cx="7848872" cy="58866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Subtitle 2"/>
          <p:cNvSpPr>
            <a:spLocks noGrp="1"/>
          </p:cNvSpPr>
          <p:nvPr>
            <p:ph type="subTitle" idx="1"/>
          </p:nvPr>
        </p:nvSpPr>
        <p:spPr>
          <a:xfrm>
            <a:off x="4697108" y="3645024"/>
            <a:ext cx="3232448" cy="576064"/>
          </a:xfrm>
        </p:spPr>
        <p:txBody>
          <a:bodyPr/>
          <a:lstStyle/>
          <a:p>
            <a:r>
              <a:rPr lang="en-US" smtClean="0">
                <a:solidFill>
                  <a:schemeClr val="bg1"/>
                </a:solidFill>
              </a:rPr>
              <a:t>Adam Small</a:t>
            </a:r>
            <a:endParaRPr lang="en-ZA">
              <a:solidFill>
                <a:schemeClr val="bg1"/>
              </a:solidFill>
            </a:endParaRPr>
          </a:p>
        </p:txBody>
      </p:sp>
      <p:sp>
        <p:nvSpPr>
          <p:cNvPr id="2" name="Title 1"/>
          <p:cNvSpPr>
            <a:spLocks noGrp="1"/>
          </p:cNvSpPr>
          <p:nvPr>
            <p:ph type="ctrTitle"/>
          </p:nvPr>
        </p:nvSpPr>
        <p:spPr>
          <a:xfrm>
            <a:off x="899592" y="3212976"/>
            <a:ext cx="3816424" cy="1155918"/>
          </a:xfrm>
        </p:spPr>
        <p:txBody>
          <a:bodyPr/>
          <a:lstStyle/>
          <a:p>
            <a:r>
              <a:rPr lang="en-US" smtClean="0"/>
              <a:t>Wie’s hy?</a:t>
            </a:r>
            <a:endParaRPr lang="en-ZA"/>
          </a:p>
        </p:txBody>
      </p:sp>
      <p:sp>
        <p:nvSpPr>
          <p:cNvPr id="5" name="Rectangle 4"/>
          <p:cNvSpPr/>
          <p:nvPr/>
        </p:nvSpPr>
        <p:spPr>
          <a:xfrm>
            <a:off x="1189972" y="4581128"/>
            <a:ext cx="6768752" cy="1384995"/>
          </a:xfrm>
          <a:prstGeom prst="rect">
            <a:avLst/>
          </a:prstGeom>
          <a:solidFill>
            <a:schemeClr val="bg2"/>
          </a:solidFill>
        </p:spPr>
        <p:txBody>
          <a:bodyPr wrap="square">
            <a:spAutoFit/>
          </a:bodyPr>
          <a:lstStyle/>
          <a:p>
            <a:pPr algn="ctr"/>
            <a:r>
              <a:rPr lang="en-US" sz="2800"/>
              <a:t>DIGTERS EN DIGTERSKAP:</a:t>
            </a:r>
          </a:p>
          <a:p>
            <a:pPr algn="ctr"/>
            <a:r>
              <a:rPr lang="en-US" sz="2800"/>
              <a:t>Die “belangrike” digter en die gewone mense is almal digters</a:t>
            </a:r>
          </a:p>
        </p:txBody>
      </p:sp>
    </p:spTree>
    <p:extLst>
      <p:ext uri="{BB962C8B-B14F-4D97-AF65-F5344CB8AC3E}">
        <p14:creationId xmlns:p14="http://schemas.microsoft.com/office/powerpoint/2010/main" val="214069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731015775"/>
              </p:ext>
            </p:extLst>
          </p:nvPr>
        </p:nvGraphicFramePr>
        <p:xfrm>
          <a:off x="457200" y="1600200"/>
          <a:ext cx="8229600" cy="3052936"/>
        </p:xfrm>
        <a:graphic>
          <a:graphicData uri="http://schemas.openxmlformats.org/drawingml/2006/table">
            <a:tbl>
              <a:tblPr firstRow="1" bandRow="1">
                <a:tableStyleId>{5C22544A-7EE6-4342-B048-85BDC9FD1C3A}</a:tableStyleId>
              </a:tblPr>
              <a:tblGrid>
                <a:gridCol w="1954560"/>
                <a:gridCol w="2592288"/>
                <a:gridCol w="3682752"/>
              </a:tblGrid>
              <a:tr h="559961">
                <a:tc>
                  <a:txBody>
                    <a:bodyPr/>
                    <a:lstStyle/>
                    <a:p>
                      <a:endParaRPr lang="en-ZA" dirty="0"/>
                    </a:p>
                  </a:txBody>
                  <a:tcPr/>
                </a:tc>
                <a:tc>
                  <a:txBody>
                    <a:bodyPr/>
                    <a:lstStyle/>
                    <a:p>
                      <a:r>
                        <a:rPr lang="en-US" dirty="0" smtClean="0"/>
                        <a:t>“POET”</a:t>
                      </a:r>
                      <a:endParaRPr lang="en-ZA" dirty="0"/>
                    </a:p>
                  </a:txBody>
                  <a:tcPr/>
                </a:tc>
                <a:tc>
                  <a:txBody>
                    <a:bodyPr/>
                    <a:lstStyle/>
                    <a:p>
                      <a:r>
                        <a:rPr lang="en-US" dirty="0" smtClean="0"/>
                        <a:t>“DJULLE”</a:t>
                      </a:r>
                      <a:endParaRPr lang="en-ZA" dirty="0"/>
                    </a:p>
                  </a:txBody>
                  <a:tcPr/>
                </a:tc>
              </a:tr>
              <a:tr h="559961">
                <a:tc>
                  <a:txBody>
                    <a:bodyPr/>
                    <a:lstStyle/>
                    <a:p>
                      <a:r>
                        <a:rPr lang="en-US" dirty="0" smtClean="0"/>
                        <a:t>METODE</a:t>
                      </a:r>
                      <a:endParaRPr lang="en-ZA" dirty="0"/>
                    </a:p>
                  </a:txBody>
                  <a:tcPr/>
                </a:tc>
                <a:tc>
                  <a:txBody>
                    <a:bodyPr/>
                    <a:lstStyle/>
                    <a:p>
                      <a:r>
                        <a:rPr lang="en-US" dirty="0" err="1" smtClean="0"/>
                        <a:t>Skryf</a:t>
                      </a:r>
                      <a:r>
                        <a:rPr lang="en-US" dirty="0" smtClean="0"/>
                        <a:t> (“pen </a:t>
                      </a:r>
                      <a:r>
                        <a:rPr lang="en-US" dirty="0" err="1" smtClean="0"/>
                        <a:t>ennie</a:t>
                      </a:r>
                      <a:r>
                        <a:rPr lang="en-US" dirty="0" smtClean="0"/>
                        <a:t> ink”)</a:t>
                      </a:r>
                      <a:endParaRPr lang="en-ZA" dirty="0"/>
                    </a:p>
                  </a:txBody>
                  <a:tcPr/>
                </a:tc>
                <a:tc>
                  <a:txBody>
                    <a:bodyPr/>
                    <a:lstStyle/>
                    <a:p>
                      <a:r>
                        <a:rPr lang="en-US" dirty="0" err="1" smtClean="0"/>
                        <a:t>Praat</a:t>
                      </a:r>
                      <a:r>
                        <a:rPr lang="en-US" dirty="0" smtClean="0"/>
                        <a:t> (“</a:t>
                      </a:r>
                      <a:r>
                        <a:rPr lang="en-US" dirty="0" err="1" smtClean="0"/>
                        <a:t>gladde</a:t>
                      </a:r>
                      <a:r>
                        <a:rPr lang="en-US" dirty="0" smtClean="0"/>
                        <a:t> </a:t>
                      </a:r>
                      <a:r>
                        <a:rPr lang="en-US" dirty="0" err="1" smtClean="0"/>
                        <a:t>bek</a:t>
                      </a:r>
                      <a:r>
                        <a:rPr lang="en-US" dirty="0" smtClean="0"/>
                        <a:t>”, “</a:t>
                      </a:r>
                      <a:r>
                        <a:rPr lang="en-US" dirty="0" err="1" smtClean="0"/>
                        <a:t>roep</a:t>
                      </a:r>
                      <a:r>
                        <a:rPr lang="en-US" dirty="0" smtClean="0"/>
                        <a:t>”</a:t>
                      </a:r>
                      <a:endParaRPr lang="en-ZA" dirty="0"/>
                    </a:p>
                  </a:txBody>
                  <a:tcPr/>
                </a:tc>
              </a:tr>
              <a:tr h="966507">
                <a:tc>
                  <a:txBody>
                    <a:bodyPr/>
                    <a:lstStyle/>
                    <a:p>
                      <a:r>
                        <a:rPr lang="en-US" dirty="0" smtClean="0"/>
                        <a:t>PLEK</a:t>
                      </a:r>
                      <a:endParaRPr lang="en-ZA" dirty="0"/>
                    </a:p>
                  </a:txBody>
                  <a:tcPr/>
                </a:tc>
                <a:tc>
                  <a:txBody>
                    <a:bodyPr/>
                    <a:lstStyle/>
                    <a:p>
                      <a:r>
                        <a:rPr lang="en-US" dirty="0" err="1" smtClean="0"/>
                        <a:t>Studeerkamer</a:t>
                      </a:r>
                      <a:r>
                        <a:rPr lang="en-US" dirty="0" smtClean="0"/>
                        <a:t> </a:t>
                      </a:r>
                      <a:r>
                        <a:rPr lang="en-US" smtClean="0"/>
                        <a:t>(alleen</a:t>
                      </a:r>
                      <a:r>
                        <a:rPr lang="en-US" dirty="0" smtClean="0"/>
                        <a:t>)</a:t>
                      </a:r>
                      <a:endParaRPr lang="en-ZA" dirty="0"/>
                    </a:p>
                  </a:txBody>
                  <a:tcPr/>
                </a:tc>
                <a:tc>
                  <a:txBody>
                    <a:bodyPr/>
                    <a:lstStyle/>
                    <a:p>
                      <a:r>
                        <a:rPr lang="en-US" dirty="0" smtClean="0"/>
                        <a:t>Op </a:t>
                      </a:r>
                      <a:r>
                        <a:rPr lang="en-US" dirty="0" err="1" smtClean="0"/>
                        <a:t>straat</a:t>
                      </a:r>
                      <a:r>
                        <a:rPr lang="en-US" dirty="0" smtClean="0"/>
                        <a:t> (</a:t>
                      </a:r>
                      <a:r>
                        <a:rPr lang="en-US" dirty="0" err="1" smtClean="0"/>
                        <a:t>tussen</a:t>
                      </a:r>
                      <a:r>
                        <a:rPr lang="en-US" dirty="0" smtClean="0"/>
                        <a:t> </a:t>
                      </a:r>
                      <a:r>
                        <a:rPr lang="en-US" dirty="0" err="1" smtClean="0"/>
                        <a:t>ander</a:t>
                      </a:r>
                      <a:r>
                        <a:rPr lang="en-US" dirty="0" smtClean="0"/>
                        <a:t>) (“</a:t>
                      </a:r>
                      <a:r>
                        <a:rPr lang="en-US" dirty="0" err="1" smtClean="0"/>
                        <a:t>innie</a:t>
                      </a:r>
                      <a:r>
                        <a:rPr lang="en-US" dirty="0" smtClean="0"/>
                        <a:t> </a:t>
                      </a:r>
                      <a:r>
                        <a:rPr lang="en-US" dirty="0" err="1" smtClean="0"/>
                        <a:t>straat</a:t>
                      </a:r>
                      <a:r>
                        <a:rPr lang="en-US" dirty="0" smtClean="0"/>
                        <a:t>”)</a:t>
                      </a:r>
                      <a:endParaRPr lang="en-ZA" dirty="0"/>
                    </a:p>
                  </a:txBody>
                  <a:tcPr/>
                </a:tc>
              </a:tr>
              <a:tr h="966507">
                <a:tc>
                  <a:txBody>
                    <a:bodyPr/>
                    <a:lstStyle/>
                    <a:p>
                      <a:r>
                        <a:rPr lang="en-US" dirty="0" smtClean="0"/>
                        <a:t>TYDSVERLOOP</a:t>
                      </a:r>
                      <a:endParaRPr lang="en-ZA" dirty="0"/>
                    </a:p>
                  </a:txBody>
                  <a:tcPr/>
                </a:tc>
                <a:tc>
                  <a:txBody>
                    <a:bodyPr/>
                    <a:lstStyle/>
                    <a:p>
                      <a:r>
                        <a:rPr lang="en-US" dirty="0" smtClean="0"/>
                        <a:t>Dink </a:t>
                      </a:r>
                      <a:r>
                        <a:rPr lang="en-US" dirty="0" err="1" smtClean="0"/>
                        <a:t>eers</a:t>
                      </a:r>
                      <a:r>
                        <a:rPr lang="en-US" dirty="0" smtClean="0"/>
                        <a:t>, </a:t>
                      </a:r>
                      <a:r>
                        <a:rPr lang="en-US" dirty="0" err="1" smtClean="0"/>
                        <a:t>skryf</a:t>
                      </a:r>
                      <a:r>
                        <a:rPr lang="en-US" dirty="0" smtClean="0"/>
                        <a:t> </a:t>
                      </a:r>
                      <a:r>
                        <a:rPr lang="en-US" dirty="0" err="1" smtClean="0"/>
                        <a:t>dan</a:t>
                      </a:r>
                      <a:r>
                        <a:rPr lang="en-US" dirty="0" smtClean="0"/>
                        <a:t> (</a:t>
                      </a:r>
                      <a:r>
                        <a:rPr lang="en-US" dirty="0" err="1" smtClean="0"/>
                        <a:t>intellektueel</a:t>
                      </a:r>
                      <a:r>
                        <a:rPr lang="en-US" dirty="0" smtClean="0"/>
                        <a:t>)</a:t>
                      </a:r>
                      <a:endParaRPr lang="en-ZA" dirty="0"/>
                    </a:p>
                  </a:txBody>
                  <a:tcPr/>
                </a:tc>
                <a:tc>
                  <a:txBody>
                    <a:bodyPr/>
                    <a:lstStyle/>
                    <a:p>
                      <a:r>
                        <a:rPr lang="en-US" dirty="0" err="1" smtClean="0"/>
                        <a:t>Geen</a:t>
                      </a:r>
                      <a:r>
                        <a:rPr lang="en-US" dirty="0" smtClean="0"/>
                        <a:t> </a:t>
                      </a:r>
                      <a:r>
                        <a:rPr lang="en-US" dirty="0" err="1" smtClean="0"/>
                        <a:t>tydsverloop</a:t>
                      </a:r>
                      <a:r>
                        <a:rPr lang="en-US" dirty="0" smtClean="0"/>
                        <a:t> “</a:t>
                      </a:r>
                      <a:r>
                        <a:rPr lang="en-US" dirty="0" err="1" smtClean="0"/>
                        <a:t>soema</a:t>
                      </a:r>
                      <a:r>
                        <a:rPr lang="en-US" dirty="0" smtClean="0"/>
                        <a:t> net </a:t>
                      </a:r>
                      <a:r>
                        <a:rPr lang="en-US" dirty="0" err="1" smtClean="0"/>
                        <a:t>daar</a:t>
                      </a:r>
                      <a:r>
                        <a:rPr lang="en-US" dirty="0" smtClean="0"/>
                        <a:t>” (</a:t>
                      </a:r>
                      <a:r>
                        <a:rPr lang="en-US" dirty="0" err="1" smtClean="0"/>
                        <a:t>instinktief</a:t>
                      </a:r>
                      <a:r>
                        <a:rPr lang="en-US" dirty="0" smtClean="0"/>
                        <a:t>)</a:t>
                      </a:r>
                      <a:endParaRPr lang="en-ZA" dirty="0"/>
                    </a:p>
                  </a:txBody>
                  <a:tcPr/>
                </a:tc>
              </a:tr>
            </a:tbl>
          </a:graphicData>
        </a:graphic>
      </p:graphicFrame>
    </p:spTree>
    <p:extLst>
      <p:ext uri="{BB962C8B-B14F-4D97-AF65-F5344CB8AC3E}">
        <p14:creationId xmlns:p14="http://schemas.microsoft.com/office/powerpoint/2010/main" val="895297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TEGNIESE ASPEKTE</a:t>
            </a:r>
          </a:p>
        </p:txBody>
      </p:sp>
      <p:sp>
        <p:nvSpPr>
          <p:cNvPr id="3" name="Rectangle 3"/>
          <p:cNvSpPr txBox="1">
            <a:spLocks noChangeArrowheads="1"/>
          </p:cNvSpPr>
          <p:nvPr/>
        </p:nvSpPr>
        <p:spPr>
          <a:xfrm>
            <a:off x="457200" y="1124744"/>
            <a:ext cx="8229600" cy="5256584"/>
          </a:xfrm>
          <a:prstGeom prst="rect">
            <a:avLst/>
          </a:prstGeom>
        </p:spPr>
        <p:txBody>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n-US" sz="2800" b="1" smtClean="0"/>
              <a:t>Kaapse Afrikaans</a:t>
            </a:r>
            <a:r>
              <a:rPr lang="en-US" sz="2800" smtClean="0"/>
              <a:t>: taal wat straatverkopers gebruik; Small wys hulle taal is ook digterstaal.</a:t>
            </a:r>
          </a:p>
          <a:p>
            <a:r>
              <a:rPr lang="en-US" sz="2800" smtClean="0"/>
              <a:t>(Bundel “Sê sjibollet”; </a:t>
            </a:r>
            <a:r>
              <a:rPr lang="en-US" sz="2800" u="sng" smtClean="0"/>
              <a:t>sjibollet</a:t>
            </a:r>
            <a:r>
              <a:rPr lang="en-US" sz="2800" smtClean="0"/>
              <a:t> verwys na </a:t>
            </a:r>
            <a:r>
              <a:rPr lang="en-US" sz="2800" i="1" smtClean="0"/>
              <a:t>woorde/uitspraak wat verskil van die standaardwoorde/-uitspraak)</a:t>
            </a:r>
            <a:endParaRPr lang="en-US" sz="2800" smtClean="0"/>
          </a:p>
          <a:p>
            <a:r>
              <a:rPr lang="en-US" sz="2800" b="1" smtClean="0"/>
              <a:t>Vrae</a:t>
            </a:r>
            <a:r>
              <a:rPr lang="en-US" sz="2800" smtClean="0"/>
              <a:t> (strofe 1) (nie retories nie): </a:t>
            </a:r>
          </a:p>
          <a:p>
            <a:pPr>
              <a:buFontTx/>
              <a:buNone/>
            </a:pPr>
            <a:r>
              <a:rPr lang="en-US" sz="2800" smtClean="0"/>
              <a:t>	a)wil leser laat nadink oor digters en digterskap </a:t>
            </a:r>
          </a:p>
          <a:p>
            <a:pPr>
              <a:buFontTx/>
              <a:buNone/>
            </a:pPr>
            <a:r>
              <a:rPr lang="en-US" sz="2800" smtClean="0"/>
              <a:t>	b)skep spanning</a:t>
            </a:r>
          </a:p>
          <a:p>
            <a:pPr>
              <a:buFontTx/>
              <a:buNone/>
            </a:pPr>
            <a:r>
              <a:rPr lang="en-US" sz="2800" smtClean="0"/>
              <a:t>	c) </a:t>
            </a:r>
            <a:r>
              <a:rPr lang="en-US" sz="2800" u="sng" smtClean="0"/>
              <a:t>“Wie’s hy?’ </a:t>
            </a:r>
            <a:r>
              <a:rPr lang="en-US" sz="2800" smtClean="0"/>
              <a:t>word beklemtoon deurdat dit herhaal word, aksentteken (r4) en alleen in kort versreël  </a:t>
            </a:r>
          </a:p>
        </p:txBody>
      </p:sp>
    </p:spTree>
    <p:extLst>
      <p:ext uri="{BB962C8B-B14F-4D97-AF65-F5344CB8AC3E}">
        <p14:creationId xmlns:p14="http://schemas.microsoft.com/office/powerpoint/2010/main" val="429063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mtClean="0"/>
              <a:t>TEGNIESE ASPEKTE vervolg …</a:t>
            </a:r>
            <a:endParaRPr lang="en-ZA" sz="4000" smtClean="0"/>
          </a:p>
        </p:txBody>
      </p:sp>
      <p:sp>
        <p:nvSpPr>
          <p:cNvPr id="3" name="Content Placeholder 2"/>
          <p:cNvSpPr txBox="1">
            <a:spLocks/>
          </p:cNvSpPr>
          <p:nvPr/>
        </p:nvSpPr>
        <p:spPr>
          <a:xfrm>
            <a:off x="457200" y="1600200"/>
            <a:ext cx="8229600" cy="4525963"/>
          </a:xfrm>
          <a:prstGeom prst="rect">
            <a:avLst/>
          </a:prstGeom>
        </p:spPr>
        <p:txBody>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buFontTx/>
              <a:buNone/>
            </a:pPr>
            <a:r>
              <a:rPr lang="en-US" sz="3200" smtClean="0"/>
              <a:t>MAAR vrae word beantwoord in strofe 2</a:t>
            </a:r>
          </a:p>
          <a:p>
            <a:r>
              <a:rPr lang="en-US" sz="3200" b="1" smtClean="0"/>
              <a:t>Herhaling van woorde: </a:t>
            </a:r>
            <a:r>
              <a:rPr lang="en-US" sz="3200" smtClean="0"/>
              <a:t>skep eenheid in gedig (vrye vers) / kernwoorde: hy/djulle/poet(s)</a:t>
            </a:r>
            <a:endParaRPr lang="en-US" sz="3200" b="1" smtClean="0"/>
          </a:p>
          <a:p>
            <a:endParaRPr lang="en-ZA" smtClean="0"/>
          </a:p>
        </p:txBody>
      </p:sp>
    </p:spTree>
    <p:extLst>
      <p:ext uri="{BB962C8B-B14F-4D97-AF65-F5344CB8AC3E}">
        <p14:creationId xmlns:p14="http://schemas.microsoft.com/office/powerpoint/2010/main" val="325290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715875"/>
            <a:ext cx="4466667" cy="52857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541938"/>
            <a:ext cx="3924300" cy="39814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2357" y="3933056"/>
            <a:ext cx="1280160" cy="2194560"/>
          </a:xfrm>
          <a:prstGeom prst="rect">
            <a:avLst/>
          </a:prstGeom>
        </p:spPr>
      </p:pic>
    </p:spTree>
    <p:extLst>
      <p:ext uri="{BB962C8B-B14F-4D97-AF65-F5344CB8AC3E}">
        <p14:creationId xmlns:p14="http://schemas.microsoft.com/office/powerpoint/2010/main" val="401334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36069"/>
            <a:ext cx="7344816" cy="5452839"/>
          </a:xfrm>
          <a:prstGeom prst="rect">
            <a:avLst/>
          </a:prstGeom>
          <a:noFill/>
        </p:spPr>
        <p:txBody>
          <a:bodyPr wrap="square" rtlCol="0">
            <a:spAutoFit/>
          </a:bodyPr>
          <a:lstStyle/>
          <a:p>
            <a:pPr>
              <a:lnSpc>
                <a:spcPct val="150000"/>
              </a:lnSpc>
            </a:pPr>
            <a:r>
              <a:rPr lang="en-US" b="1" smtClean="0">
                <a:solidFill>
                  <a:srgbClr val="FF0000"/>
                </a:solidFill>
              </a:rPr>
              <a:t>Vraag 1: Rondom watter sentrale vraag handel hierdie gedig?</a:t>
            </a:r>
          </a:p>
          <a:p>
            <a:pPr>
              <a:lnSpc>
                <a:spcPct val="150000"/>
              </a:lnSpc>
            </a:pPr>
            <a:r>
              <a:rPr lang="en-US" smtClean="0"/>
              <a:t>ANTW.:  </a:t>
            </a:r>
            <a:r>
              <a:rPr lang="en-US"/>
              <a:t>Wie is die ware digters?</a:t>
            </a:r>
          </a:p>
          <a:p>
            <a:pPr>
              <a:lnSpc>
                <a:spcPct val="150000"/>
              </a:lnSpc>
            </a:pPr>
            <a:r>
              <a:rPr lang="en-US" b="1" smtClean="0">
                <a:solidFill>
                  <a:srgbClr val="FF0000"/>
                </a:solidFill>
              </a:rPr>
              <a:t>Vraag 2:  Wie is die ‘Djulle” waarna die spreker in reël 3 verwys?</a:t>
            </a:r>
          </a:p>
          <a:p>
            <a:pPr>
              <a:lnSpc>
                <a:spcPct val="150000"/>
              </a:lnSpc>
            </a:pPr>
            <a:r>
              <a:rPr lang="en-US" smtClean="0"/>
              <a:t>ANTW.:  </a:t>
            </a:r>
            <a:r>
              <a:rPr lang="en-US"/>
              <a:t>Die gewone mense – die mense op die straat.</a:t>
            </a:r>
          </a:p>
          <a:p>
            <a:pPr>
              <a:lnSpc>
                <a:spcPct val="150000"/>
              </a:lnSpc>
            </a:pPr>
            <a:r>
              <a:rPr lang="en-US" b="1" smtClean="0">
                <a:solidFill>
                  <a:srgbClr val="FF0000"/>
                </a:solidFill>
              </a:rPr>
              <a:t>Vraag 3:  Wat beteken dit as jy ‘baie bek’ (r. 3) oor iets het?</a:t>
            </a:r>
          </a:p>
          <a:p>
            <a:pPr>
              <a:lnSpc>
                <a:spcPct val="150000"/>
              </a:lnSpc>
            </a:pPr>
            <a:r>
              <a:rPr lang="en-US" smtClean="0"/>
              <a:t>ANTW.:  </a:t>
            </a:r>
            <a:r>
              <a:rPr lang="en-US"/>
              <a:t>Wanneer jy ‘baie bek’ het, beteken dit jy het baie oor ‘n onderwerp te sê / jy het sterk opinies.</a:t>
            </a:r>
          </a:p>
          <a:p>
            <a:pPr>
              <a:lnSpc>
                <a:spcPct val="150000"/>
              </a:lnSpc>
            </a:pPr>
            <a:r>
              <a:rPr lang="en-US" b="1" smtClean="0">
                <a:solidFill>
                  <a:srgbClr val="FF0000"/>
                </a:solidFill>
              </a:rPr>
              <a:t>Vraag 4: Wie dink die ‘d’julle’ is die digter?  Kyk na die laaste </a:t>
            </a:r>
            <a:r>
              <a:rPr lang="en-US" smtClean="0"/>
              <a:t>versreëls van strofe 1)</a:t>
            </a:r>
          </a:p>
          <a:p>
            <a:pPr>
              <a:lnSpc>
                <a:spcPct val="150000"/>
              </a:lnSpc>
            </a:pPr>
            <a:r>
              <a:rPr lang="en-US" smtClean="0"/>
              <a:t>ANTW.: </a:t>
            </a:r>
            <a:r>
              <a:rPr lang="en-US"/>
              <a:t>Die gewone mens dink dat digters geleerdes is wat formeel en in afsondering gedigte in hul studeerkamers skryf.</a:t>
            </a:r>
            <a:endParaRPr lang="en-US" smtClean="0"/>
          </a:p>
          <a:p>
            <a:pPr>
              <a:lnSpc>
                <a:spcPct val="150000"/>
              </a:lnSpc>
            </a:pPr>
            <a:r>
              <a:rPr lang="en-US" b="1" smtClean="0">
                <a:solidFill>
                  <a:srgbClr val="FF0000"/>
                </a:solidFill>
              </a:rPr>
              <a:t>Vraag 5:  Wie is volgens die spreker die ware digters?</a:t>
            </a:r>
          </a:p>
          <a:p>
            <a:pPr>
              <a:lnSpc>
                <a:spcPct val="150000"/>
              </a:lnSpc>
            </a:pPr>
            <a:r>
              <a:rPr lang="en-US" smtClean="0"/>
              <a:t>ANTW.: </a:t>
            </a:r>
            <a:r>
              <a:rPr lang="en-US"/>
              <a:t>Die gewone mense</a:t>
            </a:r>
            <a:r>
              <a:rPr lang="en-US" smtClean="0"/>
              <a:t>.</a:t>
            </a:r>
          </a:p>
        </p:txBody>
      </p:sp>
    </p:spTree>
    <p:extLst>
      <p:ext uri="{BB962C8B-B14F-4D97-AF65-F5344CB8AC3E}">
        <p14:creationId xmlns:p14="http://schemas.microsoft.com/office/powerpoint/2010/main" val="5474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332656"/>
            <a:ext cx="7344816" cy="5868338"/>
          </a:xfrm>
          <a:prstGeom prst="rect">
            <a:avLst/>
          </a:prstGeom>
        </p:spPr>
        <p:txBody>
          <a:bodyPr wrap="square">
            <a:spAutoFit/>
          </a:bodyPr>
          <a:lstStyle/>
          <a:p>
            <a:pPr>
              <a:lnSpc>
                <a:spcPct val="150000"/>
              </a:lnSpc>
            </a:pPr>
            <a:r>
              <a:rPr lang="en-US" b="1" smtClean="0">
                <a:solidFill>
                  <a:srgbClr val="FF0000"/>
                </a:solidFill>
              </a:rPr>
              <a:t>Vraag 6:  Noem </a:t>
            </a:r>
            <a:r>
              <a:rPr lang="en-US" b="1">
                <a:solidFill>
                  <a:srgbClr val="FF0000"/>
                </a:solidFill>
              </a:rPr>
              <a:t>2 eienskappe wat volgens die spreker van hierdie groep mense die ware digters maak?</a:t>
            </a:r>
          </a:p>
          <a:p>
            <a:pPr>
              <a:lnSpc>
                <a:spcPct val="150000"/>
              </a:lnSpc>
            </a:pPr>
            <a:r>
              <a:rPr lang="en-US" smtClean="0"/>
              <a:t>ANTW.:  Hulle </a:t>
            </a:r>
            <a:r>
              <a:rPr lang="en-US"/>
              <a:t>leef nie in afsondering nie (in studeerkamers nie) maar is ‘innie straat, m.a.w. hulle is daagliks in kontak met die werklikheid om hulle en hulle is baie gevat en bekkig met hul opmerkings (‘gladde bek’).</a:t>
            </a:r>
          </a:p>
          <a:p>
            <a:pPr>
              <a:lnSpc>
                <a:spcPct val="150000"/>
              </a:lnSpc>
            </a:pPr>
            <a:r>
              <a:rPr lang="en-US" b="1" smtClean="0">
                <a:solidFill>
                  <a:srgbClr val="FF0000"/>
                </a:solidFill>
              </a:rPr>
              <a:t>Vraag 7:  Waar </a:t>
            </a:r>
            <a:r>
              <a:rPr lang="en-US" b="1">
                <a:solidFill>
                  <a:srgbClr val="FF0000"/>
                </a:solidFill>
              </a:rPr>
              <a:t>of Onwaar: ‘soema net daa’ beteken dat digters sommer net daar op daardie moment hulself tot God wend.</a:t>
            </a:r>
          </a:p>
          <a:p>
            <a:pPr>
              <a:lnSpc>
                <a:spcPct val="150000"/>
              </a:lnSpc>
            </a:pPr>
            <a:r>
              <a:rPr lang="en-US" smtClean="0"/>
              <a:t>ANTW.:  Waar.</a:t>
            </a:r>
          </a:p>
          <a:p>
            <a:pPr>
              <a:lnSpc>
                <a:spcPct val="150000"/>
              </a:lnSpc>
            </a:pPr>
            <a:r>
              <a:rPr lang="en-US" b="1" smtClean="0">
                <a:solidFill>
                  <a:srgbClr val="FF0000"/>
                </a:solidFill>
              </a:rPr>
              <a:t>Vraag 8:  Wie is die </a:t>
            </a:r>
            <a:r>
              <a:rPr lang="en-US" b="1">
                <a:solidFill>
                  <a:srgbClr val="FF0000"/>
                </a:solidFill>
              </a:rPr>
              <a:t>‘hulle’ in die laaste reël?</a:t>
            </a:r>
          </a:p>
          <a:p>
            <a:pPr>
              <a:lnSpc>
                <a:spcPct val="150000"/>
              </a:lnSpc>
            </a:pPr>
            <a:r>
              <a:rPr lang="en-US" smtClean="0"/>
              <a:t>ANTW.:  Nie </a:t>
            </a:r>
            <a:r>
              <a:rPr lang="en-US"/>
              <a:t>duidelik uit die konteks nie, maar dit kan enige een wees wat die mense kwaad genoeg maak dat hul God aanroep.  Small het protespoësie geskryf en dit kan dus ook teen die apartheidsregering gemik wees</a:t>
            </a:r>
            <a:r>
              <a:rPr lang="en-US" smtClean="0"/>
              <a:t>.</a:t>
            </a:r>
            <a:endParaRPr lang="en-US"/>
          </a:p>
        </p:txBody>
      </p:sp>
    </p:spTree>
    <p:extLst>
      <p:ext uri="{BB962C8B-B14F-4D97-AF65-F5344CB8AC3E}">
        <p14:creationId xmlns:p14="http://schemas.microsoft.com/office/powerpoint/2010/main" val="86176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circle(in)">
                                      <p:cBhvr>
                                        <p:cTn id="14" dur="20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circle(in)">
                                      <p:cBhvr>
                                        <p:cTn id="26" dur="20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1000"/>
                                        <p:tgtEl>
                                          <p:spTgt spid="2">
                                            <p:txEl>
                                              <p:pRg st="5" end="5"/>
                                            </p:txEl>
                                          </p:spTgt>
                                        </p:tgtEl>
                                      </p:cBhvr>
                                    </p:animEffect>
                                    <p:anim calcmode="lin" valueType="num">
                                      <p:cBhvr>
                                        <p:cTn id="3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548680"/>
            <a:ext cx="7632848" cy="5078313"/>
          </a:xfrm>
          <a:prstGeom prst="rect">
            <a:avLst/>
          </a:prstGeom>
          <a:noFill/>
        </p:spPr>
        <p:txBody>
          <a:bodyPr wrap="square" rtlCol="0">
            <a:spAutoFit/>
          </a:bodyPr>
          <a:lstStyle/>
          <a:p>
            <a:pPr>
              <a:lnSpc>
                <a:spcPct val="150000"/>
              </a:lnSpc>
            </a:pPr>
            <a:r>
              <a:rPr lang="en-US" b="1">
                <a:solidFill>
                  <a:srgbClr val="FF0000"/>
                </a:solidFill>
              </a:rPr>
              <a:t>Vraag 9:  Behalwe vir die gebruik van die d voor woorde wat met j begin, bv. ‘d’julle’, noem ten minste twee ander voorbeelde van hoe Small die Kaapse Afrikaans in die gedig gebruik.  Gebruik aanhalings uit die gedig om jou voorbeelde te ondersteun.</a:t>
            </a:r>
          </a:p>
          <a:p>
            <a:pPr>
              <a:lnSpc>
                <a:spcPct val="150000"/>
              </a:lnSpc>
            </a:pPr>
            <a:r>
              <a:rPr lang="en-US"/>
              <a:t>ANTW.:  Engelse woorde (bv. poet, poems, study), assimilasie / aaneenvlegging van woorde (bv. oorie, moerie, ennie, wie’s), uitspraak / ontronding (bv. rêrag, soes), uitdrukkings (bv. baie bek). (almal vbe. uit strofe 1)</a:t>
            </a:r>
          </a:p>
          <a:p>
            <a:pPr>
              <a:lnSpc>
                <a:spcPct val="150000"/>
              </a:lnSpc>
            </a:pPr>
            <a:endParaRPr lang="en-US" smtClean="0"/>
          </a:p>
          <a:p>
            <a:pPr>
              <a:lnSpc>
                <a:spcPct val="150000"/>
              </a:lnSpc>
            </a:pPr>
            <a:r>
              <a:rPr lang="en-US" b="1" smtClean="0">
                <a:solidFill>
                  <a:srgbClr val="FF0000"/>
                </a:solidFill>
              </a:rPr>
              <a:t>Vraag </a:t>
            </a:r>
            <a:r>
              <a:rPr lang="en-US" b="1">
                <a:solidFill>
                  <a:srgbClr val="FF0000"/>
                </a:solidFill>
              </a:rPr>
              <a:t>10:  Stem jy saam met die digter se redenasie?  Motiveer jou antwoord.</a:t>
            </a:r>
          </a:p>
          <a:p>
            <a:pPr>
              <a:lnSpc>
                <a:spcPct val="150000"/>
              </a:lnSpc>
            </a:pPr>
            <a:r>
              <a:rPr lang="en-US"/>
              <a:t>ANTW</a:t>
            </a:r>
            <a:r>
              <a:rPr lang="en-US" smtClean="0"/>
              <a:t>.:   Eie siening.</a:t>
            </a:r>
            <a:endParaRPr lang="en-ZA"/>
          </a:p>
        </p:txBody>
      </p:sp>
    </p:spTree>
    <p:extLst>
      <p:ext uri="{BB962C8B-B14F-4D97-AF65-F5344CB8AC3E}">
        <p14:creationId xmlns:p14="http://schemas.microsoft.com/office/powerpoint/2010/main" val="325201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circle(in)">
                                      <p:cBhvr>
                                        <p:cTn id="14" dur="20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circle(in)">
                                      <p:cBhvr>
                                        <p:cTn id="26"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60499"/>
            <a:ext cx="6912768" cy="6267576"/>
          </a:xfrm>
          <a:prstGeom prst="rect">
            <a:avLst/>
          </a:prstGeom>
        </p:spPr>
      </p:pic>
    </p:spTree>
    <p:extLst>
      <p:ext uri="{BB962C8B-B14F-4D97-AF65-F5344CB8AC3E}">
        <p14:creationId xmlns:p14="http://schemas.microsoft.com/office/powerpoint/2010/main" val="366169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325" y="254000"/>
            <a:ext cx="4295257" cy="6127328"/>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82298" y="116632"/>
            <a:ext cx="41280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Adam Small</a:t>
            </a:r>
            <a:endParaRPr lang="en-US"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1310563" y="6058162"/>
            <a:ext cx="6319961" cy="646331"/>
          </a:xfrm>
          <a:prstGeom prst="rect">
            <a:avLst/>
          </a:prstGeom>
          <a:solidFill>
            <a:schemeClr val="bg2">
              <a:lumMod val="25000"/>
            </a:schemeClr>
          </a:solidFill>
          <a:ln>
            <a:solidFill>
              <a:schemeClr val="accent5">
                <a:lumMod val="60000"/>
                <a:lumOff val="40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Hertzogpryswenner: 2012</a:t>
            </a:r>
            <a:endParaRPr 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2041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34" y="4941168"/>
            <a:ext cx="8358530" cy="1477328"/>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85750" indent="-285750">
              <a:buFont typeface="Arial" pitchFamily="34" charset="0"/>
              <a:buChar char="•"/>
            </a:pPr>
            <a:r>
              <a:rPr lang="en-ZA"/>
              <a:t>Die digter Adam Small is op 21 Desember 1936 in dié huis gebore (voorheen was dit no. 13). Dit was sedert 1897 in die Small-familie se besit. Hoewel Small op Goree, 'n sendingstasie wes van Robertson, grootgeword het, het hy talle vakansies in sy grootouers se huis op Wellington deurgebring</a:t>
            </a:r>
            <a:r>
              <a:rPr lang="en-ZA" smtClean="0"/>
              <a:t>.</a:t>
            </a:r>
            <a:r>
              <a:rPr lang="en-ZA"/>
              <a:t/>
            </a:r>
            <a:br>
              <a:rPr lang="en-ZA"/>
            </a:br>
            <a:endParaRPr lang="en-ZA">
              <a:solidFill>
                <a:schemeClr val="bg2">
                  <a:lumMod val="1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34" y="260648"/>
            <a:ext cx="8358530" cy="446449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59761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circle(in)">
                                      <p:cBhvr>
                                        <p:cTn id="14"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692696"/>
            <a:ext cx="4572000" cy="3000821"/>
          </a:xfrm>
          <a:prstGeom prst="rect">
            <a:avLst/>
          </a:prstGeom>
        </p:spPr>
        <p:txBody>
          <a:bodyPr>
            <a:spAutoFit/>
          </a:bodyPr>
          <a:lstStyle/>
          <a:p>
            <a:pPr marL="342900" lvl="0" indent="-342900">
              <a:lnSpc>
                <a:spcPct val="150000"/>
              </a:lnSpc>
              <a:buFont typeface="+mj-lt"/>
              <a:buAutoNum type="arabicPeriod"/>
            </a:pPr>
            <a:r>
              <a:rPr lang="en-GB"/>
              <a:t>Die poet</a:t>
            </a:r>
            <a:endParaRPr lang="en-ZA"/>
          </a:p>
          <a:p>
            <a:pPr marL="342900" lvl="0" indent="-342900">
              <a:lnSpc>
                <a:spcPct val="150000"/>
              </a:lnSpc>
              <a:buFont typeface="+mj-lt"/>
              <a:buAutoNum type="arabicPeriod"/>
            </a:pPr>
            <a:r>
              <a:rPr lang="en-GB"/>
              <a:t>wie's hy</a:t>
            </a:r>
            <a:endParaRPr lang="en-ZA"/>
          </a:p>
          <a:p>
            <a:pPr marL="342900" lvl="0" indent="-342900">
              <a:lnSpc>
                <a:spcPct val="150000"/>
              </a:lnSpc>
              <a:buFont typeface="+mj-lt"/>
              <a:buAutoNum type="arabicPeriod"/>
            </a:pPr>
            <a:r>
              <a:rPr lang="en-GB"/>
              <a:t>Djulle het so baie bek oorie poet, </a:t>
            </a:r>
            <a:endParaRPr lang="en-ZA"/>
          </a:p>
          <a:p>
            <a:pPr marL="342900" lvl="0" indent="-342900">
              <a:lnSpc>
                <a:spcPct val="150000"/>
              </a:lnSpc>
              <a:buFont typeface="+mj-lt"/>
              <a:buAutoNum type="arabicPeriod"/>
            </a:pPr>
            <a:r>
              <a:rPr lang="en-GB"/>
              <a:t>ma wie's hy? </a:t>
            </a:r>
            <a:endParaRPr lang="en-ZA"/>
          </a:p>
          <a:p>
            <a:pPr marL="342900" lvl="0" indent="-342900">
              <a:lnSpc>
                <a:spcPct val="150000"/>
              </a:lnSpc>
              <a:buFont typeface="+mj-lt"/>
              <a:buAutoNum type="arabicPeriod"/>
            </a:pPr>
            <a:r>
              <a:rPr lang="en-GB"/>
              <a:t>Is hy rêrag soes djulle dink</a:t>
            </a:r>
            <a:endParaRPr lang="en-ZA"/>
          </a:p>
          <a:p>
            <a:pPr marL="342900" lvl="0" indent="-342900">
              <a:lnSpc>
                <a:spcPct val="150000"/>
              </a:lnSpc>
              <a:buFont typeface="+mj-lt"/>
              <a:buAutoNum type="arabicPeriod"/>
            </a:pPr>
            <a:r>
              <a:rPr lang="en-GB"/>
              <a:t>die ou moerie pen ennie ink</a:t>
            </a:r>
            <a:endParaRPr lang="en-ZA"/>
          </a:p>
          <a:p>
            <a:pPr marL="342900" lvl="0" indent="-342900">
              <a:lnSpc>
                <a:spcPct val="150000"/>
              </a:lnSpc>
              <a:buFont typeface="+mj-lt"/>
              <a:buAutoNum type="arabicPeriod"/>
            </a:pPr>
            <a:r>
              <a:rPr lang="en-GB"/>
              <a:t>wat in sy study sit en poems dink?</a:t>
            </a:r>
            <a:endParaRPr lang="en-ZA"/>
          </a:p>
        </p:txBody>
      </p:sp>
      <p:sp>
        <p:nvSpPr>
          <p:cNvPr id="3" name="Rectangle 2"/>
          <p:cNvSpPr/>
          <p:nvPr/>
        </p:nvSpPr>
        <p:spPr>
          <a:xfrm>
            <a:off x="1691680" y="194059"/>
            <a:ext cx="1728192" cy="432048"/>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t>poet: digter</a:t>
            </a:r>
            <a:endParaRPr lang="en-ZA"/>
          </a:p>
        </p:txBody>
      </p:sp>
      <p:sp>
        <p:nvSpPr>
          <p:cNvPr id="4" name="Rectangle 3"/>
          <p:cNvSpPr/>
          <p:nvPr/>
        </p:nvSpPr>
        <p:spPr>
          <a:xfrm>
            <a:off x="2411760" y="1142675"/>
            <a:ext cx="1728192" cy="432048"/>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t>Djulle: julle</a:t>
            </a:r>
            <a:endParaRPr lang="en-ZA"/>
          </a:p>
        </p:txBody>
      </p:sp>
      <p:sp>
        <p:nvSpPr>
          <p:cNvPr id="5" name="Rectangle 4"/>
          <p:cNvSpPr/>
          <p:nvPr/>
        </p:nvSpPr>
        <p:spPr>
          <a:xfrm>
            <a:off x="6260714" y="3356992"/>
            <a:ext cx="1728192" cy="432048"/>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t>soes: soos</a:t>
            </a:r>
            <a:endParaRPr lang="en-ZA"/>
          </a:p>
        </p:txBody>
      </p:sp>
      <p:sp>
        <p:nvSpPr>
          <p:cNvPr id="6" name="Rectangle 5"/>
          <p:cNvSpPr/>
          <p:nvPr/>
        </p:nvSpPr>
        <p:spPr>
          <a:xfrm>
            <a:off x="6260714" y="2780928"/>
            <a:ext cx="1728192" cy="432048"/>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t>rêrag: regtig</a:t>
            </a:r>
            <a:endParaRPr lang="en-ZA"/>
          </a:p>
        </p:txBody>
      </p:sp>
      <p:sp>
        <p:nvSpPr>
          <p:cNvPr id="7" name="Rectangle 6"/>
          <p:cNvSpPr/>
          <p:nvPr/>
        </p:nvSpPr>
        <p:spPr>
          <a:xfrm>
            <a:off x="6260714" y="2193638"/>
            <a:ext cx="1728192" cy="432048"/>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t>ma: maar</a:t>
            </a:r>
            <a:endParaRPr lang="en-ZA"/>
          </a:p>
        </p:txBody>
      </p:sp>
      <p:sp>
        <p:nvSpPr>
          <p:cNvPr id="8" name="Rectangle 7"/>
          <p:cNvSpPr/>
          <p:nvPr/>
        </p:nvSpPr>
        <p:spPr>
          <a:xfrm>
            <a:off x="6243214" y="1574723"/>
            <a:ext cx="2072287" cy="432048"/>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t>het so baie te sê</a:t>
            </a:r>
            <a:endParaRPr lang="en-ZA"/>
          </a:p>
        </p:txBody>
      </p:sp>
      <p:sp>
        <p:nvSpPr>
          <p:cNvPr id="9" name="Rectangle 8"/>
          <p:cNvSpPr/>
          <p:nvPr/>
        </p:nvSpPr>
        <p:spPr>
          <a:xfrm>
            <a:off x="6244128" y="926651"/>
            <a:ext cx="1728192" cy="432048"/>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t>oorie: oor die</a:t>
            </a:r>
            <a:endParaRPr lang="en-ZA"/>
          </a:p>
        </p:txBody>
      </p:sp>
      <p:sp>
        <p:nvSpPr>
          <p:cNvPr id="10" name="Rectangle 9"/>
          <p:cNvSpPr/>
          <p:nvPr/>
        </p:nvSpPr>
        <p:spPr>
          <a:xfrm>
            <a:off x="6244128" y="3945457"/>
            <a:ext cx="2100392" cy="432048"/>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t>moerie: met die</a:t>
            </a:r>
            <a:endParaRPr lang="en-ZA"/>
          </a:p>
        </p:txBody>
      </p:sp>
      <p:sp>
        <p:nvSpPr>
          <p:cNvPr id="11" name="Rectangle 10"/>
          <p:cNvSpPr/>
          <p:nvPr/>
        </p:nvSpPr>
        <p:spPr>
          <a:xfrm>
            <a:off x="6244128" y="4629004"/>
            <a:ext cx="1728192" cy="432048"/>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t>ennie: en die </a:t>
            </a:r>
            <a:endParaRPr lang="en-ZA"/>
          </a:p>
        </p:txBody>
      </p:sp>
      <p:sp>
        <p:nvSpPr>
          <p:cNvPr id="12" name="Rectangle 11"/>
          <p:cNvSpPr/>
          <p:nvPr/>
        </p:nvSpPr>
        <p:spPr>
          <a:xfrm>
            <a:off x="2249488" y="3982579"/>
            <a:ext cx="2538536" cy="432048"/>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t>study: studeerkamer</a:t>
            </a:r>
            <a:endParaRPr lang="en-ZA"/>
          </a:p>
        </p:txBody>
      </p:sp>
      <p:sp>
        <p:nvSpPr>
          <p:cNvPr id="13" name="Rectangle 12"/>
          <p:cNvSpPr/>
          <p:nvPr/>
        </p:nvSpPr>
        <p:spPr>
          <a:xfrm>
            <a:off x="2273047" y="4653136"/>
            <a:ext cx="1728192" cy="432048"/>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t>poems: gedigte</a:t>
            </a:r>
            <a:endParaRPr lang="en-ZA"/>
          </a:p>
        </p:txBody>
      </p:sp>
      <p:cxnSp>
        <p:nvCxnSpPr>
          <p:cNvPr id="15" name="Straight Arrow Connector 14"/>
          <p:cNvCxnSpPr/>
          <p:nvPr/>
        </p:nvCxnSpPr>
        <p:spPr>
          <a:xfrm>
            <a:off x="3113584" y="2006771"/>
            <a:ext cx="30425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24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0"/>
                                        <p:tgtEl>
                                          <p:spTgt spid="5"/>
                                        </p:tgtEl>
                                      </p:cBhvr>
                                    </p:animEffect>
                                    <p:anim calcmode="lin" valueType="num">
                                      <p:cBhvr>
                                        <p:cTn id="56" dur="1000" fill="hold"/>
                                        <p:tgtEl>
                                          <p:spTgt spid="5"/>
                                        </p:tgtEl>
                                        <p:attrNameLst>
                                          <p:attrName>ppt_x</p:attrName>
                                        </p:attrNameLst>
                                      </p:cBhvr>
                                      <p:tavLst>
                                        <p:tav tm="0">
                                          <p:val>
                                            <p:strVal val="#ppt_x"/>
                                          </p:val>
                                        </p:tav>
                                        <p:tav tm="100000">
                                          <p:val>
                                            <p:strVal val="#ppt_x"/>
                                          </p:val>
                                        </p:tav>
                                      </p:tavLst>
                                    </p:anim>
                                    <p:anim calcmode="lin" valueType="num">
                                      <p:cBhvr>
                                        <p:cTn id="5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1000"/>
                                        <p:tgtEl>
                                          <p:spTgt spid="11"/>
                                        </p:tgtEl>
                                      </p:cBhvr>
                                    </p:animEffect>
                                    <p:anim calcmode="lin" valueType="num">
                                      <p:cBhvr>
                                        <p:cTn id="70" dur="1000" fill="hold"/>
                                        <p:tgtEl>
                                          <p:spTgt spid="11"/>
                                        </p:tgtEl>
                                        <p:attrNameLst>
                                          <p:attrName>ppt_x</p:attrName>
                                        </p:attrNameLst>
                                      </p:cBhvr>
                                      <p:tavLst>
                                        <p:tav tm="0">
                                          <p:val>
                                            <p:strVal val="#ppt_x"/>
                                          </p:val>
                                        </p:tav>
                                        <p:tav tm="100000">
                                          <p:val>
                                            <p:strVal val="#ppt_x"/>
                                          </p:val>
                                        </p:tav>
                                      </p:tavLst>
                                    </p:anim>
                                    <p:anim calcmode="lin" valueType="num">
                                      <p:cBhvr>
                                        <p:cTn id="7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1000"/>
                                        <p:tgtEl>
                                          <p:spTgt spid="12"/>
                                        </p:tgtEl>
                                      </p:cBhvr>
                                    </p:animEffect>
                                    <p:anim calcmode="lin" valueType="num">
                                      <p:cBhvr>
                                        <p:cTn id="77" dur="1000" fill="hold"/>
                                        <p:tgtEl>
                                          <p:spTgt spid="12"/>
                                        </p:tgtEl>
                                        <p:attrNameLst>
                                          <p:attrName>ppt_x</p:attrName>
                                        </p:attrNameLst>
                                      </p:cBhvr>
                                      <p:tavLst>
                                        <p:tav tm="0">
                                          <p:val>
                                            <p:strVal val="#ppt_x"/>
                                          </p:val>
                                        </p:tav>
                                        <p:tav tm="100000">
                                          <p:val>
                                            <p:strVal val="#ppt_x"/>
                                          </p:val>
                                        </p:tav>
                                      </p:tavLst>
                                    </p:anim>
                                    <p:anim calcmode="lin" valueType="num">
                                      <p:cBhvr>
                                        <p:cTn id="7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692696"/>
            <a:ext cx="4572000" cy="3375348"/>
          </a:xfrm>
          <a:prstGeom prst="rect">
            <a:avLst/>
          </a:prstGeom>
        </p:spPr>
        <p:txBody>
          <a:bodyPr>
            <a:spAutoFit/>
          </a:bodyPr>
          <a:lstStyle/>
          <a:p>
            <a:pPr marL="342900" lvl="0" indent="-342900">
              <a:lnSpc>
                <a:spcPct val="150000"/>
              </a:lnSpc>
              <a:buFont typeface="+mj-lt"/>
              <a:buAutoNum type="arabicPeriod" startAt="8"/>
            </a:pPr>
            <a:r>
              <a:rPr lang="en-GB"/>
              <a:t>Nai, </a:t>
            </a:r>
            <a:endParaRPr lang="en-ZA"/>
          </a:p>
          <a:p>
            <a:pPr marL="342900" lvl="0" indent="-342900">
              <a:lnSpc>
                <a:spcPct val="150000"/>
              </a:lnSpc>
              <a:buFont typeface="+mj-lt"/>
              <a:buAutoNum type="arabicPeriod" startAt="8"/>
            </a:pPr>
            <a:r>
              <a:rPr lang="en-GB"/>
              <a:t>djulle's mistaken, </a:t>
            </a:r>
            <a:endParaRPr lang="en-ZA"/>
          </a:p>
          <a:p>
            <a:pPr marL="342900" lvl="0" indent="-342900">
              <a:lnSpc>
                <a:spcPct val="150000"/>
              </a:lnSpc>
              <a:buFont typeface="+mj-lt"/>
              <a:buAutoNum type="arabicPeriod" startAt="8"/>
            </a:pPr>
            <a:r>
              <a:rPr lang="en-GB"/>
              <a:t>nie hy nie</a:t>
            </a:r>
            <a:endParaRPr lang="en-ZA"/>
          </a:p>
          <a:p>
            <a:pPr marL="342900" lvl="0" indent="-342900">
              <a:lnSpc>
                <a:spcPct val="150000"/>
              </a:lnSpc>
              <a:buFont typeface="+mj-lt"/>
              <a:buAutoNum type="arabicPeriod" startAt="8"/>
            </a:pPr>
            <a:r>
              <a:rPr lang="en-GB"/>
              <a:t>ma djulle is die poets, </a:t>
            </a:r>
            <a:endParaRPr lang="en-ZA"/>
          </a:p>
          <a:p>
            <a:pPr marL="342900" lvl="0" indent="-342900">
              <a:lnSpc>
                <a:spcPct val="150000"/>
              </a:lnSpc>
              <a:buFont typeface="+mj-lt"/>
              <a:buAutoNum type="arabicPeriod" startAt="8"/>
            </a:pPr>
            <a:r>
              <a:rPr lang="en-GB"/>
              <a:t>djulle wat innie straat in loep</a:t>
            </a:r>
            <a:endParaRPr lang="en-ZA"/>
          </a:p>
          <a:p>
            <a:pPr marL="342900" lvl="0" indent="-342900">
              <a:lnSpc>
                <a:spcPct val="150000"/>
              </a:lnSpc>
              <a:buFont typeface="+mj-lt"/>
              <a:buAutoNum type="arabicPeriod" startAt="8"/>
            </a:pPr>
            <a:r>
              <a:rPr lang="en-GB"/>
              <a:t>ennie gladde bek verkoep</a:t>
            </a:r>
            <a:endParaRPr lang="en-ZA"/>
          </a:p>
          <a:p>
            <a:pPr marL="342900" lvl="0" indent="-342900">
              <a:lnSpc>
                <a:spcPct val="150000"/>
              </a:lnSpc>
              <a:buFont typeface="+mj-lt"/>
              <a:buAutoNum type="arabicPeriod" startAt="8"/>
            </a:pPr>
            <a:r>
              <a:rPr lang="en-GB"/>
              <a:t>ma die dinge sien</a:t>
            </a:r>
            <a:endParaRPr lang="en-ZA"/>
          </a:p>
          <a:p>
            <a:pPr marL="342900" lvl="0" indent="-342900">
              <a:lnSpc>
                <a:spcPct val="150000"/>
              </a:lnSpc>
              <a:buFont typeface="+mj-lt"/>
              <a:buAutoNum type="arabicPeriod" startAt="8"/>
            </a:pPr>
            <a:r>
              <a:rPr lang="en-GB"/>
              <a:t>en soema net daa God tien hulle roep!</a:t>
            </a:r>
            <a:endParaRPr lang="en-ZA"/>
          </a:p>
        </p:txBody>
      </p:sp>
      <p:sp>
        <p:nvSpPr>
          <p:cNvPr id="3" name="Rectangle 2"/>
          <p:cNvSpPr/>
          <p:nvPr/>
        </p:nvSpPr>
        <p:spPr>
          <a:xfrm>
            <a:off x="6300192" y="476672"/>
            <a:ext cx="1152128" cy="504056"/>
          </a:xfrm>
          <a:prstGeom prst="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t>Nai: nee</a:t>
            </a:r>
            <a:endParaRPr lang="en-ZA"/>
          </a:p>
        </p:txBody>
      </p:sp>
      <p:sp>
        <p:nvSpPr>
          <p:cNvPr id="4" name="Rectangle 3"/>
          <p:cNvSpPr/>
          <p:nvPr/>
        </p:nvSpPr>
        <p:spPr>
          <a:xfrm>
            <a:off x="6300192" y="2708920"/>
            <a:ext cx="2160240" cy="1224136"/>
          </a:xfrm>
          <a:prstGeom prst="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t>gladde bek verkoep: bekkig en gevat met opmerkings</a:t>
            </a:r>
            <a:endParaRPr lang="en-ZA"/>
          </a:p>
        </p:txBody>
      </p:sp>
      <p:sp>
        <p:nvSpPr>
          <p:cNvPr id="5" name="Rectangle 4"/>
          <p:cNvSpPr/>
          <p:nvPr/>
        </p:nvSpPr>
        <p:spPr>
          <a:xfrm>
            <a:off x="6300192" y="1124744"/>
            <a:ext cx="2160240" cy="864096"/>
          </a:xfrm>
          <a:prstGeom prst="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t>mistaken: verkeerd, maak ‘n fout</a:t>
            </a:r>
            <a:endParaRPr lang="en-ZA"/>
          </a:p>
        </p:txBody>
      </p:sp>
      <p:sp>
        <p:nvSpPr>
          <p:cNvPr id="6" name="Rectangle 5"/>
          <p:cNvSpPr/>
          <p:nvPr/>
        </p:nvSpPr>
        <p:spPr>
          <a:xfrm>
            <a:off x="6300192" y="2132856"/>
            <a:ext cx="1368152" cy="432048"/>
          </a:xfrm>
          <a:prstGeom prst="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t>loep: loop</a:t>
            </a:r>
            <a:endParaRPr lang="en-ZA"/>
          </a:p>
        </p:txBody>
      </p:sp>
      <p:sp>
        <p:nvSpPr>
          <p:cNvPr id="7" name="Rectangle 6"/>
          <p:cNvSpPr/>
          <p:nvPr/>
        </p:nvSpPr>
        <p:spPr>
          <a:xfrm>
            <a:off x="6300192" y="4068044"/>
            <a:ext cx="1872208" cy="441076"/>
          </a:xfrm>
          <a:prstGeom prst="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soema: sommer</a:t>
            </a:r>
            <a:endParaRPr lang="en-ZA"/>
          </a:p>
        </p:txBody>
      </p:sp>
      <p:sp>
        <p:nvSpPr>
          <p:cNvPr id="9" name="Rectangle 8"/>
          <p:cNvSpPr/>
          <p:nvPr/>
        </p:nvSpPr>
        <p:spPr>
          <a:xfrm>
            <a:off x="6300192" y="4631936"/>
            <a:ext cx="1872208" cy="441076"/>
          </a:xfrm>
          <a:prstGeom prst="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t>daa: daar</a:t>
            </a:r>
            <a:endParaRPr lang="en-ZA"/>
          </a:p>
        </p:txBody>
      </p:sp>
      <p:sp>
        <p:nvSpPr>
          <p:cNvPr id="10" name="Rectangle 9"/>
          <p:cNvSpPr/>
          <p:nvPr/>
        </p:nvSpPr>
        <p:spPr>
          <a:xfrm>
            <a:off x="6300192" y="5229200"/>
            <a:ext cx="1872208" cy="441076"/>
          </a:xfrm>
          <a:prstGeom prst="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t>tien: teen</a:t>
            </a:r>
            <a:endParaRPr lang="en-ZA"/>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288582"/>
            <a:ext cx="2133600" cy="230505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652" y="4280060"/>
            <a:ext cx="3170500" cy="240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57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heel(1)">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circle(in)">
                                      <p:cBhvr>
                                        <p:cTn id="43" dur="2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ircle(in)">
                                      <p:cBhvr>
                                        <p:cTn id="48" dur="2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026"/>
                                        </p:tgtEl>
                                        <p:attrNameLst>
                                          <p:attrName>style.visibility</p:attrName>
                                        </p:attrNameLst>
                                      </p:cBhvr>
                                      <p:to>
                                        <p:strVal val="visible"/>
                                      </p:to>
                                    </p:set>
                                    <p:animEffect transition="in" filter="barn(inVertical)">
                                      <p:cBhvr>
                                        <p:cTn id="5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093788"/>
            <a:ext cx="648017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840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Bespreking en Vrae</a:t>
            </a:r>
            <a:endParaRPr lang="en-Z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419468"/>
            <a:ext cx="4896544" cy="3672408"/>
          </a:xfrm>
          <a:prstGeom prst="rect">
            <a:avLst/>
          </a:prstGeom>
        </p:spPr>
      </p:pic>
    </p:spTree>
    <p:extLst>
      <p:ext uri="{BB962C8B-B14F-4D97-AF65-F5344CB8AC3E}">
        <p14:creationId xmlns:p14="http://schemas.microsoft.com/office/powerpoint/2010/main" val="217909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VRYE VERS</a:t>
            </a:r>
          </a:p>
        </p:txBody>
      </p:sp>
      <p:sp>
        <p:nvSpPr>
          <p:cNvPr id="3" name="Rectangle 3"/>
          <p:cNvSpPr txBox="1">
            <a:spLocks noChangeArrowheads="1"/>
          </p:cNvSpPr>
          <p:nvPr/>
        </p:nvSpPr>
        <p:spPr>
          <a:xfrm>
            <a:off x="457200" y="1600200"/>
            <a:ext cx="8229600" cy="4525963"/>
          </a:xfrm>
          <a:prstGeom prst="rect">
            <a:avLst/>
          </a:prstGeom>
        </p:spPr>
        <p:txBody>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n-US" sz="2800" smtClean="0"/>
              <a:t>Geen vaste rymskema (tog bietjie rym in gedig)</a:t>
            </a:r>
          </a:p>
          <a:p>
            <a:r>
              <a:rPr lang="en-US" sz="2800" smtClean="0"/>
              <a:t>Geen vaste ritme</a:t>
            </a:r>
          </a:p>
          <a:p>
            <a:r>
              <a:rPr lang="en-US" sz="2800" smtClean="0"/>
              <a:t>Lengte van versreëls wissel</a:t>
            </a:r>
          </a:p>
          <a:p>
            <a:r>
              <a:rPr lang="en-US" sz="2800" smtClean="0"/>
              <a:t>Lengte van strofes wissel</a:t>
            </a:r>
          </a:p>
          <a:p>
            <a:r>
              <a:rPr lang="en-US" sz="2800" smtClean="0"/>
              <a:t>(Hierdie gedig het WEL hoofletters en leestekens)</a:t>
            </a:r>
          </a:p>
          <a:p>
            <a:r>
              <a:rPr lang="en-US" sz="2800" smtClean="0"/>
              <a:t>Herhaling van woorde (wie’s hy/ djulle)</a:t>
            </a:r>
          </a:p>
        </p:txBody>
      </p:sp>
    </p:spTree>
    <p:extLst>
      <p:ext uri="{BB962C8B-B14F-4D97-AF65-F5344CB8AC3E}">
        <p14:creationId xmlns:p14="http://schemas.microsoft.com/office/powerpoint/2010/main" val="18367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TEMA</a:t>
            </a:r>
          </a:p>
        </p:txBody>
      </p:sp>
      <p:sp>
        <p:nvSpPr>
          <p:cNvPr id="3" name="Rectangle 3"/>
          <p:cNvSpPr txBox="1">
            <a:spLocks noChangeArrowheads="1"/>
          </p:cNvSpPr>
          <p:nvPr/>
        </p:nvSpPr>
        <p:spPr>
          <a:xfrm>
            <a:off x="457200" y="1600200"/>
            <a:ext cx="8229600" cy="4525963"/>
          </a:xfrm>
          <a:prstGeom prst="rect">
            <a:avLst/>
          </a:prstGeom>
        </p:spPr>
        <p:txBody>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n-US" sz="3600" smtClean="0"/>
              <a:t>Almal wat taal speels en kreatief gebruik, is digters.</a:t>
            </a:r>
          </a:p>
          <a:p>
            <a:r>
              <a:rPr lang="en-US" sz="3600" smtClean="0"/>
              <a:t>Digterskap is dus nie net om in studeerkamer te skryf nie.</a:t>
            </a:r>
          </a:p>
          <a:p>
            <a:r>
              <a:rPr lang="en-US" sz="3600" smtClean="0"/>
              <a:t>Digterskap kan ook PROTESTEER teen wat verkeerd is (“God tien hulle roep”)  </a:t>
            </a:r>
          </a:p>
        </p:txBody>
      </p:sp>
    </p:spTree>
    <p:extLst>
      <p:ext uri="{BB962C8B-B14F-4D97-AF65-F5344CB8AC3E}">
        <p14:creationId xmlns:p14="http://schemas.microsoft.com/office/powerpoint/2010/main" val="320728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124</TotalTime>
  <Words>810</Words>
  <Application>Microsoft Office PowerPoint</Application>
  <PresentationFormat>On-screen Show (4:3)</PresentationFormat>
  <Paragraphs>94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Book Antiqua</vt:lpstr>
      <vt:lpstr>Wingdings</vt:lpstr>
      <vt:lpstr>Hardcover</vt:lpstr>
      <vt:lpstr>Wie’s hy?</vt:lpstr>
      <vt:lpstr>PowerPoint Presentation</vt:lpstr>
      <vt:lpstr>PowerPoint Presentation</vt:lpstr>
      <vt:lpstr>PowerPoint Presentation</vt:lpstr>
      <vt:lpstr>PowerPoint Presentation</vt:lpstr>
      <vt:lpstr>PowerPoint Presentation</vt:lpstr>
      <vt:lpstr>Bespreking en Vrae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Wie’s hy?</dc:title>
  <dc:creator>DOE</dc:creator>
  <cp:lastModifiedBy>Hubert Krynauw</cp:lastModifiedBy>
  <cp:revision>13</cp:revision>
  <dcterms:created xsi:type="dcterms:W3CDTF">2012-04-23T09:36:19Z</dcterms:created>
  <dcterms:modified xsi:type="dcterms:W3CDTF">2017-02-23T07:02:48Z</dcterms:modified>
</cp:coreProperties>
</file>