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1" r:id="rId3"/>
    <p:sldId id="257" r:id="rId4"/>
    <p:sldId id="258" r:id="rId5"/>
    <p:sldId id="259" r:id="rId6"/>
    <p:sldId id="260" r:id="rId7"/>
    <p:sldId id="262" r:id="rId8"/>
    <p:sldId id="263" r:id="rId9"/>
    <p:sldId id="268"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30E2307-1E40-4E12-8716-25BFDA8E7013}" type="datetime1">
              <a:rPr lang="en-US" smtClean="0"/>
              <a:pPr/>
              <a:t>17-Sep-13</a:t>
            </a:fld>
            <a:endParaRPr lang="en-US"/>
          </a:p>
        </p:txBody>
      </p:sp>
      <p:sp>
        <p:nvSpPr>
          <p:cNvPr id="8" name="Slide Number Placeholder 7"/>
          <p:cNvSpPr>
            <a:spLocks noGrp="1"/>
          </p:cNvSpPr>
          <p:nvPr>
            <p:ph type="sldNum" sz="quarter" idx="11"/>
          </p:nvPr>
        </p:nvSpPr>
        <p:spPr/>
        <p:txBody>
          <a:bodyPr/>
          <a:lstStyle/>
          <a:p>
            <a:fld id="{687D7A59-36E2-48B9-B146-C1E59501F63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5CFCF5A-EA79-452C-A52C-1A2668C2E7DF}" type="datetime1">
              <a:rPr lang="en-US" smtClean="0"/>
              <a:pPr/>
              <a:t>17-Sep-13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17-Sep-13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8"/>
          <p:cNvSpPr>
            <a:spLocks noGrp="1"/>
          </p:cNvSpPr>
          <p:nvPr>
            <p:ph type="dt" sz="half" idx="14"/>
          </p:nvPr>
        </p:nvSpPr>
        <p:spPr/>
        <p:txBody>
          <a:bodyPr/>
          <a:lstStyle/>
          <a:p>
            <a:fld id="{61FD9D02-426E-46C9-9EE9-0DE1EF8B2838}" type="datetime1">
              <a:rPr lang="en-US" smtClean="0"/>
              <a:pPr/>
              <a:t>17-Sep-13</a:t>
            </a:fld>
            <a:endParaRPr lang="en-US"/>
          </a:p>
        </p:txBody>
      </p:sp>
      <p:sp>
        <p:nvSpPr>
          <p:cNvPr id="10" name="Slide Number Placeholder 9"/>
          <p:cNvSpPr>
            <a:spLocks noGrp="1"/>
          </p:cNvSpPr>
          <p:nvPr>
            <p:ph type="sldNum" sz="quarter" idx="15"/>
          </p:nvPr>
        </p:nvSpPr>
        <p:spPr/>
        <p:txBody>
          <a:bodyPr/>
          <a:lstStyle/>
          <a:p>
            <a:fld id="{687D7A59-36E2-48B9-B146-C1E59501F63F}" type="slidenum">
              <a:rPr lang="en-US" smtClean="0"/>
              <a:pPr/>
              <a:t>‹#›</a:t>
            </a:fld>
            <a:endParaRPr lang="en-US"/>
          </a:p>
        </p:txBody>
      </p:sp>
      <p:sp>
        <p:nvSpPr>
          <p:cNvPr id="11" name="Footer Placeholder 10"/>
          <p:cNvSpPr>
            <a:spLocks noGrp="1"/>
          </p:cNvSpPr>
          <p:nvPr>
            <p:ph type="ftr" sz="quarter" idx="16"/>
          </p:nvPr>
        </p:nvSpPr>
        <p:spPr/>
        <p:txBody>
          <a:bodyPr/>
          <a:lstStyle/>
          <a:p>
            <a:endParaRPr lang="en-US"/>
          </a:p>
        </p:txBody>
      </p:sp>
      <p:sp>
        <p:nvSpPr>
          <p:cNvPr id="12" name="Title 11"/>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B8AEBBE-F8B2-42CF-9895-E86A608384EB}" type="datetime1">
              <a:rPr lang="en-US" smtClean="0"/>
              <a:pPr/>
              <a:t>17-Sep-13</a:t>
            </a:fld>
            <a:endParaRPr lang="en-US"/>
          </a:p>
        </p:txBody>
      </p:sp>
      <p:sp>
        <p:nvSpPr>
          <p:cNvPr id="8" name="Slide Number Placeholder 7"/>
          <p:cNvSpPr>
            <a:spLocks noGrp="1"/>
          </p:cNvSpPr>
          <p:nvPr>
            <p:ph type="sldNum" sz="quarter" idx="11"/>
          </p:nvPr>
        </p:nvSpPr>
        <p:spPr/>
        <p:txBody>
          <a:bodyPr/>
          <a:lstStyle/>
          <a:p>
            <a:fld id="{687D7A59-36E2-48B9-B146-C1E59501F63F}"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0"/>
          </p:nvPr>
        </p:nvSpPr>
        <p:spPr/>
        <p:txBody>
          <a:bodyPr/>
          <a:lstStyle/>
          <a:p>
            <a:fld id="{E1FAA6B6-10E5-4810-BC9F-DA72D8452E73}" type="datetime1">
              <a:rPr lang="en-US" smtClean="0"/>
              <a:pPr/>
              <a:t>17-Sep-13</a:t>
            </a:fld>
            <a:endParaRPr lang="en-US"/>
          </a:p>
        </p:txBody>
      </p:sp>
      <p:sp>
        <p:nvSpPr>
          <p:cNvPr id="10" name="Slide Number Placeholder 9"/>
          <p:cNvSpPr>
            <a:spLocks noGrp="1"/>
          </p:cNvSpPr>
          <p:nvPr>
            <p:ph type="sldNum" sz="quarter" idx="11"/>
          </p:nvPr>
        </p:nvSpPr>
        <p:spPr/>
        <p:txBody>
          <a:bodyPr/>
          <a:lstStyle/>
          <a:p>
            <a:fld id="{687D7A59-36E2-48B9-B146-C1E59501F63F}" type="slidenum">
              <a:rPr lang="en-US" smtClean="0"/>
              <a:pPr/>
              <a:t>‹#›</a:t>
            </a:fld>
            <a:endParaRPr lang="en-US"/>
          </a:p>
        </p:txBody>
      </p:sp>
      <p:sp>
        <p:nvSpPr>
          <p:cNvPr id="11" name="Footer Placeholder 10"/>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fld id="{6D18D072-EF12-4AA2-BD71-ABC68B06D0E2}" type="datetime1">
              <a:rPr lang="en-US" smtClean="0"/>
              <a:pPr/>
              <a:t>17-Sep-13</a:t>
            </a:fld>
            <a:endParaRPr lang="en-US"/>
          </a:p>
        </p:txBody>
      </p:sp>
      <p:sp>
        <p:nvSpPr>
          <p:cNvPr id="11" name="Slide Number Placeholder 10"/>
          <p:cNvSpPr>
            <a:spLocks noGrp="1"/>
          </p:cNvSpPr>
          <p:nvPr>
            <p:ph type="sldNum" sz="quarter" idx="11"/>
          </p:nvPr>
        </p:nvSpPr>
        <p:spPr/>
        <p:txBody>
          <a:bodyPr/>
          <a:lstStyle/>
          <a:p>
            <a:fld id="{687D7A59-36E2-48B9-B146-C1E59501F63F}" type="slidenum">
              <a:rPr lang="en-US" smtClean="0"/>
              <a:pPr/>
              <a:t>‹#›</a:t>
            </a:fld>
            <a:endParaRPr lang="en-US"/>
          </a:p>
        </p:txBody>
      </p:sp>
      <p:sp>
        <p:nvSpPr>
          <p:cNvPr id="12" name="Footer Placeholder 11"/>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8CDBF60-6CC3-4B74-A60D-3486985E4346}" type="datetime1">
              <a:rPr lang="en-US" smtClean="0"/>
              <a:pPr/>
              <a:t>17-Sep-13</a:t>
            </a:fld>
            <a:endParaRPr lang="en-US"/>
          </a:p>
        </p:txBody>
      </p:sp>
      <p:sp>
        <p:nvSpPr>
          <p:cNvPr id="5" name="Title 4"/>
          <p:cNvSpPr>
            <a:spLocks noGrp="1"/>
          </p:cNvSpPr>
          <p:nvPr>
            <p:ph type="title"/>
          </p:nvPr>
        </p:nvSpPr>
        <p:spPr/>
        <p:txBody>
          <a:bodyPr/>
          <a:lstStyle/>
          <a:p>
            <a:r>
              <a:rPr lang="en-US" smtClean="0"/>
              <a:t>Click to edit Master title style</a:t>
            </a:r>
            <a:endParaRPr lang="en-US" dirty="0"/>
          </a:p>
        </p:txBody>
      </p:sp>
      <p:sp>
        <p:nvSpPr>
          <p:cNvPr id="4" name="Slide Number Placeholder 3"/>
          <p:cNvSpPr>
            <a:spLocks noGrp="1"/>
          </p:cNvSpPr>
          <p:nvPr>
            <p:ph type="sldNum" sz="quarter" idx="11"/>
          </p:nvPr>
        </p:nvSpPr>
        <p:spPr/>
        <p:txBody>
          <a:bodyPr/>
          <a:lstStyle/>
          <a:p>
            <a:fld id="{687D7A59-36E2-48B9-B146-C1E59501F63F}" type="slidenum">
              <a:rPr lang="en-US" smtClean="0"/>
              <a:pPr/>
              <a:t>‹#›</a:t>
            </a:fld>
            <a:endParaRPr lang="en-US"/>
          </a:p>
        </p:txBody>
      </p:sp>
      <p:sp>
        <p:nvSpPr>
          <p:cNvPr id="6" name="Footer Placeholder 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14818-984F-4759-BF72-A33BDC1963BD}" type="datetime1">
              <a:rPr lang="en-US" smtClean="0"/>
              <a:pPr/>
              <a:t>17-Sep-13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EA7E191-5F94-4FC1-B823-BD7CABF7FA06}" type="datetime1">
              <a:rPr lang="en-US" smtClean="0"/>
              <a:pPr/>
              <a:t>17-Sep-13</a:t>
            </a:fld>
            <a:endParaRPr lang="en-US"/>
          </a:p>
        </p:txBody>
      </p:sp>
      <p:sp>
        <p:nvSpPr>
          <p:cNvPr id="9" name="Slide Number Placeholder 8"/>
          <p:cNvSpPr>
            <a:spLocks noGrp="1"/>
          </p:cNvSpPr>
          <p:nvPr>
            <p:ph type="sldNum" sz="quarter" idx="11"/>
          </p:nvPr>
        </p:nvSpPr>
        <p:spPr/>
        <p:txBody>
          <a:bodyPr/>
          <a:lstStyle/>
          <a:p>
            <a:fld id="{687D7A59-36E2-48B9-B146-C1E59501F63F}"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en-US" smtClean="0"/>
              <a:t>Click to edit Master title style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8856D55-EFBE-4F9B-8A5F-09D42CA22A9B}" type="datetime1">
              <a:rPr lang="en-US" smtClean="0"/>
              <a:pPr/>
              <a:t>17-Sep-13</a:t>
            </a:fld>
            <a:endParaRPr lang="en-US"/>
          </a:p>
        </p:txBody>
      </p:sp>
      <p:sp>
        <p:nvSpPr>
          <p:cNvPr id="9" name="Slide Number Placeholder 8"/>
          <p:cNvSpPr>
            <a:spLocks noGrp="1"/>
          </p:cNvSpPr>
          <p:nvPr>
            <p:ph type="sldNum" sz="quarter" idx="11"/>
          </p:nvPr>
        </p:nvSpPr>
        <p:spPr/>
        <p:txBody>
          <a:bodyPr/>
          <a:lstStyle/>
          <a:p>
            <a:fld id="{687D7A59-36E2-48B9-B146-C1E59501F63F}" type="slidenum">
              <a:rPr lang="en-US" smtClean="0"/>
              <a:pPr/>
              <a:t>‹#›</a:t>
            </a:fld>
            <a:endParaRPr lang="en-US"/>
          </a:p>
        </p:txBody>
      </p:sp>
      <p:sp>
        <p:nvSpPr>
          <p:cNvPr id="10" name="Footer Placeholder 9"/>
          <p:cNvSpPr>
            <a:spLocks noGrp="1"/>
          </p:cNvSpPr>
          <p:nvPr>
            <p:ph type="ftr" sz="quarter" idx="12"/>
          </p:nvPr>
        </p:nvSpPr>
        <p:spPr>
          <a:xfrm>
            <a:off x="493776" y="6356350"/>
            <a:ext cx="5102352" cy="365125"/>
          </a:xfrm>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9D1D110F-3F4E-48D9-B8AA-5D0E825AFDBA}" type="datetime1">
              <a:rPr lang="en-US" smtClean="0"/>
              <a:pPr/>
              <a:t>17-Sep-13</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687D7A59-36E2-48B9-B146-C1E59501F63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29641"/>
          <a:stretch/>
        </p:blipFill>
        <p:spPr>
          <a:xfrm>
            <a:off x="4111555" y="2019248"/>
            <a:ext cx="5004487" cy="4825218"/>
          </a:xfrm>
          <a:prstGeom prst="rect">
            <a:avLst/>
          </a:prstGeom>
        </p:spPr>
      </p:pic>
      <p:sp>
        <p:nvSpPr>
          <p:cNvPr id="2" name="Title 1"/>
          <p:cNvSpPr>
            <a:spLocks noGrp="1"/>
          </p:cNvSpPr>
          <p:nvPr>
            <p:ph type="ctrTitle"/>
          </p:nvPr>
        </p:nvSpPr>
        <p:spPr>
          <a:xfrm>
            <a:off x="251520" y="476672"/>
            <a:ext cx="8496944" cy="2016224"/>
          </a:xfrm>
        </p:spPr>
        <p:txBody>
          <a:bodyPr/>
          <a:lstStyle/>
          <a:p>
            <a:r>
              <a:rPr lang="en-US" sz="6000" cap="none" smtClean="0"/>
              <a:t>“last grave at dimbaza”</a:t>
            </a:r>
            <a:endParaRPr lang="en-ZA" sz="6000" cap="none"/>
          </a:p>
        </p:txBody>
      </p:sp>
      <p:sp>
        <p:nvSpPr>
          <p:cNvPr id="3" name="Subtitle 2"/>
          <p:cNvSpPr>
            <a:spLocks noGrp="1"/>
          </p:cNvSpPr>
          <p:nvPr>
            <p:ph type="subTitle" idx="1"/>
          </p:nvPr>
        </p:nvSpPr>
        <p:spPr>
          <a:xfrm>
            <a:off x="323528" y="3455061"/>
            <a:ext cx="1993032" cy="603256"/>
          </a:xfrm>
        </p:spPr>
        <p:txBody>
          <a:bodyPr/>
          <a:lstStyle/>
          <a:p>
            <a:r>
              <a:rPr lang="en-US" smtClean="0"/>
              <a:t>Fanie Olivier</a:t>
            </a:r>
            <a:endParaRPr lang="en-ZA"/>
          </a:p>
        </p:txBody>
      </p:sp>
      <p:sp>
        <p:nvSpPr>
          <p:cNvPr id="4" name="Rounded Rectangle 3"/>
          <p:cNvSpPr/>
          <p:nvPr/>
        </p:nvSpPr>
        <p:spPr>
          <a:xfrm>
            <a:off x="107504" y="4797152"/>
            <a:ext cx="3672408" cy="1872208"/>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000" smtClean="0">
                <a:latin typeface="Calibri"/>
                <a:ea typeface="Times New Roman"/>
                <a:cs typeface="Arial"/>
              </a:rPr>
              <a:t>Titel </a:t>
            </a:r>
            <a:r>
              <a:rPr lang="en-GB" sz="2000">
                <a:latin typeface="Calibri"/>
                <a:ea typeface="Times New Roman"/>
                <a:cs typeface="Arial"/>
              </a:rPr>
              <a:t>tussen aanhalingstekens want d</a:t>
            </a:r>
            <a:r>
              <a:rPr lang="en-US">
                <a:latin typeface="Calibri"/>
                <a:ea typeface="Times New Roman"/>
                <a:cs typeface="Arial"/>
              </a:rPr>
              <a:t>it is die naam van 'n BBC-program wat oor die negatiewe aspekte van apartheid gehandel het.</a:t>
            </a:r>
            <a:endParaRPr lang="en-ZA" sz="2000">
              <a:effectLst/>
              <a:latin typeface="Calibri"/>
              <a:ea typeface="Times New Roman"/>
              <a:cs typeface="Arial"/>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3728" y="2474982"/>
            <a:ext cx="1656184" cy="2115324"/>
          </a:xfrm>
          <a:prstGeom prst="rect">
            <a:avLst/>
          </a:prstGeom>
        </p:spPr>
      </p:pic>
    </p:spTree>
    <p:extLst>
      <p:ext uri="{BB962C8B-B14F-4D97-AF65-F5344CB8AC3E}">
        <p14:creationId xmlns:p14="http://schemas.microsoft.com/office/powerpoint/2010/main" val="4119106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circle(in)">
                                      <p:cBhvr>
                                        <p:cTn id="2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67544" y="548680"/>
            <a:ext cx="8208912" cy="5760640"/>
          </a:xfrm>
          <a:noFill/>
          <a:effectLst>
            <a:glow rad="63500">
              <a:schemeClr val="accent1">
                <a:satMod val="175000"/>
                <a:alpha val="40000"/>
              </a:schemeClr>
            </a:glow>
          </a:effectLst>
        </p:spPr>
        <p:txBody>
          <a:bodyPr>
            <a:normAutofit/>
          </a:bodyPr>
          <a:lstStyle/>
          <a:p>
            <a:r>
              <a:rPr lang="en-US" smtClean="0">
                <a:solidFill>
                  <a:srgbClr val="002060"/>
                </a:solidFill>
              </a:rPr>
              <a:t>1.  Haar ouers het vir haar ‘n mooi naam gekies, ‘beauty’.  Aan die een kant hou sy vir haar gesin ‘n uitkoms in.  Maar aan die anderkant is daar tog groot ironie in haar naam opgesluit wanneer ‘n mens na haar omstandighede en haar uiteinde kyk.  Bespreek hierdie stelling.</a:t>
            </a:r>
          </a:p>
          <a:p>
            <a:endParaRPr lang="en-US"/>
          </a:p>
          <a:p>
            <a:r>
              <a:rPr lang="en-US" smtClean="0">
                <a:solidFill>
                  <a:srgbClr val="FFFF00"/>
                </a:solidFill>
              </a:rPr>
              <a:t>Antw.:  Die naam dui op haar fisiese skoonheid, maar ook op die moontlikheid dat sy vir die familie rykdom kan inbring, deur lobola (hoe mooier die meisie hoe hoër was die prys om haar hand!). Tog is die naam ironies, want sy leef in armoede (‘koerante kaal klip’), hulle is ‘n groot gesin (‘tien ander gesiggies’) en haar pa is weg om te werk op die myne.  Waarskynlik het hierdie swak sosio-ekonomiese omstandighede gelei tot haar vroeë dood!</a:t>
            </a:r>
          </a:p>
          <a:p>
            <a:endParaRPr lang="en-US"/>
          </a:p>
          <a:p>
            <a:r>
              <a:rPr lang="en-US" smtClean="0">
                <a:solidFill>
                  <a:srgbClr val="002060"/>
                </a:solidFill>
              </a:rPr>
              <a:t>2.  Waarom dink jy gebruik die digter die enkele Engelse woorde?</a:t>
            </a:r>
          </a:p>
          <a:p>
            <a:endParaRPr lang="en-US"/>
          </a:p>
          <a:p>
            <a:r>
              <a:rPr lang="en-US" smtClean="0">
                <a:solidFill>
                  <a:srgbClr val="FFFF00"/>
                </a:solidFill>
              </a:rPr>
              <a:t>Antw.:  laat die klem op hierdie woorde val – hulle staan uit en het dus groter prominensie en waarde.  Die oorspronklike verwysing was die Britse televisiefilm wat verwys het na die talle kindergrafte in Dimbaza.  Kinders is ook Engelse name gegee omdat wit mense gesukkel het met die uitspraak van swart tale.  Enige ander …?</a:t>
            </a:r>
            <a:endParaRPr lang="en-ZA">
              <a:solidFill>
                <a:srgbClr val="FFFF00"/>
              </a:solidFill>
            </a:endParaRPr>
          </a:p>
        </p:txBody>
      </p:sp>
    </p:spTree>
    <p:extLst>
      <p:ext uri="{BB962C8B-B14F-4D97-AF65-F5344CB8AC3E}">
        <p14:creationId xmlns:p14="http://schemas.microsoft.com/office/powerpoint/2010/main" val="429469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heel(1)">
                                      <p:cBhvr>
                                        <p:cTn id="2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6" y="587428"/>
            <a:ext cx="9161007" cy="6270572"/>
          </a:xfrm>
          <a:prstGeom prst="rect">
            <a:avLst/>
          </a:prstGeom>
        </p:spPr>
      </p:pic>
      <p:sp>
        <p:nvSpPr>
          <p:cNvPr id="2" name="Rounded Rectangle 1"/>
          <p:cNvSpPr/>
          <p:nvPr/>
        </p:nvSpPr>
        <p:spPr>
          <a:xfrm>
            <a:off x="4696" y="0"/>
            <a:ext cx="9139304" cy="587428"/>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smtClean="0"/>
              <a:t>Waar is Dimbaza?</a:t>
            </a:r>
            <a:endParaRPr lang="en-ZA" sz="3200"/>
          </a:p>
        </p:txBody>
      </p:sp>
      <p:cxnSp>
        <p:nvCxnSpPr>
          <p:cNvPr id="5" name="Straight Arrow Connector 4"/>
          <p:cNvCxnSpPr/>
          <p:nvPr/>
        </p:nvCxnSpPr>
        <p:spPr>
          <a:xfrm flipH="1" flipV="1">
            <a:off x="6228184" y="4869160"/>
            <a:ext cx="2448272" cy="720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9077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4688868" y="261878"/>
            <a:ext cx="4104456" cy="23762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2000">
                <a:latin typeface="Calibri"/>
                <a:ea typeface="Times New Roman"/>
                <a:cs typeface="Arial"/>
              </a:rPr>
              <a:t>r.1</a:t>
            </a:r>
            <a:r>
              <a:rPr lang="en-US">
                <a:latin typeface="Calibri"/>
                <a:ea typeface="Times New Roman"/>
                <a:cs typeface="Arial"/>
              </a:rPr>
              <a:t> Die eerste versreël word in die voorlaaste versreël herhaal. Deur dit in die slot te gebruik in die kennisgewing, wat haar doodsaankondiging inlui, is daar 'n ironiese terugverwysing na die begin, waar dieselfde woorde 'n vreugdeaankondiging was. Nou is dit 'n doodsaankondiging.</a:t>
            </a:r>
            <a:endParaRPr lang="en-ZA" sz="2000">
              <a:effectLst/>
              <a:latin typeface="Calibri"/>
              <a:ea typeface="Times New Roman"/>
              <a:cs typeface="Arial"/>
            </a:endParaRPr>
          </a:p>
        </p:txBody>
      </p:sp>
      <p:sp>
        <p:nvSpPr>
          <p:cNvPr id="4" name="Rectangle 3"/>
          <p:cNvSpPr/>
          <p:nvPr/>
        </p:nvSpPr>
        <p:spPr>
          <a:xfrm>
            <a:off x="342588" y="247289"/>
            <a:ext cx="3672408" cy="4536504"/>
          </a:xfrm>
          <a:prstGeom prst="rect">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fontAlgn="base">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beauty douglas was born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op ’n wintersnag so all forlorn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omring deur die sterre se liggies</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en koerante kaal klip</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en nuuskierige hande</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en tien ander gesiggies</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a ’n dogter oplaas ’n dogter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om beeste te kry om die wêreld</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a:solidFill>
                  <a:srgbClr val="FFFFFF"/>
                </a:solidFill>
                <a:latin typeface="Calibri" pitchFamily="34" charset="0"/>
                <a:ea typeface="Times New Roman" pitchFamily="18" charset="0"/>
                <a:cs typeface="Calibri" pitchFamily="34" charset="0"/>
              </a:rPr>
              <a:t>te wei </a:t>
            </a:r>
            <a:r>
              <a:rPr lang="en-GB">
                <a:solidFill>
                  <a:srgbClr val="FFFF00"/>
                </a:solidFill>
                <a:latin typeface="Calibri" pitchFamily="34" charset="0"/>
                <a:ea typeface="Times New Roman" pitchFamily="18" charset="0"/>
                <a:cs typeface="Calibri" pitchFamily="34" charset="0"/>
              </a:rPr>
              <a:t>a</a:t>
            </a:r>
            <a:r>
              <a:rPr lang="en-GB">
                <a:solidFill>
                  <a:srgbClr val="FFFFFF"/>
                </a:solidFill>
                <a:latin typeface="Calibri" pitchFamily="34" charset="0"/>
                <a:ea typeface="Times New Roman" pitchFamily="18" charset="0"/>
                <a:cs typeface="Calibri" pitchFamily="34" charset="0"/>
              </a:rPr>
              <a:t> dis lekker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a:tabLst>
                <a:tab pos="228600" algn="l"/>
              </a:tabLst>
            </a:pPr>
            <a:r>
              <a:rPr lang="en-GB" smtClean="0">
                <a:solidFill>
                  <a:srgbClr val="FFFFFF"/>
                </a:solidFill>
                <a:latin typeface="Calibri" pitchFamily="34" charset="0"/>
                <a:ea typeface="Times New Roman" pitchFamily="18" charset="0"/>
                <a:cs typeface="Calibri" pitchFamily="34" charset="0"/>
              </a:rPr>
              <a:t>om ‘n vader te is te is</a:t>
            </a:r>
            <a:endParaRPr lang="en-ZA">
              <a:solidFill>
                <a:srgbClr val="FFFFFF"/>
              </a:solidFill>
              <a:latin typeface="Arial" pitchFamily="34" charset="0"/>
              <a:cs typeface="Arial" pitchFamily="34" charset="0"/>
            </a:endParaRPr>
          </a:p>
        </p:txBody>
      </p:sp>
      <p:sp>
        <p:nvSpPr>
          <p:cNvPr id="10" name="Rounded Rectangle 9"/>
          <p:cNvSpPr/>
          <p:nvPr/>
        </p:nvSpPr>
        <p:spPr>
          <a:xfrm>
            <a:off x="320682" y="5053372"/>
            <a:ext cx="4104456" cy="82390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2000">
                <a:solidFill>
                  <a:srgbClr val="FFFF00"/>
                </a:solidFill>
                <a:latin typeface="Calibri"/>
                <a:ea typeface="Times New Roman"/>
                <a:cs typeface="Arial"/>
              </a:rPr>
              <a:t>r.7 oplaas: </a:t>
            </a:r>
            <a:r>
              <a:rPr lang="en-US" sz="2000">
                <a:latin typeface="Calibri"/>
                <a:ea typeface="Times New Roman"/>
                <a:cs typeface="Arial"/>
              </a:rPr>
              <a:t>uiteindelik.  Dit getuig van groot blydskap van die moeder.</a:t>
            </a:r>
            <a:endParaRPr lang="en-ZA" sz="2400">
              <a:effectLst/>
              <a:latin typeface="Calibri"/>
              <a:ea typeface="Times New Roman"/>
              <a:cs typeface="Arial"/>
            </a:endParaRPr>
          </a:p>
        </p:txBody>
      </p:sp>
      <p:sp>
        <p:nvSpPr>
          <p:cNvPr id="11" name="Rounded Rectangle 10"/>
          <p:cNvSpPr/>
          <p:nvPr/>
        </p:nvSpPr>
        <p:spPr>
          <a:xfrm>
            <a:off x="320682" y="6021288"/>
            <a:ext cx="4104456" cy="5384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2000">
                <a:solidFill>
                  <a:srgbClr val="FFFF00"/>
                </a:solidFill>
                <a:latin typeface="Calibri"/>
                <a:ea typeface="Times New Roman"/>
                <a:cs typeface="Arial"/>
              </a:rPr>
              <a:t>r.8 </a:t>
            </a:r>
            <a:r>
              <a:rPr lang="en-US" sz="2000">
                <a:latin typeface="Calibri"/>
                <a:ea typeface="Times New Roman"/>
                <a:cs typeface="Arial"/>
              </a:rPr>
              <a:t>om beeste te kry: lobola</a:t>
            </a:r>
            <a:endParaRPr lang="en-ZA" sz="2400">
              <a:effectLst/>
              <a:latin typeface="Calibri"/>
              <a:ea typeface="Times New Roman"/>
              <a:cs typeface="Arial"/>
            </a:endParaRPr>
          </a:p>
        </p:txBody>
      </p:sp>
      <p:sp>
        <p:nvSpPr>
          <p:cNvPr id="6" name="Rounded Rectangle 5"/>
          <p:cNvSpPr/>
          <p:nvPr/>
        </p:nvSpPr>
        <p:spPr>
          <a:xfrm>
            <a:off x="4675635" y="247289"/>
            <a:ext cx="4130922" cy="2363332"/>
          </a:xfrm>
          <a:prstGeom prst="roundRect">
            <a:avLst/>
          </a:prstGeom>
          <a:solidFill>
            <a:schemeClr val="bg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a:solidFill>
                  <a:srgbClr val="FFFF00"/>
                </a:solidFill>
                <a:latin typeface="Calibri"/>
                <a:ea typeface="Times New Roman"/>
                <a:cs typeface="Arial"/>
              </a:rPr>
              <a:t>r.2 forlorn: </a:t>
            </a:r>
            <a:r>
              <a:rPr lang="en-US">
                <a:latin typeface="Calibri"/>
                <a:ea typeface="Times New Roman"/>
                <a:cs typeface="Arial"/>
              </a:rPr>
              <a:t>ver weg en ‘n eensame plek.  Versreëls 2 en 17: Dit gebruik dieselfde woorde as die lied wat oor die geboorte van die Christuskind handel. Daardeur word 'n verband getrek tussen die twee kinders wat albei in </a:t>
            </a:r>
            <a:r>
              <a:rPr lang="en-US" smtClean="0">
                <a:latin typeface="Calibri"/>
                <a:ea typeface="Times New Roman"/>
                <a:cs typeface="Arial"/>
              </a:rPr>
              <a:t>eenvoud </a:t>
            </a:r>
            <a:r>
              <a:rPr lang="en-US">
                <a:latin typeface="Calibri"/>
                <a:ea typeface="Times New Roman"/>
                <a:cs typeface="Arial"/>
              </a:rPr>
              <a:t>en armoede gebore is en albei onskuldig gesterf het.</a:t>
            </a:r>
            <a:endParaRPr lang="en-ZA" sz="2000">
              <a:effectLst/>
              <a:latin typeface="Calibri"/>
              <a:ea typeface="Times New Roman"/>
              <a:cs typeface="Arial"/>
            </a:endParaRPr>
          </a:p>
        </p:txBody>
      </p:sp>
      <p:sp>
        <p:nvSpPr>
          <p:cNvPr id="5" name="Rounded Rectangle 4"/>
          <p:cNvSpPr/>
          <p:nvPr/>
        </p:nvSpPr>
        <p:spPr>
          <a:xfrm>
            <a:off x="4716510" y="2821803"/>
            <a:ext cx="4104456" cy="1368152"/>
          </a:xfrm>
          <a:prstGeom prst="roundRect">
            <a:avLst/>
          </a:prstGeom>
          <a:solidFill>
            <a:schemeClr val="accent1">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a:solidFill>
                  <a:srgbClr val="FFFF00"/>
                </a:solidFill>
                <a:latin typeface="Calibri"/>
                <a:ea typeface="Times New Roman"/>
                <a:cs typeface="Arial"/>
              </a:rPr>
              <a:t>r.3 Versreël 3: </a:t>
            </a:r>
            <a:r>
              <a:rPr lang="en-US" sz="1600">
                <a:latin typeface="Calibri"/>
                <a:ea typeface="Times New Roman"/>
                <a:cs typeface="Arial"/>
              </a:rPr>
              <a:t>Dit verwys na die lied met die woorde: “al die kindergesiggies soos die sterre se liggies” wat verwys na Christus wat met sy wederkoms die onskuldige kindertjies kom haal.</a:t>
            </a:r>
            <a:endParaRPr lang="en-ZA">
              <a:effectLst/>
              <a:latin typeface="Calibri"/>
              <a:ea typeface="Times New Roman"/>
              <a:cs typeface="Arial"/>
            </a:endParaRPr>
          </a:p>
        </p:txBody>
      </p:sp>
      <p:sp>
        <p:nvSpPr>
          <p:cNvPr id="9" name="Rounded Rectangle 8"/>
          <p:cNvSpPr/>
          <p:nvPr/>
        </p:nvSpPr>
        <p:spPr>
          <a:xfrm>
            <a:off x="4690044" y="4365103"/>
            <a:ext cx="4130922" cy="219468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sz="1600" smtClean="0">
                <a:latin typeface="Calibri"/>
                <a:ea typeface="Times New Roman"/>
                <a:cs typeface="Arial"/>
              </a:rPr>
              <a:t>r.4 Versreël 3 is positief met sy verwysing na die sterre en die lig wat die sterre uitstraal. </a:t>
            </a:r>
            <a:r>
              <a:rPr lang="en-US" sz="1600" smtClean="0">
                <a:solidFill>
                  <a:srgbClr val="FFFF00"/>
                </a:solidFill>
                <a:latin typeface="Calibri"/>
                <a:ea typeface="Times New Roman"/>
                <a:cs typeface="Arial"/>
              </a:rPr>
              <a:t>Versreël 4 </a:t>
            </a:r>
            <a:r>
              <a:rPr lang="en-US" sz="1600" smtClean="0">
                <a:latin typeface="Calibri"/>
                <a:ea typeface="Times New Roman"/>
                <a:cs typeface="Arial"/>
              </a:rPr>
              <a:t>beklemtoon die armoede van die gesin: “en koerante kaal klip”. Funksie van alliterasie: Die harde k-klank beklemtoon die armoede en ongenaakbare atmosfeer waarin hierdie mense moes leef.</a:t>
            </a:r>
            <a:endParaRPr lang="en-ZA">
              <a:effectLst/>
              <a:latin typeface="Calibri"/>
              <a:ea typeface="Times New Roman"/>
              <a:cs typeface="Arial"/>
            </a:endParaRPr>
          </a:p>
        </p:txBody>
      </p:sp>
    </p:spTree>
    <p:extLst>
      <p:ext uri="{BB962C8B-B14F-4D97-AF65-F5344CB8AC3E}">
        <p14:creationId xmlns:p14="http://schemas.microsoft.com/office/powerpoint/2010/main" val="1498626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circle(in)">
                                      <p:cBhvr>
                                        <p:cTn id="17" dur="2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circle(in)">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circle(in)">
                                      <p:cBhvr>
                                        <p:cTn id="27" dur="2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circle(in)">
                                      <p:cBhvr>
                                        <p:cTn id="3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P spid="11" grpId="0" animBg="1"/>
      <p:bldP spid="6" grpId="0" animBg="1"/>
      <p:bldP spid="5"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r="32572" b="33201"/>
          <a:stretch/>
        </p:blipFill>
        <p:spPr>
          <a:xfrm>
            <a:off x="-92941" y="0"/>
            <a:ext cx="9248503" cy="6871692"/>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pic>
      <p:sp>
        <p:nvSpPr>
          <p:cNvPr id="2" name="Rectangle 1"/>
          <p:cNvSpPr/>
          <p:nvPr/>
        </p:nvSpPr>
        <p:spPr>
          <a:xfrm>
            <a:off x="323528" y="396280"/>
            <a:ext cx="4680520" cy="5048944"/>
          </a:xfrm>
          <a:prstGeom prst="rect">
            <a:avLst/>
          </a:prstGeom>
          <a:solidFill>
            <a:schemeClr val="bg2">
              <a:lumMod val="5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smtClean="0">
                <a:solidFill>
                  <a:srgbClr val="FFFFFF"/>
                </a:solidFill>
                <a:latin typeface="Calibri" pitchFamily="34" charset="0"/>
                <a:ea typeface="Times New Roman" pitchFamily="18" charset="0"/>
                <a:cs typeface="Calibri" pitchFamily="34" charset="0"/>
              </a:rPr>
              <a:t>die </a:t>
            </a:r>
            <a:r>
              <a:rPr lang="en-GB">
                <a:solidFill>
                  <a:srgbClr val="FFFFFF"/>
                </a:solidFill>
                <a:latin typeface="Calibri" pitchFamily="34" charset="0"/>
                <a:ea typeface="Times New Roman" pitchFamily="18" charset="0"/>
                <a:cs typeface="Calibri" pitchFamily="34" charset="0"/>
              </a:rPr>
              <a:t>ma het ’n briefie geskryf</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aan haar man op die myne</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om te sê van die kind en te vra van die geld</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want dit was sy kind die dogter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was syne om te sê: o my man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my man ek het beeste gebaar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op ’n wintersnag so all forlorn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met die sterre soos goud en die mielies klaar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beauty douglas your daughter was born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a:solidFill>
                  <a:srgbClr val="FFFFFF"/>
                </a:solidFill>
                <a:latin typeface="Calibri" pitchFamily="34" charset="0"/>
                <a:ea typeface="Times New Roman" pitchFamily="18" charset="0"/>
                <a:cs typeface="Calibri" pitchFamily="34" charset="0"/>
              </a:rPr>
              <a:t>sy hart het oopgeskiet tussen lae </a:t>
            </a:r>
            <a:r>
              <a:rPr lang="en-GB" smtClean="0">
                <a:solidFill>
                  <a:srgbClr val="FFFFFF"/>
                </a:solidFill>
                <a:latin typeface="Calibri" pitchFamily="34" charset="0"/>
                <a:ea typeface="Times New Roman" pitchFamily="18" charset="0"/>
                <a:cs typeface="Calibri" pitchFamily="34" charset="0"/>
              </a:rPr>
              <a:t>klip</a:t>
            </a:r>
          </a:p>
          <a:p>
            <a:pPr marL="228600" lvl="0" indent="-228600" eaLnBrk="0" fontAlgn="base" hangingPunct="0">
              <a:lnSpc>
                <a:spcPct val="150000"/>
              </a:lnSpc>
              <a:spcBef>
                <a:spcPct val="0"/>
              </a:spcBef>
              <a:spcAft>
                <a:spcPct val="0"/>
              </a:spcAft>
              <a:buFont typeface="+mj-lt"/>
              <a:buAutoNum type="arabicPeriod" startAt="11"/>
              <a:tabLst>
                <a:tab pos="228600" algn="l"/>
              </a:tabLst>
            </a:pPr>
            <a:r>
              <a:rPr lang="en-GB" smtClean="0">
                <a:solidFill>
                  <a:srgbClr val="FFFFFF"/>
                </a:solidFill>
                <a:latin typeface="Calibri" pitchFamily="34" charset="0"/>
                <a:cs typeface="Calibri" pitchFamily="34" charset="0"/>
              </a:rPr>
              <a:t>oopgeskiet boontoe en oopgevou</a:t>
            </a:r>
            <a:endParaRPr lang="en-ZA">
              <a:solidFill>
                <a:srgbClr val="FFFFFF"/>
              </a:solidFill>
              <a:latin typeface="Arial" pitchFamily="34" charset="0"/>
              <a:cs typeface="Arial" pitchFamily="34" charset="0"/>
            </a:endParaRPr>
          </a:p>
        </p:txBody>
      </p:sp>
      <p:sp>
        <p:nvSpPr>
          <p:cNvPr id="3" name="Rounded Rectangle 2"/>
          <p:cNvSpPr/>
          <p:nvPr/>
        </p:nvSpPr>
        <p:spPr>
          <a:xfrm>
            <a:off x="5508103" y="3501008"/>
            <a:ext cx="3449401" cy="1080120"/>
          </a:xfrm>
          <a:prstGeom prst="roundRect">
            <a:avLst/>
          </a:prstGeom>
          <a:solidFill>
            <a:schemeClr val="accent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a:latin typeface="Calibri"/>
                <a:ea typeface="Times New Roman"/>
                <a:cs typeface="Arial"/>
              </a:rPr>
              <a:t>r.20 oopgeskiet: soos die dinamiet in die myn waar hy werk</a:t>
            </a:r>
            <a:endParaRPr lang="en-ZA" sz="2000">
              <a:effectLst/>
              <a:latin typeface="Calibri"/>
              <a:ea typeface="Times New Roman"/>
              <a:cs typeface="Arial"/>
            </a:endParaRPr>
          </a:p>
        </p:txBody>
      </p:sp>
      <p:sp>
        <p:nvSpPr>
          <p:cNvPr id="4" name="Rounded Rectangle 3"/>
          <p:cNvSpPr/>
          <p:nvPr/>
        </p:nvSpPr>
        <p:spPr>
          <a:xfrm>
            <a:off x="5542778" y="2564904"/>
            <a:ext cx="3414726" cy="684076"/>
          </a:xfrm>
          <a:prstGeom prst="roundRect">
            <a:avLst/>
          </a:prstGeom>
          <a:solidFill>
            <a:schemeClr val="accent1">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a:latin typeface="Calibri"/>
                <a:ea typeface="Times New Roman"/>
                <a:cs typeface="Arial"/>
              </a:rPr>
              <a:t>r.16 gebaar: geboorte geskenk</a:t>
            </a:r>
            <a:endParaRPr lang="en-ZA" sz="2000">
              <a:effectLst/>
              <a:latin typeface="Calibri"/>
              <a:ea typeface="Times New Roman"/>
              <a:cs typeface="Arial"/>
            </a:endParaRPr>
          </a:p>
        </p:txBody>
      </p:sp>
      <p:sp>
        <p:nvSpPr>
          <p:cNvPr id="5" name="Rounded Rectangle 4"/>
          <p:cNvSpPr/>
          <p:nvPr/>
        </p:nvSpPr>
        <p:spPr>
          <a:xfrm>
            <a:off x="5508103" y="548680"/>
            <a:ext cx="3449401" cy="1584176"/>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a:latin typeface="Calibri"/>
                <a:ea typeface="Times New Roman"/>
                <a:cs typeface="Arial"/>
              </a:rPr>
              <a:t>r.15 O-uitroep: Sy het 'n dogter gebaar wat eendag gaan trou en dan sal haar man beeste vir lobola ontvang.</a:t>
            </a:r>
            <a:endParaRPr lang="en-ZA" sz="2000">
              <a:effectLst/>
              <a:latin typeface="Calibri"/>
              <a:ea typeface="Times New Roman"/>
              <a:cs typeface="Arial"/>
            </a:endParaRPr>
          </a:p>
        </p:txBody>
      </p:sp>
    </p:spTree>
    <p:extLst>
      <p:ext uri="{BB962C8B-B14F-4D97-AF65-F5344CB8AC3E}">
        <p14:creationId xmlns:p14="http://schemas.microsoft.com/office/powerpoint/2010/main" val="1160763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gtEl>
                                        <p:attrNameLst>
                                          <p:attrName>style.visibility</p:attrName>
                                        </p:attrNameLst>
                                      </p:cBhvr>
                                      <p:to>
                                        <p:strVal val="visible"/>
                                      </p:to>
                                    </p:set>
                                    <p:animEffect transition="in" filter="fade">
                                      <p:cBhvr>
                                        <p:cTn id="33" dur="1000"/>
                                        <p:tgtEl>
                                          <p:spTgt spid="3"/>
                                        </p:tgtEl>
                                      </p:cBhvr>
                                    </p:animEffect>
                                    <p:anim calcmode="lin" valueType="num">
                                      <p:cBhvr>
                                        <p:cTn id="34" dur="1000" fill="hold"/>
                                        <p:tgtEl>
                                          <p:spTgt spid="3"/>
                                        </p:tgtEl>
                                        <p:attrNameLst>
                                          <p:attrName>ppt_x</p:attrName>
                                        </p:attrNameLst>
                                      </p:cBhvr>
                                      <p:tavLst>
                                        <p:tav tm="0">
                                          <p:val>
                                            <p:strVal val="#ppt_x"/>
                                          </p:val>
                                        </p:tav>
                                        <p:tav tm="100000">
                                          <p:val>
                                            <p:strVal val="#ppt_x"/>
                                          </p:val>
                                        </p:tav>
                                      </p:tavLst>
                                    </p:anim>
                                    <p:anim calcmode="lin" valueType="num">
                                      <p:cBhvr>
                                        <p:cTn id="3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404664"/>
            <a:ext cx="4824536" cy="5976664"/>
          </a:xfrm>
          <a:prstGeom prst="rect">
            <a:avLst/>
          </a:prstGeom>
          <a:solidFill>
            <a:schemeClr val="accent1">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in ’n laatnagbrief: my vrou</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my vrou sê aan beauty douglas</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haar pa het haar lief.</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hy’t sy brief gepos met sy viersentseël</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’n lugposbrief aan beauty douglas</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om te sê hy’t haar lief</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die adres was mnxesha</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oor kingwilliamstown kaap</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saans as hy sy moegheid streel</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het hy gedroom van sy meisiekind</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en op ’n sonskynmiddag twee maande later</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het ’n brief uit mnxesha hom teruggevind:</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“beauty douglas was born</a:t>
            </a:r>
            <a:endParaRPr lang="en-ZA">
              <a:solidFill>
                <a:srgbClr val="FFFFFF"/>
              </a:solidFill>
              <a:latin typeface="Arial" pitchFamily="34" charset="0"/>
              <a:cs typeface="Arial" pitchFamily="34" charset="0"/>
            </a:endParaRPr>
          </a:p>
          <a:p>
            <a:pPr marL="228600" lvl="0" indent="-228600" eaLnBrk="0" fontAlgn="base" hangingPunct="0">
              <a:lnSpc>
                <a:spcPct val="150000"/>
              </a:lnSpc>
              <a:spcBef>
                <a:spcPct val="0"/>
              </a:spcBef>
              <a:spcAft>
                <a:spcPct val="0"/>
              </a:spcAft>
              <a:buFont typeface="+mj-lt"/>
              <a:buAutoNum type="arabicPeriod" startAt="22"/>
              <a:tabLst>
                <a:tab pos="228600" algn="l"/>
              </a:tabLst>
            </a:pPr>
            <a:r>
              <a:rPr lang="en-GB">
                <a:solidFill>
                  <a:srgbClr val="FFFFFF"/>
                </a:solidFill>
                <a:latin typeface="Calibri" pitchFamily="34" charset="0"/>
                <a:ea typeface="Times New Roman" pitchFamily="18" charset="0"/>
                <a:cs typeface="Calibri" pitchFamily="34" charset="0"/>
              </a:rPr>
              <a:t>she died”</a:t>
            </a:r>
            <a:endParaRPr lang="en-GB">
              <a:solidFill>
                <a:srgbClr val="FFFFFF"/>
              </a:solidFill>
              <a:latin typeface="Arial" pitchFamily="34" charset="0"/>
              <a:cs typeface="Arial" pitchFamily="34" charset="0"/>
            </a:endParaRPr>
          </a:p>
        </p:txBody>
      </p:sp>
      <p:sp>
        <p:nvSpPr>
          <p:cNvPr id="3" name="Rounded Rectangle 2"/>
          <p:cNvSpPr/>
          <p:nvPr/>
        </p:nvSpPr>
        <p:spPr>
          <a:xfrm>
            <a:off x="5364088" y="2204864"/>
            <a:ext cx="3600400" cy="4176464"/>
          </a:xfrm>
          <a:prstGeom prst="roundRect">
            <a:avLst/>
          </a:prstGeom>
          <a:solidFill>
            <a:schemeClr val="bg2">
              <a:lumMod val="5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US">
                <a:latin typeface="Calibri"/>
                <a:ea typeface="Times New Roman"/>
                <a:cs typeface="Arial"/>
              </a:rPr>
              <a:t>r.33 </a:t>
            </a:r>
            <a:r>
              <a:rPr lang="en-GB" sz="2000">
                <a:latin typeface="Calibri"/>
                <a:ea typeface="Times New Roman"/>
                <a:cs typeface="Arial"/>
              </a:rPr>
              <a:t>Slotstrofe is die belangrikste. Kern van gedig word beklemtoon d</a:t>
            </a:r>
            <a:r>
              <a:rPr lang="en-US">
                <a:latin typeface="Calibri"/>
                <a:ea typeface="Times New Roman"/>
                <a:cs typeface="Arial"/>
              </a:rPr>
              <a:t>eur die dubbelpunt in versreël 33, en deur die aankondiging in 'n koepletvorm alleen te plaas; deur die strofe in </a:t>
            </a:r>
            <a:r>
              <a:rPr lang="en-US" smtClean="0">
                <a:latin typeface="Calibri"/>
                <a:ea typeface="Times New Roman"/>
                <a:cs typeface="Arial"/>
              </a:rPr>
              <a:t>aanhalings-tekens </a:t>
            </a:r>
            <a:r>
              <a:rPr lang="en-US">
                <a:latin typeface="Calibri"/>
                <a:ea typeface="Times New Roman"/>
                <a:cs typeface="Arial"/>
              </a:rPr>
              <a:t>te plaas; deur die aankondiging in twee reëls te verdeel, waarvan die eerste (versreël 34) 'n ironiese herhaling van versreël 1 is, en die tweede slegs die twee woorde bevat: “she died”.</a:t>
            </a:r>
            <a:endParaRPr lang="en-ZA" sz="2000">
              <a:effectLst/>
              <a:latin typeface="Calibri"/>
              <a:ea typeface="Times New Roman"/>
              <a:cs typeface="Arial"/>
            </a:endParaRPr>
          </a:p>
        </p:txBody>
      </p:sp>
      <p:sp>
        <p:nvSpPr>
          <p:cNvPr id="5" name="Rounded Rectangle 4"/>
          <p:cNvSpPr/>
          <p:nvPr/>
        </p:nvSpPr>
        <p:spPr>
          <a:xfrm>
            <a:off x="5364088" y="404664"/>
            <a:ext cx="3600400" cy="1512168"/>
          </a:xfrm>
          <a:prstGeom prst="roundRect">
            <a:avLst/>
          </a:prstGeom>
          <a:solidFill>
            <a:schemeClr val="bg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a:t>r.28 Mnxesha: ‘n dorp in die vroeëre Ciskei; noordwes van </a:t>
            </a:r>
            <a:r>
              <a:rPr lang="nl-NL" smtClean="0"/>
              <a:t>King </a:t>
            </a:r>
            <a:r>
              <a:rPr lang="nl-NL"/>
              <a:t>William’s Town; blykbaar is dit herdoop na Dimbaza</a:t>
            </a:r>
            <a:endParaRPr lang="en-ZA"/>
          </a:p>
        </p:txBody>
      </p:sp>
    </p:spTree>
    <p:extLst>
      <p:ext uri="{BB962C8B-B14F-4D97-AF65-F5344CB8AC3E}">
        <p14:creationId xmlns:p14="http://schemas.microsoft.com/office/powerpoint/2010/main" val="18410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heel(1)">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ounded Rectangle 1"/>
          <p:cNvSpPr/>
          <p:nvPr/>
        </p:nvSpPr>
        <p:spPr>
          <a:xfrm>
            <a:off x="3491880" y="279918"/>
            <a:ext cx="5328592" cy="2880320"/>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en-GB" sz="2800" b="1">
                <a:latin typeface="Calibri"/>
                <a:ea typeface="Times New Roman"/>
                <a:cs typeface="Arial"/>
              </a:rPr>
              <a:t>Kontras tussen dag en nag:  </a:t>
            </a:r>
            <a:endParaRPr lang="en-GB" sz="2800" b="1" smtClean="0">
              <a:latin typeface="Calibri"/>
              <a:ea typeface="Times New Roman"/>
              <a:cs typeface="Arial"/>
            </a:endParaRPr>
          </a:p>
          <a:p>
            <a:pPr>
              <a:spcAft>
                <a:spcPts val="0"/>
              </a:spcAft>
            </a:pPr>
            <a:endParaRPr lang="en-GB" sz="2000" b="1">
              <a:latin typeface="Calibri"/>
              <a:ea typeface="Times New Roman"/>
              <a:cs typeface="Arial"/>
            </a:endParaRPr>
          </a:p>
          <a:p>
            <a:pPr>
              <a:spcAft>
                <a:spcPts val="0"/>
              </a:spcAft>
            </a:pPr>
            <a:r>
              <a:rPr lang="en-US" sz="2000" smtClean="0">
                <a:latin typeface="Calibri"/>
                <a:ea typeface="Times New Roman"/>
                <a:cs typeface="Arial"/>
              </a:rPr>
              <a:t>Al </a:t>
            </a:r>
            <a:r>
              <a:rPr lang="en-US" sz="2000">
                <a:latin typeface="Calibri"/>
                <a:ea typeface="Times New Roman"/>
                <a:cs typeface="Arial"/>
              </a:rPr>
              <a:t>die “positiewe dinge” in die gedig het in die nag plaasgevind en die negatiewe aankondiging van </a:t>
            </a:r>
            <a:r>
              <a:rPr lang="en-US" sz="2000" smtClean="0">
                <a:latin typeface="Calibri"/>
                <a:ea typeface="Times New Roman"/>
                <a:cs typeface="Arial"/>
              </a:rPr>
              <a:t>die </a:t>
            </a:r>
            <a:r>
              <a:rPr lang="en-US" sz="2000">
                <a:latin typeface="Calibri"/>
                <a:ea typeface="Times New Roman"/>
                <a:cs typeface="Arial"/>
              </a:rPr>
              <a:t>kind se dood, het op 'n sonskynmiddag daar aangekom. Dit beklemtoon die </a:t>
            </a:r>
            <a:r>
              <a:rPr lang="en-US" sz="2000">
                <a:solidFill>
                  <a:srgbClr val="FFFF00"/>
                </a:solidFill>
                <a:latin typeface="Calibri"/>
                <a:ea typeface="Times New Roman"/>
                <a:cs typeface="Arial"/>
              </a:rPr>
              <a:t>ironie</a:t>
            </a:r>
            <a:r>
              <a:rPr lang="en-US" sz="2000">
                <a:latin typeface="Calibri"/>
                <a:ea typeface="Times New Roman"/>
                <a:cs typeface="Arial"/>
              </a:rPr>
              <a:t>.</a:t>
            </a:r>
            <a:endParaRPr lang="en-ZA" sz="2400">
              <a:effectLst/>
              <a:latin typeface="Calibri"/>
              <a:ea typeface="Times New Roman"/>
              <a:cs typeface="Arial"/>
            </a:endParaRPr>
          </a:p>
        </p:txBody>
      </p:sp>
    </p:spTree>
    <p:extLst>
      <p:ext uri="{BB962C8B-B14F-4D97-AF65-F5344CB8AC3E}">
        <p14:creationId xmlns:p14="http://schemas.microsoft.com/office/powerpoint/2010/main" val="232923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56" y="476672"/>
            <a:ext cx="9103489" cy="5904656"/>
          </a:xfrm>
          <a:prstGeom prst="rect">
            <a:avLst/>
          </a:prstGeom>
        </p:spPr>
      </p:pic>
      <p:sp>
        <p:nvSpPr>
          <p:cNvPr id="2" name="Rounded Rectangle 1"/>
          <p:cNvSpPr/>
          <p:nvPr/>
        </p:nvSpPr>
        <p:spPr>
          <a:xfrm>
            <a:off x="20256" y="476672"/>
            <a:ext cx="4191704" cy="5045144"/>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0"/>
              </a:spcAft>
            </a:pPr>
            <a:r>
              <a:rPr lang="nl-NL" sz="2400" b="1" i="1">
                <a:solidFill>
                  <a:schemeClr val="tx1"/>
                </a:solidFill>
                <a:latin typeface="Calibri"/>
                <a:ea typeface="Times New Roman"/>
                <a:cs typeface="Arial"/>
              </a:rPr>
              <a:t>Wat bind die gedig tot ‘n eenheid?  </a:t>
            </a:r>
            <a:endParaRPr lang="nl-NL" sz="2400" b="1" i="1" smtClean="0">
              <a:solidFill>
                <a:schemeClr val="tx1"/>
              </a:solidFill>
              <a:latin typeface="Calibri"/>
              <a:ea typeface="Times New Roman"/>
              <a:cs typeface="Arial"/>
            </a:endParaRPr>
          </a:p>
          <a:p>
            <a:pPr>
              <a:spcAft>
                <a:spcPts val="0"/>
              </a:spcAft>
            </a:pPr>
            <a:endParaRPr lang="nl-NL" sz="2000" b="1">
              <a:solidFill>
                <a:srgbClr val="FF0000"/>
              </a:solidFill>
              <a:latin typeface="Calibri"/>
              <a:ea typeface="Times New Roman"/>
              <a:cs typeface="Arial"/>
            </a:endParaRPr>
          </a:p>
          <a:p>
            <a:pPr>
              <a:spcAft>
                <a:spcPts val="0"/>
              </a:spcAft>
            </a:pPr>
            <a:r>
              <a:rPr lang="nl-NL" sz="2000" smtClean="0">
                <a:latin typeface="Calibri"/>
                <a:ea typeface="Times New Roman"/>
                <a:cs typeface="Arial"/>
              </a:rPr>
              <a:t>Die </a:t>
            </a:r>
            <a:r>
              <a:rPr lang="nl-NL" sz="2000">
                <a:latin typeface="Calibri"/>
                <a:ea typeface="Times New Roman"/>
                <a:cs typeface="Arial"/>
              </a:rPr>
              <a:t>suggestie in die titel dat dit hier om die dood gaan; die herhaling van versreëls 1 en 34, versreëls 2 en 17, asook die herhaling van frases in versreëls 15 en 16. Dan is daar ook herhaling van gedagtes, beelde, en klanke. Die naam “beauty douglas” word vyf keer herhaal.</a:t>
            </a:r>
            <a:endParaRPr lang="en-ZA" sz="2000">
              <a:effectLst/>
              <a:latin typeface="Calibri"/>
              <a:ea typeface="Times New Roman"/>
              <a:cs typeface="Arial"/>
            </a:endParaRPr>
          </a:p>
        </p:txBody>
      </p:sp>
    </p:spTree>
    <p:extLst>
      <p:ext uri="{BB962C8B-B14F-4D97-AF65-F5344CB8AC3E}">
        <p14:creationId xmlns:p14="http://schemas.microsoft.com/office/powerpoint/2010/main" val="19876950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97686"/>
            <a:ext cx="7560840" cy="871074"/>
          </a:xfrm>
        </p:spPr>
        <p:txBody>
          <a:bodyPr>
            <a:noAutofit/>
          </a:bodyPr>
          <a:lstStyle/>
          <a:p>
            <a:r>
              <a:rPr lang="en-US" sz="4400" smtClean="0">
                <a:effectLst>
                  <a:outerShdw blurRad="38100" dist="38100" dir="2700000" algn="tl">
                    <a:srgbClr val="000000">
                      <a:alpha val="43137"/>
                    </a:srgbClr>
                  </a:outerShdw>
                </a:effectLst>
              </a:rPr>
              <a:t>Bespreking &amp; Vrae</a:t>
            </a:r>
            <a:endParaRPr lang="en-ZA" sz="4400">
              <a:effectLst>
                <a:outerShdw blurRad="38100" dist="38100" dir="2700000" algn="tl">
                  <a:srgbClr val="000000">
                    <a:alpha val="43137"/>
                  </a:srgbClr>
                </a:outerShdw>
              </a:effectLst>
            </a:endParaRPr>
          </a:p>
        </p:txBody>
      </p:sp>
      <p:sp>
        <p:nvSpPr>
          <p:cNvPr id="3" name="Rectangle 2"/>
          <p:cNvSpPr/>
          <p:nvPr/>
        </p:nvSpPr>
        <p:spPr>
          <a:xfrm>
            <a:off x="683568" y="1484784"/>
            <a:ext cx="7488832" cy="4662815"/>
          </a:xfrm>
          <a:prstGeom prst="rect">
            <a:avLst/>
          </a:prstGeom>
        </p:spPr>
        <p:txBody>
          <a:bodyPr wrap="square">
            <a:spAutoFit/>
          </a:bodyPr>
          <a:lstStyle/>
          <a:p>
            <a:pPr marL="342900" indent="-342900">
              <a:lnSpc>
                <a:spcPct val="150000"/>
              </a:lnSpc>
              <a:buFont typeface="+mj-lt"/>
              <a:buAutoNum type="arabicPeriod"/>
            </a:pPr>
            <a:r>
              <a:rPr lang="en-ZA">
                <a:solidFill>
                  <a:srgbClr val="002060"/>
                </a:solidFill>
              </a:rPr>
              <a:t>Skryf die TITEL van die GEDIG neer. </a:t>
            </a:r>
            <a:endParaRPr lang="en-ZA" smtClean="0">
              <a:solidFill>
                <a:srgbClr val="002060"/>
              </a:solidFill>
            </a:endParaRPr>
          </a:p>
          <a:p>
            <a:pPr marL="342900" indent="-342900">
              <a:lnSpc>
                <a:spcPct val="150000"/>
              </a:lnSpc>
              <a:buFont typeface="+mj-lt"/>
              <a:buAutoNum type="arabicPeriod"/>
            </a:pPr>
            <a:r>
              <a:rPr lang="en-ZA" smtClean="0">
                <a:solidFill>
                  <a:srgbClr val="002060"/>
                </a:solidFill>
              </a:rPr>
              <a:t>Die </a:t>
            </a:r>
            <a:r>
              <a:rPr lang="en-ZA">
                <a:solidFill>
                  <a:srgbClr val="002060"/>
                </a:solidFill>
              </a:rPr>
              <a:t>nuus oor die geboorte van beauty douglas kom uit ______.</a:t>
            </a:r>
          </a:p>
          <a:p>
            <a:pPr lvl="1">
              <a:lnSpc>
                <a:spcPct val="150000"/>
              </a:lnSpc>
            </a:pPr>
            <a:r>
              <a:rPr lang="en-ZA">
                <a:solidFill>
                  <a:srgbClr val="002060"/>
                </a:solidFill>
              </a:rPr>
              <a:t>A. Kaapstad</a:t>
            </a:r>
          </a:p>
          <a:p>
            <a:pPr lvl="1">
              <a:lnSpc>
                <a:spcPct val="150000"/>
              </a:lnSpc>
            </a:pPr>
            <a:r>
              <a:rPr lang="en-ZA">
                <a:solidFill>
                  <a:srgbClr val="002060"/>
                </a:solidFill>
              </a:rPr>
              <a:t>B. Mnxesha   </a:t>
            </a:r>
          </a:p>
          <a:p>
            <a:pPr lvl="1">
              <a:lnSpc>
                <a:spcPct val="150000"/>
              </a:lnSpc>
            </a:pPr>
            <a:r>
              <a:rPr lang="en-ZA">
                <a:solidFill>
                  <a:srgbClr val="002060"/>
                </a:solidFill>
              </a:rPr>
              <a:t>C. Kingwilliamstown</a:t>
            </a:r>
          </a:p>
          <a:p>
            <a:pPr lvl="1">
              <a:lnSpc>
                <a:spcPct val="150000"/>
              </a:lnSpc>
            </a:pPr>
            <a:r>
              <a:rPr lang="en-ZA">
                <a:solidFill>
                  <a:srgbClr val="002060"/>
                </a:solidFill>
              </a:rPr>
              <a:t>D. Dimbaza </a:t>
            </a:r>
          </a:p>
          <a:p>
            <a:pPr marL="342900" indent="-342900">
              <a:lnSpc>
                <a:spcPct val="150000"/>
              </a:lnSpc>
              <a:buFont typeface="+mj-lt"/>
              <a:buAutoNum type="arabicPeriod" startAt="3"/>
            </a:pPr>
            <a:r>
              <a:rPr lang="en-ZA">
                <a:solidFill>
                  <a:srgbClr val="002060"/>
                </a:solidFill>
              </a:rPr>
              <a:t>Watter tyd van die dag is die dogtertjie gebore?  Gee EEN WOORD as antwoord. </a:t>
            </a:r>
          </a:p>
          <a:p>
            <a:pPr marL="342900" indent="-342900">
              <a:lnSpc>
                <a:spcPct val="150000"/>
              </a:lnSpc>
              <a:buFont typeface="+mj-lt"/>
              <a:buAutoNum type="arabicPeriod" startAt="3"/>
            </a:pPr>
            <a:r>
              <a:rPr lang="en-ZA">
                <a:solidFill>
                  <a:srgbClr val="002060"/>
                </a:solidFill>
              </a:rPr>
              <a:t>Watter materiële dinge sou die dogtertjie se geboorte eendag bydra tot haar gesin se rykdom? Haal EEN WOORD uit strofe 1 aan as bewys van jou antwoord.</a:t>
            </a:r>
          </a:p>
        </p:txBody>
      </p:sp>
      <p:sp>
        <p:nvSpPr>
          <p:cNvPr id="4" name="Rectangle 3"/>
          <p:cNvSpPr/>
          <p:nvPr/>
        </p:nvSpPr>
        <p:spPr>
          <a:xfrm>
            <a:off x="4716016" y="1628800"/>
            <a:ext cx="2376264" cy="28803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a:solidFill>
                  <a:srgbClr val="FF0000"/>
                </a:solidFill>
              </a:rPr>
              <a:t>“last grave at dimbaza” </a:t>
            </a:r>
            <a:endParaRPr lang="en-ZA"/>
          </a:p>
        </p:txBody>
      </p:sp>
      <p:sp>
        <p:nvSpPr>
          <p:cNvPr id="5" name="Left Arrow 4"/>
          <p:cNvSpPr/>
          <p:nvPr/>
        </p:nvSpPr>
        <p:spPr>
          <a:xfrm>
            <a:off x="2555776" y="3719639"/>
            <a:ext cx="1558699" cy="150143"/>
          </a:xfrm>
          <a:prstGeom prst="leftArrow">
            <a:avLst/>
          </a:prstGeom>
          <a:solidFill>
            <a:schemeClr val="tx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Rectangle 5"/>
          <p:cNvSpPr/>
          <p:nvPr/>
        </p:nvSpPr>
        <p:spPr>
          <a:xfrm>
            <a:off x="2585472" y="4437112"/>
            <a:ext cx="1728192" cy="32034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a:solidFill>
                  <a:srgbClr val="FF0000"/>
                </a:solidFill>
              </a:rPr>
              <a:t>“wintersnag</a:t>
            </a:r>
            <a:r>
              <a:rPr lang="en-ZA" sz="1600" smtClean="0">
                <a:solidFill>
                  <a:srgbClr val="FF0000"/>
                </a:solidFill>
              </a:rPr>
              <a:t>”</a:t>
            </a:r>
            <a:endParaRPr lang="en-ZA"/>
          </a:p>
        </p:txBody>
      </p:sp>
      <p:sp>
        <p:nvSpPr>
          <p:cNvPr id="7" name="Rectangle 6"/>
          <p:cNvSpPr/>
          <p:nvPr/>
        </p:nvSpPr>
        <p:spPr>
          <a:xfrm>
            <a:off x="2585472" y="5661248"/>
            <a:ext cx="1224136" cy="32034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a:solidFill>
                  <a:srgbClr val="FF0000"/>
                </a:solidFill>
              </a:rPr>
              <a:t>“beeste</a:t>
            </a:r>
            <a:r>
              <a:rPr lang="en-ZA" sz="1600" smtClean="0">
                <a:solidFill>
                  <a:srgbClr val="FF0000"/>
                </a:solidFill>
              </a:rPr>
              <a:t>”</a:t>
            </a:r>
            <a:endParaRPr lang="en-ZA" sz="1600"/>
          </a:p>
        </p:txBody>
      </p:sp>
    </p:spTree>
    <p:extLst>
      <p:ext uri="{BB962C8B-B14F-4D97-AF65-F5344CB8AC3E}">
        <p14:creationId xmlns:p14="http://schemas.microsoft.com/office/powerpoint/2010/main" val="1735441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par>
                                <p:cTn id="16" presetID="6" presetClass="entr" presetSubtype="1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par>
                                <p:cTn id="19" presetID="6" presetClass="entr" presetSubtype="1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in)">
                                      <p:cBhvr>
                                        <p:cTn id="21" dur="2000"/>
                                        <p:tgtEl>
                                          <p:spTgt spid="3">
                                            <p:txEl>
                                              <p:pRg st="4" end="4"/>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in)">
                                      <p:cBhvr>
                                        <p:cTn id="24" dur="20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circle(in)">
                                      <p:cBhvr>
                                        <p:cTn id="29" dur="20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circle(in)">
                                      <p:cBhvr>
                                        <p:cTn id="34" dur="20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circle(in)">
                                      <p:cBhvr>
                                        <p:cTn id="39" dur="2000"/>
                                        <p:tgtEl>
                                          <p:spTgt spid="4"/>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grpId="0" nodeType="clickEffect">
                                  <p:stCondLst>
                                    <p:cond delay="0"/>
                                  </p:stCondLst>
                                  <p:childTnLst>
                                    <p:set>
                                      <p:cBhvr>
                                        <p:cTn id="43" dur="1" fill="hold">
                                          <p:stCondLst>
                                            <p:cond delay="0"/>
                                          </p:stCondLst>
                                        </p:cTn>
                                        <p:tgtEl>
                                          <p:spTgt spid="5"/>
                                        </p:tgtEl>
                                        <p:attrNameLst>
                                          <p:attrName>style.visibility</p:attrName>
                                        </p:attrNameLst>
                                      </p:cBhvr>
                                      <p:to>
                                        <p:strVal val="visible"/>
                                      </p:to>
                                    </p:set>
                                    <p:animEffect transition="in" filter="fade">
                                      <p:cBhvr>
                                        <p:cTn id="44" dur="1000"/>
                                        <p:tgtEl>
                                          <p:spTgt spid="5"/>
                                        </p:tgtEl>
                                      </p:cBhvr>
                                    </p:animEffect>
                                    <p:anim calcmode="lin" valueType="num">
                                      <p:cBhvr>
                                        <p:cTn id="45" dur="1000" fill="hold"/>
                                        <p:tgtEl>
                                          <p:spTgt spid="5"/>
                                        </p:tgtEl>
                                        <p:attrNameLst>
                                          <p:attrName>ppt_x</p:attrName>
                                        </p:attrNameLst>
                                      </p:cBhvr>
                                      <p:tavLst>
                                        <p:tav tm="0">
                                          <p:val>
                                            <p:strVal val="#ppt_x"/>
                                          </p:val>
                                        </p:tav>
                                        <p:tav tm="100000">
                                          <p:val>
                                            <p:strVal val="#ppt_x"/>
                                          </p:val>
                                        </p:tav>
                                      </p:tavLst>
                                    </p:anim>
                                    <p:anim calcmode="lin" valueType="num">
                                      <p:cBhvr>
                                        <p:cTn id="4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6" presetClass="entr" presetSubtype="16"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circle(in)">
                                      <p:cBhvr>
                                        <p:cTn id="51" dur="2000"/>
                                        <p:tgtEl>
                                          <p:spTgt spid="6"/>
                                        </p:tgtEl>
                                      </p:cBhvr>
                                    </p:animEffect>
                                  </p:childTnLst>
                                </p:cTn>
                              </p:par>
                            </p:childTnLst>
                          </p:cTn>
                        </p:par>
                      </p:childTnLst>
                    </p:cTn>
                  </p:par>
                  <p:par>
                    <p:cTn id="52" fill="hold">
                      <p:stCondLst>
                        <p:cond delay="indefinite"/>
                      </p:stCondLst>
                      <p:childTnLst>
                        <p:par>
                          <p:cTn id="53" fill="hold">
                            <p:stCondLst>
                              <p:cond delay="0"/>
                            </p:stCondLst>
                            <p:childTnLst>
                              <p:par>
                                <p:cTn id="54" presetID="6" presetClass="entr" presetSubtype="16" fill="hold" grpId="0"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circle(in)">
                                      <p:cBhvr>
                                        <p:cTn id="5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16632"/>
            <a:ext cx="8496944" cy="6632585"/>
          </a:xfrm>
          <a:prstGeom prst="rect">
            <a:avLst/>
          </a:prstGeom>
        </p:spPr>
        <p:txBody>
          <a:bodyPr wrap="square">
            <a:spAutoFit/>
          </a:bodyPr>
          <a:lstStyle/>
          <a:p>
            <a:pPr algn="ctr"/>
            <a:r>
              <a:rPr lang="en-ZA" sz="2000" b="1" smtClean="0">
                <a:solidFill>
                  <a:srgbClr val="002060"/>
                </a:solidFill>
                <a:effectLst>
                  <a:outerShdw blurRad="38100" dist="38100" dir="2700000" algn="tl">
                    <a:srgbClr val="000000">
                      <a:alpha val="43137"/>
                    </a:srgbClr>
                  </a:outerShdw>
                </a:effectLst>
              </a:rPr>
              <a:t>VRAE VERVOLG ……..</a:t>
            </a:r>
            <a:endParaRPr lang="en-ZA" sz="2000" b="1">
              <a:solidFill>
                <a:srgbClr val="002060"/>
              </a:solidFill>
              <a:effectLst>
                <a:outerShdw blurRad="38100" dist="38100" dir="2700000" algn="tl">
                  <a:srgbClr val="000000">
                    <a:alpha val="43137"/>
                  </a:srgbClr>
                </a:outerShdw>
              </a:effectLst>
            </a:endParaRPr>
          </a:p>
          <a:p>
            <a:pPr marL="342900" indent="-342900">
              <a:lnSpc>
                <a:spcPct val="150000"/>
              </a:lnSpc>
              <a:buFont typeface="+mj-lt"/>
              <a:buAutoNum type="arabicPeriod"/>
            </a:pPr>
            <a:r>
              <a:rPr lang="en-ZA" sz="1500" smtClean="0">
                <a:solidFill>
                  <a:srgbClr val="002060"/>
                </a:solidFill>
              </a:rPr>
              <a:t>Watter </a:t>
            </a:r>
            <a:r>
              <a:rPr lang="en-ZA" sz="1500">
                <a:solidFill>
                  <a:srgbClr val="002060"/>
                </a:solidFill>
              </a:rPr>
              <a:t>emosie word weergegee in die woorde “a dis lekker om ‘n vader te is te is”?</a:t>
            </a:r>
          </a:p>
          <a:p>
            <a:pPr lvl="1">
              <a:lnSpc>
                <a:spcPct val="150000"/>
              </a:lnSpc>
            </a:pPr>
            <a:r>
              <a:rPr lang="en-ZA" sz="1500">
                <a:solidFill>
                  <a:srgbClr val="002060"/>
                </a:solidFill>
              </a:rPr>
              <a:t>A. Verbasing</a:t>
            </a:r>
          </a:p>
          <a:p>
            <a:pPr lvl="1">
              <a:lnSpc>
                <a:spcPct val="150000"/>
              </a:lnSpc>
            </a:pPr>
            <a:r>
              <a:rPr lang="en-ZA" sz="1500">
                <a:solidFill>
                  <a:srgbClr val="002060"/>
                </a:solidFill>
              </a:rPr>
              <a:t>B. Blydskap    </a:t>
            </a:r>
          </a:p>
          <a:p>
            <a:pPr lvl="1">
              <a:lnSpc>
                <a:spcPct val="150000"/>
              </a:lnSpc>
            </a:pPr>
            <a:r>
              <a:rPr lang="en-ZA" sz="1500">
                <a:solidFill>
                  <a:srgbClr val="002060"/>
                </a:solidFill>
              </a:rPr>
              <a:t>C. Twyfel</a:t>
            </a:r>
          </a:p>
          <a:p>
            <a:pPr lvl="1">
              <a:lnSpc>
                <a:spcPct val="150000"/>
              </a:lnSpc>
            </a:pPr>
            <a:r>
              <a:rPr lang="en-ZA" sz="1500">
                <a:solidFill>
                  <a:srgbClr val="002060"/>
                </a:solidFill>
              </a:rPr>
              <a:t>D. Wantroue </a:t>
            </a:r>
          </a:p>
          <a:p>
            <a:pPr marL="342900" lvl="0" indent="-342900">
              <a:lnSpc>
                <a:spcPct val="150000"/>
              </a:lnSpc>
              <a:buFont typeface="+mj-lt"/>
              <a:buAutoNum type="arabicPeriod" startAt="6"/>
            </a:pPr>
            <a:r>
              <a:rPr lang="en-ZA" sz="1500">
                <a:solidFill>
                  <a:srgbClr val="002060"/>
                </a:solidFill>
              </a:rPr>
              <a:t>Die ma se brief aan die pa op die myne bevat belangrike inligting. Wat was die belangrikste boodskap wat die ma in haar eerste brief vir die pa wou gee? </a:t>
            </a:r>
          </a:p>
          <a:p>
            <a:pPr marL="342900" lvl="0" indent="-342900">
              <a:lnSpc>
                <a:spcPct val="150000"/>
              </a:lnSpc>
              <a:buFont typeface="+mj-lt"/>
              <a:buAutoNum type="arabicPeriod" startAt="6"/>
            </a:pPr>
            <a:r>
              <a:rPr lang="en-ZA" sz="1500">
                <a:solidFill>
                  <a:srgbClr val="002060"/>
                </a:solidFill>
              </a:rPr>
              <a:t>“koerante kaal klip” en “die mielies klaar” verwys na die gesin se ______.</a:t>
            </a:r>
          </a:p>
          <a:p>
            <a:pPr lvl="1">
              <a:lnSpc>
                <a:spcPct val="150000"/>
              </a:lnSpc>
            </a:pPr>
            <a:r>
              <a:rPr lang="en-ZA" sz="1500">
                <a:solidFill>
                  <a:srgbClr val="002060"/>
                </a:solidFill>
              </a:rPr>
              <a:t>A. armoede</a:t>
            </a:r>
          </a:p>
          <a:p>
            <a:pPr lvl="1">
              <a:lnSpc>
                <a:spcPct val="150000"/>
              </a:lnSpc>
            </a:pPr>
            <a:r>
              <a:rPr lang="en-ZA" sz="1500">
                <a:solidFill>
                  <a:srgbClr val="002060"/>
                </a:solidFill>
              </a:rPr>
              <a:t>B. geletterdheid</a:t>
            </a:r>
          </a:p>
          <a:p>
            <a:pPr lvl="1">
              <a:lnSpc>
                <a:spcPct val="150000"/>
              </a:lnSpc>
            </a:pPr>
            <a:r>
              <a:rPr lang="en-ZA" sz="1500">
                <a:solidFill>
                  <a:srgbClr val="002060"/>
                </a:solidFill>
              </a:rPr>
              <a:t>C. ploegmetodes</a:t>
            </a:r>
          </a:p>
          <a:p>
            <a:pPr lvl="1">
              <a:lnSpc>
                <a:spcPct val="150000"/>
              </a:lnSpc>
            </a:pPr>
            <a:r>
              <a:rPr lang="en-ZA" sz="1500">
                <a:solidFill>
                  <a:srgbClr val="002060"/>
                </a:solidFill>
              </a:rPr>
              <a:t>D. kliphuis </a:t>
            </a:r>
          </a:p>
          <a:p>
            <a:pPr marL="342900" indent="-342900">
              <a:lnSpc>
                <a:spcPct val="150000"/>
              </a:lnSpc>
              <a:buFont typeface="+mj-lt"/>
              <a:buAutoNum type="arabicPeriod" startAt="8"/>
            </a:pPr>
            <a:r>
              <a:rPr lang="en-ZA" sz="1500">
                <a:solidFill>
                  <a:srgbClr val="002060"/>
                </a:solidFill>
              </a:rPr>
              <a:t>Beauty Douglas is nog te klein om te kan lees. Deur wie word die pa se boodskap aan Beauty ontvang? </a:t>
            </a:r>
          </a:p>
          <a:p>
            <a:pPr marL="342900" indent="-342900">
              <a:lnSpc>
                <a:spcPct val="150000"/>
              </a:lnSpc>
              <a:buFont typeface="+mj-lt"/>
              <a:buAutoNum type="arabicPeriod" startAt="8"/>
            </a:pPr>
            <a:r>
              <a:rPr lang="en-ZA" sz="1500">
                <a:solidFill>
                  <a:srgbClr val="002060"/>
                </a:solidFill>
              </a:rPr>
              <a:t>Hoeveel geld moes die pa betaal om sy brief gepos te kry? </a:t>
            </a:r>
          </a:p>
          <a:p>
            <a:pPr marL="342900" indent="-342900">
              <a:lnSpc>
                <a:spcPct val="150000"/>
              </a:lnSpc>
              <a:buFont typeface="+mj-lt"/>
              <a:buAutoNum type="arabicPeriod" startAt="8"/>
            </a:pPr>
            <a:r>
              <a:rPr lang="en-ZA" sz="1500">
                <a:solidFill>
                  <a:srgbClr val="002060"/>
                </a:solidFill>
              </a:rPr>
              <a:t>Hoe lank na die dogtertjie se geboorte ontvang die pa sy tweede brief van die huis af.</a:t>
            </a:r>
          </a:p>
          <a:p>
            <a:pPr>
              <a:lnSpc>
                <a:spcPct val="150000"/>
              </a:lnSpc>
            </a:pPr>
            <a:r>
              <a:rPr lang="en-ZA" sz="1500">
                <a:solidFill>
                  <a:srgbClr val="002060"/>
                </a:solidFill>
              </a:rPr>
              <a:t>11.    Hoe weet ons dat beauty douglas se pa die ma se tweede brief ontvang het?  Gee ? GEDEELTE VAN ‘n SIN  </a:t>
            </a:r>
            <a:r>
              <a:rPr lang="en-ZA" sz="1500" smtClean="0">
                <a:solidFill>
                  <a:srgbClr val="002060"/>
                </a:solidFill>
              </a:rPr>
              <a:t>as </a:t>
            </a:r>
            <a:r>
              <a:rPr lang="en-ZA" sz="1500">
                <a:solidFill>
                  <a:srgbClr val="002060"/>
                </a:solidFill>
              </a:rPr>
              <a:t>antwoord.</a:t>
            </a:r>
            <a:r>
              <a:rPr lang="en-GB" sz="1500">
                <a:solidFill>
                  <a:srgbClr val="002060"/>
                </a:solidFill>
              </a:rPr>
              <a:t>    </a:t>
            </a:r>
            <a:endParaRPr lang="en-ZA">
              <a:solidFill>
                <a:srgbClr val="002060"/>
              </a:solidFill>
            </a:endParaRPr>
          </a:p>
        </p:txBody>
      </p:sp>
      <p:sp>
        <p:nvSpPr>
          <p:cNvPr id="11" name="Left Arrow 10"/>
          <p:cNvSpPr/>
          <p:nvPr/>
        </p:nvSpPr>
        <p:spPr>
          <a:xfrm>
            <a:off x="1907704" y="1185918"/>
            <a:ext cx="1080120" cy="291096"/>
          </a:xfrm>
          <a:prstGeom prst="leftArrow">
            <a:avLst/>
          </a:prstGeom>
          <a:solidFill>
            <a:schemeClr val="tx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2" name="Rectangle 11"/>
          <p:cNvSpPr/>
          <p:nvPr/>
        </p:nvSpPr>
        <p:spPr>
          <a:xfrm>
            <a:off x="4644008" y="1916832"/>
            <a:ext cx="3888432" cy="288032"/>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ZA" sz="1400">
                <a:solidFill>
                  <a:srgbClr val="FF0000"/>
                </a:solidFill>
              </a:rPr>
              <a:t>“</a:t>
            </a:r>
            <a:r>
              <a:rPr lang="en-GB" sz="1400">
                <a:solidFill>
                  <a:srgbClr val="FF0000"/>
                </a:solidFill>
              </a:rPr>
              <a:t>om te sê van die kind en te vra van die geld</a:t>
            </a:r>
            <a:r>
              <a:rPr lang="en-GB" sz="1400" smtClean="0">
                <a:solidFill>
                  <a:srgbClr val="FF0000"/>
                </a:solidFill>
              </a:rPr>
              <a:t>”</a:t>
            </a:r>
            <a:endParaRPr lang="en-ZA"/>
          </a:p>
        </p:txBody>
      </p:sp>
      <p:sp>
        <p:nvSpPr>
          <p:cNvPr id="13" name="Left Arrow 12"/>
          <p:cNvSpPr/>
          <p:nvPr/>
        </p:nvSpPr>
        <p:spPr>
          <a:xfrm>
            <a:off x="1907705" y="3287172"/>
            <a:ext cx="1080120" cy="285844"/>
          </a:xfrm>
          <a:prstGeom prst="leftArrow">
            <a:avLst/>
          </a:prstGeom>
          <a:solidFill>
            <a:schemeClr val="tx2"/>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4" name="Rectangle 13"/>
          <p:cNvSpPr/>
          <p:nvPr/>
        </p:nvSpPr>
        <p:spPr>
          <a:xfrm>
            <a:off x="5508104" y="5301208"/>
            <a:ext cx="1728192" cy="32034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smtClean="0">
                <a:solidFill>
                  <a:srgbClr val="FF0000"/>
                </a:solidFill>
              </a:rPr>
              <a:t>“viersentseël”</a:t>
            </a:r>
            <a:endParaRPr lang="en-ZA"/>
          </a:p>
        </p:txBody>
      </p:sp>
      <p:sp>
        <p:nvSpPr>
          <p:cNvPr id="15" name="Rectangle 14"/>
          <p:cNvSpPr/>
          <p:nvPr/>
        </p:nvSpPr>
        <p:spPr>
          <a:xfrm>
            <a:off x="7668344" y="5301208"/>
            <a:ext cx="1368152" cy="640683"/>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smtClean="0">
                <a:solidFill>
                  <a:srgbClr val="FF0000"/>
                </a:solidFill>
              </a:rPr>
              <a:t>Twee maande later</a:t>
            </a:r>
            <a:endParaRPr lang="en-ZA"/>
          </a:p>
        </p:txBody>
      </p:sp>
      <p:sp>
        <p:nvSpPr>
          <p:cNvPr id="16" name="Rectangle 15"/>
          <p:cNvSpPr/>
          <p:nvPr/>
        </p:nvSpPr>
        <p:spPr>
          <a:xfrm>
            <a:off x="2303748" y="6292195"/>
            <a:ext cx="4536504" cy="32034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rgbClr val="FF0000"/>
                </a:solidFill>
              </a:rPr>
              <a:t>“het ’n brief uit mnxesha hom teruggevind</a:t>
            </a:r>
            <a:r>
              <a:rPr lang="en-GB" sz="1600" smtClean="0">
                <a:solidFill>
                  <a:srgbClr val="FF0000"/>
                </a:solidFill>
              </a:rPr>
              <a:t>”</a:t>
            </a:r>
            <a:endParaRPr lang="en-ZA"/>
          </a:p>
        </p:txBody>
      </p:sp>
      <p:sp>
        <p:nvSpPr>
          <p:cNvPr id="17" name="Rectangle 16"/>
          <p:cNvSpPr/>
          <p:nvPr/>
        </p:nvSpPr>
        <p:spPr>
          <a:xfrm>
            <a:off x="1835696" y="4980867"/>
            <a:ext cx="612069" cy="32034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600" smtClean="0">
                <a:solidFill>
                  <a:srgbClr val="FF0000"/>
                </a:solidFill>
              </a:rPr>
              <a:t>Ma</a:t>
            </a:r>
            <a:endParaRPr lang="en-ZA"/>
          </a:p>
        </p:txBody>
      </p:sp>
    </p:spTree>
    <p:extLst>
      <p:ext uri="{BB962C8B-B14F-4D97-AF65-F5344CB8AC3E}">
        <p14:creationId xmlns:p14="http://schemas.microsoft.com/office/powerpoint/2010/main" val="3744966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circle(in)">
                                      <p:cBhvr>
                                        <p:cTn id="12" dur="2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circle(in)">
                                      <p:cBhvr>
                                        <p:cTn id="17" dur="20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circle(in)">
                                      <p:cBhvr>
                                        <p:cTn id="22" dur="2000"/>
                                        <p:tgtEl>
                                          <p:spTgt spid="1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circle(in)">
                                      <p:cBhvr>
                                        <p:cTn id="27" dur="2000"/>
                                        <p:tgtEl>
                                          <p:spTgt spid="14"/>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15"/>
                                        </p:tgtEl>
                                        <p:attrNameLst>
                                          <p:attrName>style.visibility</p:attrName>
                                        </p:attrNameLst>
                                      </p:cBhvr>
                                      <p:to>
                                        <p:strVal val="visible"/>
                                      </p:to>
                                    </p:set>
                                    <p:animEffect transition="in" filter="circle(in)">
                                      <p:cBhvr>
                                        <p:cTn id="32" dur="2000"/>
                                        <p:tgtEl>
                                          <p:spTgt spid="15"/>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circle(in)">
                                      <p:cBhvr>
                                        <p:cTn id="37"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Lst>
  </p:timing>
</p:sld>
</file>

<file path=ppt/theme/theme1.xml><?xml version="1.0" encoding="utf-8"?>
<a:theme xmlns:a="http://schemas.openxmlformats.org/drawingml/2006/main" name="Tradeshow">
  <a:themeElements>
    <a:clrScheme name="Tradeshow">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Tradeshow">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adeshow">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TC101859861[[fn=Tradeshow]]</Template>
  <TotalTime>219</TotalTime>
  <Words>1227</Words>
  <Application>Microsoft Office PowerPoint</Application>
  <PresentationFormat>On-screen Show (4:3)</PresentationFormat>
  <Paragraphs>96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Tradeshow</vt:lpstr>
      <vt:lpstr>“last grave at dimbaza”</vt:lpstr>
      <vt:lpstr>PowerPoint Presentation</vt:lpstr>
      <vt:lpstr>PowerPoint Presentation</vt:lpstr>
      <vt:lpstr>PowerPoint Presentation</vt:lpstr>
      <vt:lpstr>PowerPoint Presentation</vt:lpstr>
      <vt:lpstr>PowerPoint Presentation</vt:lpstr>
      <vt:lpstr>PowerPoint Presentation</vt:lpstr>
      <vt:lpstr>Bespreking &amp; Vrae</vt:lpstr>
      <vt:lpstr>PowerPoint Presentation</vt:lpstr>
      <vt:lpstr>PowerPoint Presentation</vt:lpstr>
    </vt:vector>
  </TitlesOfParts>
  <Company>DOE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last grave at dimbaza</dc:title>
  <dc:creator>DOE</dc:creator>
  <cp:lastModifiedBy>Hubert</cp:lastModifiedBy>
  <cp:revision>19</cp:revision>
  <dcterms:created xsi:type="dcterms:W3CDTF">2012-03-05T07:06:45Z</dcterms:created>
  <dcterms:modified xsi:type="dcterms:W3CDTF">2013-09-17T08:37:53Z</dcterms:modified>
</cp:coreProperties>
</file>