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300" r:id="rId3"/>
    <p:sldId id="308" r:id="rId4"/>
    <p:sldId id="318" r:id="rId5"/>
    <p:sldId id="309" r:id="rId6"/>
    <p:sldId id="310" r:id="rId7"/>
    <p:sldId id="302" r:id="rId8"/>
    <p:sldId id="311" r:id="rId9"/>
    <p:sldId id="312" r:id="rId10"/>
    <p:sldId id="313" r:id="rId11"/>
    <p:sldId id="314" r:id="rId12"/>
    <p:sldId id="315" r:id="rId13"/>
    <p:sldId id="317" r:id="rId14"/>
    <p:sldId id="316" r:id="rId15"/>
    <p:sldId id="305" r:id="rId16"/>
    <p:sldId id="306" r:id="rId17"/>
    <p:sldId id="304" r:id="rId18"/>
    <p:sldId id="307" r:id="rId19"/>
    <p:sldId id="320" r:id="rId20"/>
    <p:sldId id="321" r:id="rId21"/>
    <p:sldId id="319" r:id="rId22"/>
    <p:sldId id="30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70" autoAdjust="0"/>
    <p:restoredTop sz="80116" autoAdjust="0"/>
  </p:normalViewPr>
  <p:slideViewPr>
    <p:cSldViewPr>
      <p:cViewPr varScale="1">
        <p:scale>
          <a:sx n="54" d="100"/>
          <a:sy n="54" d="100"/>
        </p:scale>
        <p:origin x="1648" y="5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7238B-89EA-4A32-8D78-4FFAB033C97A}" type="datetimeFigureOut">
              <a:rPr lang="en-ZA" smtClean="0"/>
              <a:t>2017/06/29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0C37D-49F0-4DED-8802-89D6805C4513}" type="slidenum">
              <a:rPr lang="en-ZA" smtClean="0"/>
              <a:t>‹#›</a:t>
            </a:fld>
            <a:endParaRPr lang="en-ZA"/>
          </a:p>
        </p:txBody>
      </p:sp>
    </p:spTree>
    <p:extLst>
      <p:ext uri="{BB962C8B-B14F-4D97-AF65-F5344CB8AC3E}">
        <p14:creationId xmlns:p14="http://schemas.microsoft.com/office/powerpoint/2010/main" val="5099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0C37D-49F0-4DED-8802-89D6805C4513}" type="slidenum">
              <a:rPr lang="en-ZA" smtClean="0"/>
              <a:t>1</a:t>
            </a:fld>
            <a:endParaRPr lang="en-ZA"/>
          </a:p>
        </p:txBody>
      </p:sp>
    </p:spTree>
    <p:extLst>
      <p:ext uri="{BB962C8B-B14F-4D97-AF65-F5344CB8AC3E}">
        <p14:creationId xmlns:p14="http://schemas.microsoft.com/office/powerpoint/2010/main" val="329767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0C37D-49F0-4DED-8802-89D6805C4513}" type="slidenum">
              <a:rPr lang="en-ZA" smtClean="0"/>
              <a:t>6</a:t>
            </a:fld>
            <a:endParaRPr lang="en-ZA"/>
          </a:p>
        </p:txBody>
      </p:sp>
    </p:spTree>
    <p:extLst>
      <p:ext uri="{BB962C8B-B14F-4D97-AF65-F5344CB8AC3E}">
        <p14:creationId xmlns:p14="http://schemas.microsoft.com/office/powerpoint/2010/main" val="367874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0C37D-49F0-4DED-8802-89D6805C4513}" type="slidenum">
              <a:rPr lang="en-ZA" smtClean="0"/>
              <a:t>14</a:t>
            </a:fld>
            <a:endParaRPr lang="en-ZA"/>
          </a:p>
        </p:txBody>
      </p:sp>
    </p:spTree>
    <p:extLst>
      <p:ext uri="{BB962C8B-B14F-4D97-AF65-F5344CB8AC3E}">
        <p14:creationId xmlns:p14="http://schemas.microsoft.com/office/powerpoint/2010/main" val="75056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0C37D-49F0-4DED-8802-89D6805C4513}" type="slidenum">
              <a:rPr lang="en-ZA" smtClean="0"/>
              <a:t>15</a:t>
            </a:fld>
            <a:endParaRPr lang="en-ZA"/>
          </a:p>
        </p:txBody>
      </p:sp>
    </p:spTree>
    <p:extLst>
      <p:ext uri="{BB962C8B-B14F-4D97-AF65-F5344CB8AC3E}">
        <p14:creationId xmlns:p14="http://schemas.microsoft.com/office/powerpoint/2010/main" val="122804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0C37D-49F0-4DED-8802-89D6805C4513}" type="slidenum">
              <a:rPr lang="en-ZA" smtClean="0"/>
              <a:t>16</a:t>
            </a:fld>
            <a:endParaRPr lang="en-ZA"/>
          </a:p>
        </p:txBody>
      </p:sp>
    </p:spTree>
    <p:extLst>
      <p:ext uri="{BB962C8B-B14F-4D97-AF65-F5344CB8AC3E}">
        <p14:creationId xmlns:p14="http://schemas.microsoft.com/office/powerpoint/2010/main" val="297590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0C37D-49F0-4DED-8802-89D6805C4513}" type="slidenum">
              <a:rPr lang="en-ZA" smtClean="0"/>
              <a:t>17</a:t>
            </a:fld>
            <a:endParaRPr lang="en-ZA"/>
          </a:p>
        </p:txBody>
      </p:sp>
    </p:spTree>
    <p:extLst>
      <p:ext uri="{BB962C8B-B14F-4D97-AF65-F5344CB8AC3E}">
        <p14:creationId xmlns:p14="http://schemas.microsoft.com/office/powerpoint/2010/main" val="19007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0C37D-49F0-4DED-8802-89D6805C4513}" type="slidenum">
              <a:rPr lang="en-ZA" smtClean="0"/>
              <a:t>18</a:t>
            </a:fld>
            <a:endParaRPr lang="en-ZA"/>
          </a:p>
        </p:txBody>
      </p:sp>
    </p:spTree>
    <p:extLst>
      <p:ext uri="{BB962C8B-B14F-4D97-AF65-F5344CB8AC3E}">
        <p14:creationId xmlns:p14="http://schemas.microsoft.com/office/powerpoint/2010/main" val="357566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0C37D-49F0-4DED-8802-89D6805C4513}" type="slidenum">
              <a:rPr lang="en-ZA" smtClean="0"/>
              <a:t>19</a:t>
            </a:fld>
            <a:endParaRPr lang="en-ZA"/>
          </a:p>
        </p:txBody>
      </p:sp>
    </p:spTree>
    <p:extLst>
      <p:ext uri="{BB962C8B-B14F-4D97-AF65-F5344CB8AC3E}">
        <p14:creationId xmlns:p14="http://schemas.microsoft.com/office/powerpoint/2010/main" val="359593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0C37D-49F0-4DED-8802-89D6805C4513}" type="slidenum">
              <a:rPr lang="en-ZA" smtClean="0"/>
              <a:t>21</a:t>
            </a:fld>
            <a:endParaRPr lang="en-ZA"/>
          </a:p>
        </p:txBody>
      </p:sp>
    </p:spTree>
    <p:extLst>
      <p:ext uri="{BB962C8B-B14F-4D97-AF65-F5344CB8AC3E}">
        <p14:creationId xmlns:p14="http://schemas.microsoft.com/office/powerpoint/2010/main" val="3370125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85843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8995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0927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360541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843862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499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8391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4406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96874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6735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0448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93632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67712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31561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0303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6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4483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5200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25825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635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0159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140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53410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91D56-F3D6-4C57-902C-021CF4EA8EF7}" type="datetimeFigureOut">
              <a:rPr lang="en-ZA" smtClean="0">
                <a:solidFill>
                  <a:prstClr val="black">
                    <a:tint val="75000"/>
                  </a:prstClr>
                </a:solidFill>
              </a:rPr>
              <a:pPr/>
              <a:t>2017/06/29</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16195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litnet.co.za/ronelda-kamfer-198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1639" y="2348880"/>
            <a:ext cx="6984775" cy="2160240"/>
          </a:xfrm>
        </p:spPr>
        <p:txBody>
          <a:bodyPr>
            <a:noAutofit/>
          </a:bodyPr>
          <a:lstStyle/>
          <a:p>
            <a:r>
              <a:rPr lang="en-ZA" sz="4800" b="1">
                <a:solidFill>
                  <a:srgbClr val="FF0000"/>
                </a:solidFill>
                <a:latin typeface="Arial" panose="020B0604020202020204" pitchFamily="34" charset="0"/>
                <a:cs typeface="Arial" panose="020B0604020202020204" pitchFamily="34" charset="0"/>
              </a:rPr>
              <a:t>oupa Thomas Daniel</a:t>
            </a:r>
            <a:br>
              <a:rPr lang="en-ZA" sz="4800" b="1">
                <a:solidFill>
                  <a:srgbClr val="FF0000"/>
                </a:solidFill>
                <a:latin typeface="Arial" panose="020B0604020202020204" pitchFamily="34" charset="0"/>
                <a:cs typeface="Arial" panose="020B0604020202020204" pitchFamily="34" charset="0"/>
              </a:rPr>
            </a:br>
            <a:r>
              <a:rPr lang="en-ZA" sz="4800" b="1">
                <a:solidFill>
                  <a:srgbClr val="FF0000"/>
                </a:solidFill>
                <a:latin typeface="Arial" panose="020B0604020202020204" pitchFamily="34" charset="0"/>
                <a:cs typeface="Arial" panose="020B0604020202020204" pitchFamily="34" charset="0"/>
              </a:rPr>
              <a:t>Granfield</a:t>
            </a:r>
          </a:p>
        </p:txBody>
      </p:sp>
      <p:sp>
        <p:nvSpPr>
          <p:cNvPr id="3" name="Subtitle 2"/>
          <p:cNvSpPr>
            <a:spLocks noGrp="1"/>
          </p:cNvSpPr>
          <p:nvPr>
            <p:ph type="subTitle" idx="1"/>
          </p:nvPr>
        </p:nvSpPr>
        <p:spPr>
          <a:xfrm>
            <a:off x="1475656" y="4437112"/>
            <a:ext cx="6400800" cy="792089"/>
          </a:xfrm>
        </p:spPr>
        <p:txBody>
          <a:bodyPr>
            <a:normAutofit/>
          </a:bodyPr>
          <a:lstStyle/>
          <a:p>
            <a:r>
              <a:rPr lang="en-ZA" sz="4400">
                <a:solidFill>
                  <a:schemeClr val="tx1"/>
                </a:solidFill>
                <a:latin typeface="Arial" panose="020B0604020202020204" pitchFamily="34" charset="0"/>
                <a:cs typeface="Arial" panose="020B0604020202020204" pitchFamily="34" charset="0"/>
              </a:rPr>
              <a:t>Ronelda Kamfer</a:t>
            </a:r>
          </a:p>
        </p:txBody>
      </p:sp>
      <p:sp>
        <p:nvSpPr>
          <p:cNvPr id="4" name="Title 1"/>
          <p:cNvSpPr txBox="1">
            <a:spLocks/>
          </p:cNvSpPr>
          <p:nvPr/>
        </p:nvSpPr>
        <p:spPr>
          <a:xfrm>
            <a:off x="2411760" y="1196752"/>
            <a:ext cx="4248471" cy="1152128"/>
          </a:xfrm>
          <a:prstGeom prst="rect">
            <a:avLst/>
          </a:prstGeom>
          <a:ln w="2857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000" b="1">
                <a:latin typeface="Century Gothic" panose="020B0502020202020204" pitchFamily="34" charset="0"/>
              </a:rPr>
              <a:t>Nasionale Opleiding vir Tale</a:t>
            </a:r>
            <a:br>
              <a:rPr lang="en-ZA" sz="1800" b="1">
                <a:latin typeface="Century Gothic" panose="020B0502020202020204" pitchFamily="34" charset="0"/>
              </a:rPr>
            </a:br>
            <a:r>
              <a:rPr lang="en-ZA" sz="1800" b="1">
                <a:latin typeface="Century Gothic" panose="020B0502020202020204" pitchFamily="34" charset="0"/>
              </a:rPr>
              <a:t>Provinsiale Werkswinkel</a:t>
            </a:r>
            <a:br>
              <a:rPr lang="en-ZA" sz="1800" b="1">
                <a:latin typeface="Century Gothic" panose="020B0502020202020204" pitchFamily="34" charset="0"/>
              </a:rPr>
            </a:br>
            <a:r>
              <a:rPr lang="en-ZA" sz="1800" b="1">
                <a:latin typeface="Century Gothic" panose="020B0502020202020204" pitchFamily="34" charset="0"/>
              </a:rPr>
              <a:t>Gr. 12 Afrikaans Huistaal - Gedig</a:t>
            </a:r>
          </a:p>
        </p:txBody>
      </p:sp>
    </p:spTree>
    <p:extLst>
      <p:ext uri="{BB962C8B-B14F-4D97-AF65-F5344CB8AC3E}">
        <p14:creationId xmlns:p14="http://schemas.microsoft.com/office/powerpoint/2010/main" val="2227227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301" y="1430274"/>
            <a:ext cx="6552728" cy="3785652"/>
          </a:xfrm>
          <a:prstGeom prst="rect">
            <a:avLst/>
          </a:prstGeom>
          <a:solidFill>
            <a:schemeClr val="bg1"/>
          </a:solidFill>
        </p:spPr>
        <p:txBody>
          <a:bodyPr wrap="square" rtlCol="0">
            <a:spAutoFit/>
          </a:bodyPr>
          <a:lstStyle/>
          <a:p>
            <a:pPr>
              <a:lnSpc>
                <a:spcPct val="150000"/>
              </a:lnSpc>
            </a:pPr>
            <a:r>
              <a:rPr lang="en-ZA" sz="2000">
                <a:latin typeface="Arial" panose="020B0604020202020204" pitchFamily="34" charset="0"/>
                <a:cs typeface="Arial" panose="020B0604020202020204" pitchFamily="34" charset="0"/>
              </a:rPr>
              <a:t>25 </a:t>
            </a:r>
            <a:r>
              <a:rPr lang="en-ZA" sz="2000" err="1">
                <a:latin typeface="Arial" panose="020B0604020202020204" pitchFamily="34" charset="0"/>
                <a:cs typeface="Arial" panose="020B0604020202020204" pitchFamily="34" charset="0"/>
              </a:rPr>
              <a:t>ek</a:t>
            </a:r>
            <a:r>
              <a:rPr lang="en-ZA" sz="2000">
                <a:latin typeface="Arial" panose="020B0604020202020204" pitchFamily="34" charset="0"/>
                <a:cs typeface="Arial" panose="020B0604020202020204" pitchFamily="34" charset="0"/>
              </a:rPr>
              <a:t> het </a:t>
            </a:r>
            <a:r>
              <a:rPr lang="en-ZA" sz="2000" err="1">
                <a:latin typeface="Arial" panose="020B0604020202020204" pitchFamily="34" charset="0"/>
                <a:cs typeface="Arial" panose="020B0604020202020204" pitchFamily="34" charset="0"/>
              </a:rPr>
              <a:t>gewag</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vir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iets</a:t>
            </a: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26 </a:t>
            </a:r>
            <a:r>
              <a:rPr lang="en-ZA" sz="2000" err="1">
                <a:latin typeface="Arial" panose="020B0604020202020204" pitchFamily="34" charset="0"/>
                <a:cs typeface="Arial" panose="020B0604020202020204" pitchFamily="34" charset="0"/>
              </a:rPr>
              <a:t>vir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Pappa</a:t>
            </a:r>
            <a:r>
              <a:rPr lang="en-ZA" sz="2000">
                <a:latin typeface="Arial" panose="020B0604020202020204" pitchFamily="34" charset="0"/>
                <a:cs typeface="Arial" panose="020B0604020202020204" pitchFamily="34" charset="0"/>
              </a:rPr>
              <a:t> is </a:t>
            </a:r>
            <a:r>
              <a:rPr lang="en-ZA" sz="2000" err="1">
                <a:latin typeface="Arial" panose="020B0604020202020204" pitchFamily="34" charset="0"/>
                <a:cs typeface="Arial" panose="020B0604020202020204" pitchFamily="34" charset="0"/>
              </a:rPr>
              <a:t>dood</a:t>
            </a: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27 of dis </a:t>
            </a:r>
            <a:r>
              <a:rPr lang="en-ZA" sz="2000" err="1">
                <a:latin typeface="Arial" panose="020B0604020202020204" pitchFamily="34" charset="0"/>
                <a:cs typeface="Arial" panose="020B0604020202020204" pitchFamily="34" charset="0"/>
              </a:rPr>
              <a:t>verby</a:t>
            </a:r>
            <a:r>
              <a:rPr lang="en-ZA" sz="2000">
                <a:latin typeface="Arial" panose="020B0604020202020204" pitchFamily="34" charset="0"/>
                <a:cs typeface="Arial" panose="020B0604020202020204" pitchFamily="34" charset="0"/>
              </a:rPr>
              <a:t> of </a:t>
            </a:r>
            <a:r>
              <a:rPr lang="en-ZA" sz="2000" err="1">
                <a:latin typeface="Arial" panose="020B0604020202020204" pitchFamily="34" charset="0"/>
                <a:cs typeface="Arial" panose="020B0604020202020204" pitchFamily="34" charset="0"/>
              </a:rPr>
              <a:t>hy’s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oorlede</a:t>
            </a: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28 maar </a:t>
            </a:r>
            <a:r>
              <a:rPr lang="en-ZA" sz="2000" err="1">
                <a:latin typeface="Arial" panose="020B0604020202020204" pitchFamily="34" charset="0"/>
                <a:cs typeface="Arial" panose="020B0604020202020204" pitchFamily="34" charset="0"/>
              </a:rPr>
              <a:t>sy’t</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aanhou</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praat</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oor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kos</a:t>
            </a: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29 toe </a:t>
            </a:r>
            <a:r>
              <a:rPr lang="en-ZA" sz="2000" err="1">
                <a:latin typeface="Arial" panose="020B0604020202020204" pitchFamily="34" charset="0"/>
                <a:cs typeface="Arial" panose="020B0604020202020204" pitchFamily="34" charset="0"/>
              </a:rPr>
              <a:t>ek</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haar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uiteindelik</a:t>
            </a:r>
            <a:r>
              <a:rPr lang="en-ZA" sz="2000">
                <a:latin typeface="Arial" panose="020B0604020202020204" pitchFamily="34" charset="0"/>
                <a:cs typeface="Arial" panose="020B0604020202020204" pitchFamily="34" charset="0"/>
              </a:rPr>
              <a:t> stop en </a:t>
            </a:r>
            <a:r>
              <a:rPr lang="en-ZA" sz="2000" b="1" err="1">
                <a:solidFill>
                  <a:srgbClr val="FF0000"/>
                </a:solidFill>
                <a:latin typeface="Arial" panose="020B0604020202020204" pitchFamily="34" charset="0"/>
                <a:cs typeface="Arial" panose="020B0604020202020204" pitchFamily="34" charset="0"/>
              </a:rPr>
              <a:t>v</a:t>
            </a:r>
            <a:r>
              <a:rPr lang="en-ZA" sz="2000" err="1">
                <a:latin typeface="Arial" panose="020B0604020202020204" pitchFamily="34" charset="0"/>
                <a:cs typeface="Arial" panose="020B0604020202020204" pitchFamily="34" charset="0"/>
              </a:rPr>
              <a:t>ra</a:t>
            </a: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30 het die </a:t>
            </a:r>
            <a:r>
              <a:rPr lang="en-ZA" sz="2000" b="1" err="1">
                <a:solidFill>
                  <a:srgbClr val="FF0000"/>
                </a:solidFill>
                <a:latin typeface="Arial" panose="020B0604020202020204" pitchFamily="34" charset="0"/>
                <a:cs typeface="Arial" panose="020B0604020202020204" pitchFamily="34" charset="0"/>
              </a:rPr>
              <a:t>v</a:t>
            </a:r>
            <a:r>
              <a:rPr lang="en-ZA" sz="2000" err="1">
                <a:latin typeface="Arial" panose="020B0604020202020204" pitchFamily="34" charset="0"/>
                <a:cs typeface="Arial" panose="020B0604020202020204" pitchFamily="34" charset="0"/>
              </a:rPr>
              <a:t>lermuise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aanhou</a:t>
            </a:r>
            <a:r>
              <a:rPr lang="en-ZA" sz="2000">
                <a:latin typeface="Arial" panose="020B0604020202020204" pitchFamily="34" charset="0"/>
                <a:cs typeface="Arial" panose="020B0604020202020204" pitchFamily="34" charset="0"/>
              </a:rPr>
              <a:t> </a:t>
            </a:r>
            <a:r>
              <a:rPr lang="en-ZA" sz="2000" b="1" err="1">
                <a:solidFill>
                  <a:srgbClr val="FF0000"/>
                </a:solidFill>
                <a:latin typeface="Arial" panose="020B0604020202020204" pitchFamily="34" charset="0"/>
                <a:cs typeface="Arial" panose="020B0604020202020204" pitchFamily="34" charset="0"/>
              </a:rPr>
              <a:t>v</a:t>
            </a:r>
            <a:r>
              <a:rPr lang="en-ZA" sz="2000" err="1">
                <a:latin typeface="Arial" panose="020B0604020202020204" pitchFamily="34" charset="0"/>
                <a:cs typeface="Arial" panose="020B0604020202020204" pitchFamily="34" charset="0"/>
              </a:rPr>
              <a:t>lieg</a:t>
            </a: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 </a:t>
            </a:r>
          </a:p>
          <a:p>
            <a:pPr>
              <a:lnSpc>
                <a:spcPct val="150000"/>
              </a:lnSpc>
            </a:pPr>
            <a:r>
              <a:rPr lang="en-ZA" sz="2000">
                <a:latin typeface="Arial" panose="020B0604020202020204" pitchFamily="34" charset="0"/>
                <a:cs typeface="Arial" panose="020B0604020202020204" pitchFamily="34" charset="0"/>
              </a:rPr>
              <a:t>31 “</a:t>
            </a:r>
            <a:r>
              <a:rPr lang="en-ZA" sz="2000" err="1">
                <a:latin typeface="Arial" panose="020B0604020202020204" pitchFamily="34" charset="0"/>
                <a:cs typeface="Arial" panose="020B0604020202020204" pitchFamily="34" charset="0"/>
              </a:rPr>
              <a:t>ja</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vroeg</a:t>
            </a:r>
            <a:r>
              <a:rPr lang="en-ZA" sz="2000">
                <a:latin typeface="Arial" panose="020B0604020202020204" pitchFamily="34" charset="0"/>
                <a:cs typeface="Arial" panose="020B0604020202020204" pitchFamily="34" charset="0"/>
              </a:rPr>
              <a:t> </a:t>
            </a:r>
            <a:r>
              <a:rPr lang="en-ZA" sz="2000" b="1">
                <a:latin typeface="Arial" panose="020B0604020202020204" pitchFamily="34" charset="0"/>
                <a:cs typeface="Arial" panose="020B0604020202020204" pitchFamily="34" charset="0"/>
              </a:rPr>
              <a:t>vi-</a:t>
            </a:r>
            <a:r>
              <a:rPr lang="en-ZA" sz="2000" b="1" err="1">
                <a:latin typeface="Arial" panose="020B0604020202020204" pitchFamily="34" charset="0"/>
                <a:cs typeface="Arial" panose="020B0604020202020204" pitchFamily="34" charset="0"/>
              </a:rPr>
              <a:t>oggend</a:t>
            </a:r>
            <a:r>
              <a:rPr lang="en-ZA" sz="2000">
                <a:latin typeface="Arial" panose="020B0604020202020204" pitchFamily="34" charset="0"/>
                <a:cs typeface="Arial" panose="020B0604020202020204" pitchFamily="34" charset="0"/>
              </a:rPr>
              <a:t>”</a:t>
            </a:r>
          </a:p>
        </p:txBody>
      </p:sp>
      <p:sp>
        <p:nvSpPr>
          <p:cNvPr id="3" name="TextBox 2"/>
          <p:cNvSpPr txBox="1"/>
          <p:nvPr/>
        </p:nvSpPr>
        <p:spPr>
          <a:xfrm>
            <a:off x="5651701" y="5119578"/>
            <a:ext cx="3267314" cy="584775"/>
          </a:xfrm>
          <a:prstGeom prst="rect">
            <a:avLst/>
          </a:prstGeom>
          <a:solidFill>
            <a:schemeClr val="bg1"/>
          </a:solidFill>
          <a:ln w="12700">
            <a:solidFill>
              <a:schemeClr val="tx1"/>
            </a:solidFill>
            <a:prstDash val="solid"/>
          </a:ln>
        </p:spPr>
        <p:txBody>
          <a:bodyPr wrap="square" rtlCol="0">
            <a:spAutoFit/>
          </a:bodyPr>
          <a:lstStyle/>
          <a:p>
            <a:r>
              <a:rPr lang="en-ZA" sz="1600" b="1">
                <a:latin typeface="Arial" panose="020B0604020202020204" pitchFamily="34" charset="0"/>
                <a:cs typeface="Arial" panose="020B0604020202020204" pitchFamily="34" charset="0"/>
              </a:rPr>
              <a:t>vi-</a:t>
            </a:r>
            <a:r>
              <a:rPr lang="en-ZA" sz="1600" b="1" err="1">
                <a:latin typeface="Arial" panose="020B0604020202020204" pitchFamily="34" charset="0"/>
                <a:cs typeface="Arial" panose="020B0604020202020204" pitchFamily="34" charset="0"/>
              </a:rPr>
              <a:t>oggend</a:t>
            </a:r>
            <a:r>
              <a:rPr lang="en-ZA" sz="1600" b="1">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Kaaps</a:t>
            </a:r>
            <a:r>
              <a:rPr lang="en-ZA" sz="1600">
                <a:latin typeface="Arial" panose="020B0604020202020204" pitchFamily="34" charset="0"/>
                <a:cs typeface="Arial" panose="020B0604020202020204" pitchFamily="34" charset="0"/>
              </a:rPr>
              <a:t> of </a:t>
            </a:r>
            <a:r>
              <a:rPr lang="en-ZA" sz="1600" err="1">
                <a:latin typeface="Arial" panose="020B0604020202020204" pitchFamily="34" charset="0"/>
                <a:cs typeface="Arial" panose="020B0604020202020204" pitchFamily="34" charset="0"/>
              </a:rPr>
              <a:t>spreektaal</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vir</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vanoggend</a:t>
            </a:r>
            <a:r>
              <a:rPr lang="en-ZA" sz="1600">
                <a:latin typeface="Arial" panose="020B0604020202020204" pitchFamily="34" charset="0"/>
                <a:cs typeface="Arial" panose="020B0604020202020204" pitchFamily="34" charset="0"/>
              </a:rPr>
              <a:t>”</a:t>
            </a:r>
          </a:p>
        </p:txBody>
      </p:sp>
      <p:sp>
        <p:nvSpPr>
          <p:cNvPr id="4" name="TextBox 3"/>
          <p:cNvSpPr txBox="1"/>
          <p:nvPr/>
        </p:nvSpPr>
        <p:spPr>
          <a:xfrm>
            <a:off x="5652120" y="1207407"/>
            <a:ext cx="3312368" cy="830997"/>
          </a:xfrm>
          <a:prstGeom prst="rect">
            <a:avLst/>
          </a:prstGeom>
          <a:solidFill>
            <a:schemeClr val="bg1"/>
          </a:solidFill>
          <a:ln>
            <a:solidFill>
              <a:schemeClr val="accent3">
                <a:lumMod val="50000"/>
              </a:schemeClr>
            </a:solidFill>
          </a:ln>
        </p:spPr>
        <p:txBody>
          <a:bodyPr wrap="square" rtlCol="0">
            <a:spAutoFit/>
          </a:bodyPr>
          <a:lstStyle/>
          <a:p>
            <a:r>
              <a:rPr lang="en-US" sz="1600" b="1" i="1" err="1">
                <a:latin typeface="Arial" panose="020B0604020202020204" pitchFamily="34" charset="0"/>
                <a:cs typeface="Arial" panose="020B0604020202020204" pitchFamily="34" charset="0"/>
              </a:rPr>
              <a:t>Dit</a:t>
            </a:r>
            <a:r>
              <a:rPr lang="en-US" sz="1600" b="1" i="1">
                <a:latin typeface="Arial" panose="020B0604020202020204" pitchFamily="34" charset="0"/>
                <a:cs typeface="Arial" panose="020B0604020202020204" pitchFamily="34" charset="0"/>
              </a:rPr>
              <a:t> is </a:t>
            </a:r>
            <a:r>
              <a:rPr lang="en-US" sz="1600" b="1" i="1" err="1">
                <a:latin typeface="Arial" panose="020B0604020202020204" pitchFamily="34" charset="0"/>
                <a:cs typeface="Arial" panose="020B0604020202020204" pitchFamily="34" charset="0"/>
              </a:rPr>
              <a:t>vir</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haar</a:t>
            </a:r>
            <a:r>
              <a:rPr lang="en-US" sz="1600" b="1" i="1">
                <a:latin typeface="Arial" panose="020B0604020202020204" pitchFamily="34" charset="0"/>
                <a:cs typeface="Arial" panose="020B0604020202020204" pitchFamily="34" charset="0"/>
              </a:rPr>
              <a:t> ma </a:t>
            </a:r>
            <a:r>
              <a:rPr lang="en-US" sz="1600" b="1" i="1" err="1">
                <a:latin typeface="Arial" panose="020B0604020202020204" pitchFamily="34" charset="0"/>
                <a:cs typeface="Arial" panose="020B0604020202020204" pitchFamily="34" charset="0"/>
              </a:rPr>
              <a:t>moeilik</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om</a:t>
            </a:r>
            <a:r>
              <a:rPr lang="en-US" sz="1600" b="1" i="1">
                <a:latin typeface="Arial" panose="020B0604020202020204" pitchFamily="34" charset="0"/>
                <a:cs typeface="Arial" panose="020B0604020202020204" pitchFamily="34" charset="0"/>
              </a:rPr>
              <a:t> die </a:t>
            </a:r>
            <a:r>
              <a:rPr lang="en-US" sz="1600" b="1" i="1" err="1">
                <a:latin typeface="Arial" panose="020B0604020202020204" pitchFamily="34" charset="0"/>
                <a:cs typeface="Arial" panose="020B0604020202020204" pitchFamily="34" charset="0"/>
              </a:rPr>
              <a:t>slegte</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nuus</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oor</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te</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dra</a:t>
            </a:r>
            <a:r>
              <a:rPr lang="en-US" sz="1600" b="1" i="1">
                <a:latin typeface="Arial" panose="020B0604020202020204" pitchFamily="34" charset="0"/>
                <a:cs typeface="Arial" panose="020B0604020202020204" pitchFamily="34" charset="0"/>
              </a:rPr>
              <a:t>, so </a:t>
            </a:r>
            <a:r>
              <a:rPr lang="en-US" sz="1600" b="1" i="1" err="1">
                <a:latin typeface="Arial" panose="020B0604020202020204" pitchFamily="34" charset="0"/>
                <a:cs typeface="Arial" panose="020B0604020202020204" pitchFamily="34" charset="0"/>
              </a:rPr>
              <a:t>sy</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hou</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aan</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uitstel</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om</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dit</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te</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doen</a:t>
            </a:r>
            <a:r>
              <a:rPr lang="en-US" sz="1600" b="1" i="1">
                <a:latin typeface="Arial" panose="020B0604020202020204" pitchFamily="34" charset="0"/>
                <a:cs typeface="Arial" panose="020B0604020202020204" pitchFamily="34" charset="0"/>
              </a:rPr>
              <a:t>.</a:t>
            </a:r>
            <a:endParaRPr lang="en-ZA" sz="1600" b="1" i="1">
              <a:latin typeface="Arial" panose="020B0604020202020204" pitchFamily="34" charset="0"/>
              <a:cs typeface="Arial" panose="020B0604020202020204" pitchFamily="34" charset="0"/>
            </a:endParaRPr>
          </a:p>
        </p:txBody>
      </p:sp>
      <p:sp>
        <p:nvSpPr>
          <p:cNvPr id="5" name="TextBox 4"/>
          <p:cNvSpPr txBox="1"/>
          <p:nvPr/>
        </p:nvSpPr>
        <p:spPr>
          <a:xfrm>
            <a:off x="5651701" y="2318915"/>
            <a:ext cx="2880320" cy="830997"/>
          </a:xfrm>
          <a:prstGeom prst="rect">
            <a:avLst/>
          </a:prstGeom>
          <a:solidFill>
            <a:schemeClr val="bg1"/>
          </a:solidFill>
          <a:ln>
            <a:solidFill>
              <a:schemeClr val="accent3">
                <a:lumMod val="50000"/>
              </a:schemeClr>
            </a:solidFill>
          </a:ln>
        </p:spPr>
        <p:txBody>
          <a:bodyPr wrap="square" rtlCol="0">
            <a:spAutoFit/>
          </a:bodyPr>
          <a:lstStyle/>
          <a:p>
            <a:r>
              <a:rPr lang="en-US" sz="1600" b="1" i="1" err="1">
                <a:latin typeface="Arial" panose="020B0604020202020204" pitchFamily="34" charset="0"/>
                <a:cs typeface="Arial" panose="020B0604020202020204" pitchFamily="34" charset="0"/>
              </a:rPr>
              <a:t>Sy</a:t>
            </a:r>
            <a:r>
              <a:rPr lang="en-US" sz="1600" b="1" i="1">
                <a:latin typeface="Arial" panose="020B0604020202020204" pitchFamily="34" charset="0"/>
                <a:cs typeface="Arial" panose="020B0604020202020204" pitchFamily="34" charset="0"/>
              </a:rPr>
              <a:t> het </a:t>
            </a:r>
            <a:r>
              <a:rPr lang="en-US" sz="1600" b="1" i="1" err="1">
                <a:latin typeface="Arial" panose="020B0604020202020204" pitchFamily="34" charset="0"/>
                <a:cs typeface="Arial" panose="020B0604020202020204" pitchFamily="34" charset="0"/>
              </a:rPr>
              <a:t>haar</a:t>
            </a:r>
            <a:r>
              <a:rPr lang="en-US" sz="1600" b="1" i="1">
                <a:latin typeface="Arial" panose="020B0604020202020204" pitchFamily="34" charset="0"/>
                <a:cs typeface="Arial" panose="020B0604020202020204" pitchFamily="34" charset="0"/>
              </a:rPr>
              <a:t> ma toe maar </a:t>
            </a:r>
            <a:r>
              <a:rPr lang="en-US" sz="1600" b="1" i="1" err="1">
                <a:latin typeface="Arial" panose="020B0604020202020204" pitchFamily="34" charset="0"/>
                <a:cs typeface="Arial" panose="020B0604020202020204" pitchFamily="34" charset="0"/>
              </a:rPr>
              <a:t>direk</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gevra</a:t>
            </a:r>
            <a:r>
              <a:rPr lang="en-US" sz="1600" b="1" i="1">
                <a:latin typeface="Arial" panose="020B0604020202020204" pitchFamily="34" charset="0"/>
                <a:cs typeface="Arial" panose="020B0604020202020204" pitchFamily="34" charset="0"/>
              </a:rPr>
              <a:t> of </a:t>
            </a:r>
            <a:r>
              <a:rPr lang="en-US" sz="1600" b="1" i="1" err="1">
                <a:latin typeface="Arial" panose="020B0604020202020204" pitchFamily="34" charset="0"/>
                <a:cs typeface="Arial" panose="020B0604020202020204" pitchFamily="34" charset="0"/>
              </a:rPr>
              <a:t>haar</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oupa</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dood</a:t>
            </a:r>
            <a:r>
              <a:rPr lang="en-US" sz="1600" b="1" i="1">
                <a:latin typeface="Arial" panose="020B0604020202020204" pitchFamily="34" charset="0"/>
                <a:cs typeface="Arial" panose="020B0604020202020204" pitchFamily="34" charset="0"/>
              </a:rPr>
              <a:t> is.</a:t>
            </a:r>
            <a:endParaRPr lang="en-ZA" sz="1600" b="1" i="1">
              <a:latin typeface="Arial" panose="020B0604020202020204" pitchFamily="34" charset="0"/>
              <a:cs typeface="Arial" panose="020B0604020202020204" pitchFamily="34" charset="0"/>
            </a:endParaRPr>
          </a:p>
        </p:txBody>
      </p:sp>
      <p:sp>
        <p:nvSpPr>
          <p:cNvPr id="6" name="TextBox 5"/>
          <p:cNvSpPr txBox="1"/>
          <p:nvPr/>
        </p:nvSpPr>
        <p:spPr>
          <a:xfrm>
            <a:off x="5651701" y="3501039"/>
            <a:ext cx="3267314" cy="1323439"/>
          </a:xfrm>
          <a:prstGeom prst="rect">
            <a:avLst/>
          </a:prstGeom>
          <a:solidFill>
            <a:schemeClr val="bg1"/>
          </a:solidFill>
          <a:ln w="12700">
            <a:solidFill>
              <a:schemeClr val="tx1"/>
            </a:solidFill>
            <a:prstDash val="solid"/>
          </a:ln>
        </p:spPr>
        <p:txBody>
          <a:bodyPr wrap="square" rtlCol="0">
            <a:spAutoFit/>
          </a:bodyPr>
          <a:lstStyle/>
          <a:p>
            <a:r>
              <a:rPr lang="en-ZA" sz="1600" b="1" i="1" err="1">
                <a:latin typeface="Arial" panose="020B0604020202020204" pitchFamily="34" charset="0"/>
                <a:cs typeface="Arial" panose="020B0604020202020204" pitchFamily="34" charset="0"/>
              </a:rPr>
              <a:t>reël</a:t>
            </a:r>
            <a:r>
              <a:rPr lang="en-ZA" sz="1600" b="1" i="1">
                <a:latin typeface="Arial" panose="020B0604020202020204" pitchFamily="34" charset="0"/>
                <a:cs typeface="Arial" panose="020B0604020202020204" pitchFamily="34" charset="0"/>
              </a:rPr>
              <a:t> 31: </a:t>
            </a:r>
            <a:r>
              <a:rPr lang="en-ZA" sz="1600" b="1" i="1" err="1">
                <a:latin typeface="Arial" panose="020B0604020202020204" pitchFamily="34" charset="0"/>
                <a:cs typeface="Arial" panose="020B0604020202020204" pitchFamily="34" charset="0"/>
              </a:rPr>
              <a:t>tipografies</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geisoleer</a:t>
            </a:r>
            <a:r>
              <a:rPr lang="en-ZA" sz="1600" b="1" i="1">
                <a:latin typeface="Arial" panose="020B0604020202020204" pitchFamily="34" charset="0"/>
                <a:cs typeface="Arial" panose="020B0604020202020204" pitchFamily="34" charset="0"/>
              </a:rPr>
              <a:t> om so die </a:t>
            </a:r>
            <a:r>
              <a:rPr lang="en-ZA" sz="1600" b="1" i="1" err="1">
                <a:latin typeface="Arial" panose="020B0604020202020204" pitchFamily="34" charset="0"/>
                <a:cs typeface="Arial" panose="020B0604020202020204" pitchFamily="34" charset="0"/>
              </a:rPr>
              <a:t>finaliteit</a:t>
            </a:r>
            <a:r>
              <a:rPr lang="en-ZA" sz="1600" b="1" i="1">
                <a:latin typeface="Arial" panose="020B0604020202020204" pitchFamily="34" charset="0"/>
                <a:cs typeface="Arial" panose="020B0604020202020204" pitchFamily="34" charset="0"/>
              </a:rPr>
              <a:t> van die </a:t>
            </a:r>
            <a:r>
              <a:rPr lang="en-ZA" sz="1600" b="1" i="1" err="1">
                <a:latin typeface="Arial" panose="020B0604020202020204" pitchFamily="34" charset="0"/>
                <a:cs typeface="Arial" panose="020B0604020202020204" pitchFamily="34" charset="0"/>
              </a:rPr>
              <a:t>dood</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te</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beklemtoon</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en</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te</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beklemtoon</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dat</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sy</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dood</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haar</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alleen</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agtergelaat</a:t>
            </a:r>
            <a:r>
              <a:rPr lang="en-ZA" sz="1600" b="1" i="1">
                <a:latin typeface="Arial" panose="020B0604020202020204" pitchFamily="34" charset="0"/>
                <a:cs typeface="Arial" panose="020B0604020202020204" pitchFamily="34" charset="0"/>
              </a:rPr>
              <a:t> het. </a:t>
            </a:r>
            <a:endParaRPr lang="en-ZA" sz="1600" i="1">
              <a:latin typeface="Arial" panose="020B0604020202020204" pitchFamily="34" charset="0"/>
              <a:cs typeface="Arial" panose="020B0604020202020204" pitchFamily="34" charset="0"/>
            </a:endParaRPr>
          </a:p>
        </p:txBody>
      </p:sp>
      <p:sp>
        <p:nvSpPr>
          <p:cNvPr id="7" name="TextBox 6"/>
          <p:cNvSpPr txBox="1"/>
          <p:nvPr/>
        </p:nvSpPr>
        <p:spPr>
          <a:xfrm>
            <a:off x="4263709" y="4210154"/>
            <a:ext cx="1296144" cy="338554"/>
          </a:xfrm>
          <a:prstGeom prst="rect">
            <a:avLst/>
          </a:prstGeom>
          <a:solidFill>
            <a:schemeClr val="bg1"/>
          </a:solidFill>
          <a:ln>
            <a:solidFill>
              <a:schemeClr val="accent3">
                <a:lumMod val="50000"/>
              </a:schemeClr>
            </a:solidFill>
          </a:ln>
        </p:spPr>
        <p:txBody>
          <a:bodyPr wrap="square" rtlCol="0">
            <a:spAutoFit/>
          </a:bodyPr>
          <a:lstStyle/>
          <a:p>
            <a:r>
              <a:rPr lang="en-US" sz="1600" b="1" i="1">
                <a:latin typeface="Arial" panose="020B0604020202020204" pitchFamily="34" charset="0"/>
                <a:cs typeface="Arial" panose="020B0604020202020204" pitchFamily="34" charset="0"/>
              </a:rPr>
              <a:t>metafoor</a:t>
            </a:r>
            <a:endParaRPr lang="en-ZA" b="1" i="1">
              <a:latin typeface="Arial" panose="020B0604020202020204" pitchFamily="34" charset="0"/>
              <a:cs typeface="Arial" panose="020B0604020202020204" pitchFamily="34" charset="0"/>
            </a:endParaRPr>
          </a:p>
        </p:txBody>
      </p:sp>
      <p:sp>
        <p:nvSpPr>
          <p:cNvPr id="8" name="TextBox 7"/>
          <p:cNvSpPr txBox="1"/>
          <p:nvPr/>
        </p:nvSpPr>
        <p:spPr>
          <a:xfrm>
            <a:off x="3386503" y="5119578"/>
            <a:ext cx="2151111" cy="584775"/>
          </a:xfrm>
          <a:prstGeom prst="rect">
            <a:avLst/>
          </a:prstGeom>
          <a:solidFill>
            <a:schemeClr val="bg1"/>
          </a:solidFill>
          <a:ln>
            <a:solidFill>
              <a:schemeClr val="accent3">
                <a:lumMod val="50000"/>
              </a:schemeClr>
            </a:solidFill>
          </a:ln>
        </p:spPr>
        <p:txBody>
          <a:bodyPr wrap="square" rtlCol="0">
            <a:spAutoFit/>
          </a:bodyPr>
          <a:lstStyle/>
          <a:p>
            <a:r>
              <a:rPr lang="en-US" sz="1600" b="1" i="1">
                <a:latin typeface="Arial" panose="020B0604020202020204" pitchFamily="34" charset="0"/>
                <a:cs typeface="Arial" panose="020B0604020202020204" pitchFamily="34" charset="0"/>
              </a:rPr>
              <a:t>geen onsekerheid meer nie</a:t>
            </a:r>
            <a:endParaRPr lang="en-ZA" sz="1600" b="1" i="1">
              <a:latin typeface="Arial" panose="020B0604020202020204" pitchFamily="34" charset="0"/>
              <a:cs typeface="Arial" panose="020B0604020202020204" pitchFamily="34" charset="0"/>
            </a:endParaRPr>
          </a:p>
        </p:txBody>
      </p:sp>
      <p:cxnSp>
        <p:nvCxnSpPr>
          <p:cNvPr id="10" name="Straight Arrow Connector 9"/>
          <p:cNvCxnSpPr/>
          <p:nvPr/>
        </p:nvCxnSpPr>
        <p:spPr>
          <a:xfrm>
            <a:off x="1691680" y="5215926"/>
            <a:ext cx="1584176" cy="196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2570296" y="4210154"/>
            <a:ext cx="1584176" cy="196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28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731" y="349091"/>
            <a:ext cx="8229171" cy="5632311"/>
          </a:xfrm>
          <a:prstGeom prst="rect">
            <a:avLst/>
          </a:prstGeom>
          <a:solidFill>
            <a:schemeClr val="bg1"/>
          </a:solidFill>
        </p:spPr>
        <p:txBody>
          <a:bodyPr wrap="square" rtlCol="0">
            <a:spAutoFit/>
          </a:bodyPr>
          <a:lstStyle/>
          <a:p>
            <a:pPr>
              <a:lnSpc>
                <a:spcPct val="150000"/>
              </a:lnSpc>
            </a:pPr>
            <a:r>
              <a:rPr lang="en-ZA" sz="2000">
                <a:latin typeface="Arial" panose="020B0604020202020204" pitchFamily="34" charset="0"/>
                <a:cs typeface="Arial" panose="020B0604020202020204" pitchFamily="34" charset="0"/>
              </a:rPr>
              <a:t>	2.</a:t>
            </a:r>
          </a:p>
          <a:p>
            <a:pPr>
              <a:lnSpc>
                <a:spcPct val="150000"/>
              </a:lnSpc>
            </a:pP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32 die </a:t>
            </a:r>
            <a:r>
              <a:rPr lang="en-ZA" sz="2000" b="1" err="1">
                <a:latin typeface="Arial" panose="020B0604020202020204" pitchFamily="34" charset="0"/>
                <a:cs typeface="Arial" panose="020B0604020202020204" pitchFamily="34" charset="0"/>
              </a:rPr>
              <a:t>swaarste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vir</a:t>
            </a:r>
            <a:r>
              <a:rPr lang="en-ZA" sz="2000">
                <a:latin typeface="Arial" panose="020B0604020202020204" pitchFamily="34" charset="0"/>
                <a:cs typeface="Arial" panose="020B0604020202020204" pitchFamily="34" charset="0"/>
              </a:rPr>
              <a:t> my was </a:t>
            </a:r>
            <a:r>
              <a:rPr lang="en-ZA" sz="2000" err="1">
                <a:latin typeface="Arial" panose="020B0604020202020204" pitchFamily="34" charset="0"/>
                <a:cs typeface="Arial" panose="020B0604020202020204" pitchFamily="34" charset="0"/>
              </a:rPr>
              <a:t>nie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dat</a:t>
            </a:r>
            <a:r>
              <a:rPr lang="en-ZA" sz="2000">
                <a:latin typeface="Arial" panose="020B0604020202020204" pitchFamily="34" charset="0"/>
                <a:cs typeface="Arial" panose="020B0604020202020204" pitchFamily="34" charset="0"/>
              </a:rPr>
              <a:t> my </a:t>
            </a:r>
            <a:r>
              <a:rPr lang="en-ZA" sz="2000" err="1">
                <a:latin typeface="Arial" panose="020B0604020202020204" pitchFamily="34" charset="0"/>
                <a:cs typeface="Arial" panose="020B0604020202020204" pitchFamily="34" charset="0"/>
              </a:rPr>
              <a:t>oupa</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dood</a:t>
            </a:r>
            <a:r>
              <a:rPr lang="en-ZA" sz="2000">
                <a:latin typeface="Arial" panose="020B0604020202020204" pitchFamily="34" charset="0"/>
                <a:cs typeface="Arial" panose="020B0604020202020204" pitchFamily="34" charset="0"/>
              </a:rPr>
              <a:t> was </a:t>
            </a:r>
            <a:r>
              <a:rPr lang="en-ZA" sz="2000" err="1">
                <a:latin typeface="Arial" panose="020B0604020202020204" pitchFamily="34" charset="0"/>
                <a:cs typeface="Arial" panose="020B0604020202020204" pitchFamily="34" charset="0"/>
              </a:rPr>
              <a:t>nie</a:t>
            </a: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33 maar </a:t>
            </a:r>
          </a:p>
          <a:p>
            <a:pPr>
              <a:lnSpc>
                <a:spcPct val="150000"/>
              </a:lnSpc>
            </a:pPr>
            <a:r>
              <a:rPr lang="en-ZA" sz="2000" b="1">
                <a:latin typeface="Arial" panose="020B0604020202020204" pitchFamily="34" charset="0"/>
                <a:cs typeface="Arial" panose="020B0604020202020204" pitchFamily="34" charset="0"/>
              </a:rPr>
              <a:t>34 </a:t>
            </a:r>
            <a:r>
              <a:rPr lang="en-ZA" sz="2000" b="1" err="1">
                <a:latin typeface="Arial" panose="020B0604020202020204" pitchFamily="34" charset="0"/>
                <a:cs typeface="Arial" panose="020B0604020202020204" pitchFamily="34" charset="0"/>
              </a:rPr>
              <a:t>dat</a:t>
            </a:r>
            <a:r>
              <a:rPr lang="en-ZA" sz="2000" b="1">
                <a:latin typeface="Arial" panose="020B0604020202020204" pitchFamily="34" charset="0"/>
                <a:cs typeface="Arial" panose="020B0604020202020204" pitchFamily="34" charset="0"/>
              </a:rPr>
              <a:t> die </a:t>
            </a:r>
            <a:r>
              <a:rPr lang="en-ZA" sz="2000" b="1" err="1">
                <a:latin typeface="Arial" panose="020B0604020202020204" pitchFamily="34" charset="0"/>
                <a:cs typeface="Arial" panose="020B0604020202020204" pitchFamily="34" charset="0"/>
              </a:rPr>
              <a:t>aarde</a:t>
            </a:r>
            <a:r>
              <a:rPr lang="en-ZA" sz="2000" b="1">
                <a:latin typeface="Arial" panose="020B0604020202020204" pitchFamily="34" charset="0"/>
                <a:cs typeface="Arial" panose="020B0604020202020204" pitchFamily="34" charset="0"/>
              </a:rPr>
              <a:t> </a:t>
            </a:r>
            <a:r>
              <a:rPr lang="en-ZA" sz="2000" b="1" err="1">
                <a:latin typeface="Arial" panose="020B0604020202020204" pitchFamily="34" charset="0"/>
                <a:cs typeface="Arial" panose="020B0604020202020204" pitchFamily="34" charset="0"/>
              </a:rPr>
              <a:t>aanhou</a:t>
            </a:r>
            <a:r>
              <a:rPr lang="en-ZA" sz="2000" b="1">
                <a:latin typeface="Arial" panose="020B0604020202020204" pitchFamily="34" charset="0"/>
                <a:cs typeface="Arial" panose="020B0604020202020204" pitchFamily="34" charset="0"/>
              </a:rPr>
              <a:t> </a:t>
            </a:r>
            <a:r>
              <a:rPr lang="en-ZA" sz="2000" b="1" err="1">
                <a:latin typeface="Arial" panose="020B0604020202020204" pitchFamily="34" charset="0"/>
                <a:cs typeface="Arial" panose="020B0604020202020204" pitchFamily="34" charset="0"/>
              </a:rPr>
              <a:t>draai</a:t>
            </a:r>
            <a:r>
              <a:rPr lang="en-ZA" sz="2000" b="1">
                <a:latin typeface="Arial" panose="020B0604020202020204" pitchFamily="34" charset="0"/>
                <a:cs typeface="Arial" panose="020B0604020202020204" pitchFamily="34" charset="0"/>
              </a:rPr>
              <a:t> het</a:t>
            </a:r>
          </a:p>
          <a:p>
            <a:pPr>
              <a:lnSpc>
                <a:spcPct val="150000"/>
              </a:lnSpc>
            </a:pPr>
            <a:r>
              <a:rPr lang="en-ZA" sz="2000">
                <a:latin typeface="Arial" panose="020B0604020202020204" pitchFamily="34" charset="0"/>
                <a:cs typeface="Arial" panose="020B0604020202020204" pitchFamily="34" charset="0"/>
              </a:rPr>
              <a:t>35 </a:t>
            </a:r>
            <a:r>
              <a:rPr lang="en-ZA" sz="2000" err="1">
                <a:latin typeface="Arial" panose="020B0604020202020204" pitchFamily="34" charset="0"/>
                <a:cs typeface="Arial" panose="020B0604020202020204" pitchFamily="34" charset="0"/>
              </a:rPr>
              <a:t>dat</a:t>
            </a:r>
            <a:r>
              <a:rPr lang="en-ZA" sz="2000">
                <a:latin typeface="Arial" panose="020B0604020202020204" pitchFamily="34" charset="0"/>
                <a:cs typeface="Arial" panose="020B0604020202020204" pitchFamily="34" charset="0"/>
              </a:rPr>
              <a:t> </a:t>
            </a:r>
            <a:r>
              <a:rPr lang="en-ZA" sz="2000" b="1" err="1">
                <a:latin typeface="Arial" panose="020B0604020202020204" pitchFamily="34" charset="0"/>
                <a:cs typeface="Arial" panose="020B0604020202020204" pitchFamily="34" charset="0"/>
              </a:rPr>
              <a:t>ek</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aanhou</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leef</a:t>
            </a:r>
            <a:r>
              <a:rPr lang="en-ZA" sz="2000">
                <a:latin typeface="Arial" panose="020B0604020202020204" pitchFamily="34" charset="0"/>
                <a:cs typeface="Arial" panose="020B0604020202020204" pitchFamily="34" charset="0"/>
              </a:rPr>
              <a:t> het</a:t>
            </a:r>
          </a:p>
          <a:p>
            <a:pPr>
              <a:lnSpc>
                <a:spcPct val="150000"/>
              </a:lnSpc>
            </a:pPr>
            <a:r>
              <a:rPr lang="en-ZA" sz="2000">
                <a:latin typeface="Arial" panose="020B0604020202020204" pitchFamily="34" charset="0"/>
                <a:cs typeface="Arial" panose="020B0604020202020204" pitchFamily="34" charset="0"/>
              </a:rPr>
              <a:t>36 </a:t>
            </a:r>
            <a:r>
              <a:rPr lang="en-ZA" sz="2000" err="1">
                <a:latin typeface="Arial" panose="020B0604020202020204" pitchFamily="34" charset="0"/>
                <a:cs typeface="Arial" panose="020B0604020202020204" pitchFamily="34" charset="0"/>
              </a:rPr>
              <a:t>dat</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alles</a:t>
            </a:r>
            <a:r>
              <a:rPr lang="en-ZA" sz="2000">
                <a:latin typeface="Arial" panose="020B0604020202020204" pitchFamily="34" charset="0"/>
                <a:cs typeface="Arial" panose="020B0604020202020204" pitchFamily="34" charset="0"/>
              </a:rPr>
              <a:t> wat </a:t>
            </a:r>
            <a:r>
              <a:rPr lang="en-ZA" sz="2000" err="1">
                <a:latin typeface="Arial" panose="020B0604020202020204" pitchFamily="34" charset="0"/>
                <a:cs typeface="Arial" panose="020B0604020202020204" pitchFamily="34" charset="0"/>
              </a:rPr>
              <a:t>verkeerd</a:t>
            </a:r>
            <a:r>
              <a:rPr lang="en-ZA" sz="2000">
                <a:latin typeface="Arial" panose="020B0604020202020204" pitchFamily="34" charset="0"/>
                <a:cs typeface="Arial" panose="020B0604020202020204" pitchFamily="34" charset="0"/>
              </a:rPr>
              <a:t> was nog steeds </a:t>
            </a:r>
            <a:r>
              <a:rPr lang="en-ZA" sz="2000" err="1">
                <a:latin typeface="Arial" panose="020B0604020202020204" pitchFamily="34" charset="0"/>
                <a:cs typeface="Arial" panose="020B0604020202020204" pitchFamily="34" charset="0"/>
              </a:rPr>
              <a:t>verkeerd</a:t>
            </a:r>
            <a:r>
              <a:rPr lang="en-ZA" sz="2000">
                <a:latin typeface="Arial" panose="020B0604020202020204" pitchFamily="34" charset="0"/>
                <a:cs typeface="Arial" panose="020B0604020202020204" pitchFamily="34" charset="0"/>
              </a:rPr>
              <a:t> is</a:t>
            </a:r>
          </a:p>
          <a:p>
            <a:pPr>
              <a:lnSpc>
                <a:spcPct val="150000"/>
              </a:lnSpc>
            </a:pPr>
            <a:r>
              <a:rPr lang="en-ZA" sz="2000">
                <a:latin typeface="Arial" panose="020B0604020202020204" pitchFamily="34" charset="0"/>
                <a:cs typeface="Arial" panose="020B0604020202020204" pitchFamily="34" charset="0"/>
              </a:rPr>
              <a:t>37 </a:t>
            </a:r>
            <a:r>
              <a:rPr lang="en-ZA" sz="2000" err="1">
                <a:latin typeface="Arial" panose="020B0604020202020204" pitchFamily="34" charset="0"/>
                <a:cs typeface="Arial" panose="020B0604020202020204" pitchFamily="34" charset="0"/>
              </a:rPr>
              <a:t>dat</a:t>
            </a:r>
            <a:r>
              <a:rPr lang="en-ZA" sz="2000">
                <a:latin typeface="Arial" panose="020B0604020202020204" pitchFamily="34" charset="0"/>
                <a:cs typeface="Arial" panose="020B0604020202020204" pitchFamily="34" charset="0"/>
              </a:rPr>
              <a:t> </a:t>
            </a:r>
            <a:r>
              <a:rPr lang="en-ZA" sz="2000" b="1" err="1">
                <a:latin typeface="Arial" panose="020B0604020202020204" pitchFamily="34" charset="0"/>
                <a:cs typeface="Arial" panose="020B0604020202020204" pitchFamily="34" charset="0"/>
              </a:rPr>
              <a:t>ek</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kon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slaap</a:t>
            </a:r>
            <a:r>
              <a:rPr lang="en-ZA" sz="2000">
                <a:latin typeface="Arial" panose="020B0604020202020204" pitchFamily="34" charset="0"/>
                <a:cs typeface="Arial" panose="020B0604020202020204" pitchFamily="34" charset="0"/>
              </a:rPr>
              <a:t> en </a:t>
            </a:r>
            <a:r>
              <a:rPr lang="en-ZA" sz="2000" err="1">
                <a:latin typeface="Arial" panose="020B0604020202020204" pitchFamily="34" charset="0"/>
                <a:cs typeface="Arial" panose="020B0604020202020204" pitchFamily="34" charset="0"/>
              </a:rPr>
              <a:t>wakker</a:t>
            </a:r>
            <a:r>
              <a:rPr lang="en-ZA" sz="2000">
                <a:latin typeface="Arial" panose="020B0604020202020204" pitchFamily="34" charset="0"/>
                <a:cs typeface="Arial" panose="020B0604020202020204" pitchFamily="34" charset="0"/>
              </a:rPr>
              <a:t> word</a:t>
            </a:r>
          </a:p>
          <a:p>
            <a:pPr>
              <a:lnSpc>
                <a:spcPct val="150000"/>
              </a:lnSpc>
            </a:pPr>
            <a:r>
              <a:rPr lang="en-ZA" sz="2000">
                <a:latin typeface="Arial" panose="020B0604020202020204" pitchFamily="34" charset="0"/>
                <a:cs typeface="Arial" panose="020B0604020202020204" pitchFamily="34" charset="0"/>
              </a:rPr>
              <a:t>38 </a:t>
            </a:r>
            <a:r>
              <a:rPr lang="en-ZA" sz="2000" err="1">
                <a:latin typeface="Arial" panose="020B0604020202020204" pitchFamily="34" charset="0"/>
                <a:cs typeface="Arial" panose="020B0604020202020204" pitchFamily="34" charset="0"/>
              </a:rPr>
              <a:t>matriek</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slaag</a:t>
            </a:r>
            <a:r>
              <a:rPr lang="en-ZA" sz="2000">
                <a:latin typeface="Arial" panose="020B0604020202020204" pitchFamily="34" charset="0"/>
                <a:cs typeface="Arial" panose="020B0604020202020204" pitchFamily="34" charset="0"/>
              </a:rPr>
              <a:t> en </a:t>
            </a:r>
            <a:r>
              <a:rPr lang="en-ZA" sz="2000" err="1">
                <a:latin typeface="Arial" panose="020B0604020202020204" pitchFamily="34" charset="0"/>
                <a:cs typeface="Arial" panose="020B0604020202020204" pitchFamily="34" charset="0"/>
              </a:rPr>
              <a:t>aan</a:t>
            </a:r>
            <a:r>
              <a:rPr lang="en-ZA" sz="2000">
                <a:latin typeface="Arial" panose="020B0604020202020204" pitchFamily="34" charset="0"/>
                <a:cs typeface="Arial" panose="020B0604020202020204" pitchFamily="34" charset="0"/>
              </a:rPr>
              <a:t> ’n </a:t>
            </a:r>
            <a:r>
              <a:rPr lang="en-ZA" sz="2000" err="1">
                <a:latin typeface="Arial" panose="020B0604020202020204" pitchFamily="34" charset="0"/>
                <a:cs typeface="Arial" panose="020B0604020202020204" pitchFamily="34" charset="0"/>
              </a:rPr>
              <a:t>toekoms</a:t>
            </a:r>
            <a:r>
              <a:rPr lang="en-ZA" sz="2000">
                <a:latin typeface="Arial" panose="020B0604020202020204" pitchFamily="34" charset="0"/>
                <a:cs typeface="Arial" panose="020B0604020202020204" pitchFamily="34" charset="0"/>
              </a:rPr>
              <a:t> dink</a:t>
            </a:r>
          </a:p>
          <a:p>
            <a:pPr>
              <a:lnSpc>
                <a:spcPct val="150000"/>
              </a:lnSpc>
            </a:pPr>
            <a:r>
              <a:rPr lang="en-ZA" sz="2000">
                <a:latin typeface="Arial" panose="020B0604020202020204" pitchFamily="34" charset="0"/>
                <a:cs typeface="Arial" panose="020B0604020202020204" pitchFamily="34" charset="0"/>
              </a:rPr>
              <a:t>39 die </a:t>
            </a:r>
            <a:r>
              <a:rPr lang="en-ZA" sz="2000" b="1" err="1">
                <a:latin typeface="Arial" panose="020B0604020202020204" pitchFamily="34" charset="0"/>
                <a:cs typeface="Arial" panose="020B0604020202020204" pitchFamily="34" charset="0"/>
              </a:rPr>
              <a:t>ergste</a:t>
            </a:r>
            <a:r>
              <a:rPr lang="en-ZA" sz="2000">
                <a:latin typeface="Arial" panose="020B0604020202020204" pitchFamily="34" charset="0"/>
                <a:cs typeface="Arial" panose="020B0604020202020204" pitchFamily="34" charset="0"/>
              </a:rPr>
              <a:t> van </a:t>
            </a:r>
            <a:r>
              <a:rPr lang="en-ZA" sz="2000" err="1">
                <a:latin typeface="Arial" panose="020B0604020202020204" pitchFamily="34" charset="0"/>
                <a:cs typeface="Arial" panose="020B0604020202020204" pitchFamily="34" charset="0"/>
              </a:rPr>
              <a:t>alles</a:t>
            </a:r>
            <a:r>
              <a:rPr lang="en-ZA" sz="2000">
                <a:latin typeface="Arial" panose="020B0604020202020204" pitchFamily="34" charset="0"/>
                <a:cs typeface="Arial" panose="020B0604020202020204" pitchFamily="34" charset="0"/>
              </a:rPr>
              <a:t> was </a:t>
            </a:r>
            <a:r>
              <a:rPr lang="en-ZA" sz="2000" err="1">
                <a:latin typeface="Arial" panose="020B0604020202020204" pitchFamily="34" charset="0"/>
                <a:cs typeface="Arial" panose="020B0604020202020204" pitchFamily="34" charset="0"/>
              </a:rPr>
              <a:t>dat</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ek</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alles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kon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doen</a:t>
            </a:r>
            <a:r>
              <a:rPr lang="en-ZA" sz="2000">
                <a:latin typeface="Arial" panose="020B0604020202020204" pitchFamily="34" charset="0"/>
                <a:cs typeface="Arial" panose="020B0604020202020204" pitchFamily="34" charset="0"/>
              </a:rPr>
              <a:t> wat </a:t>
            </a:r>
          </a:p>
          <a:p>
            <a:pPr>
              <a:lnSpc>
                <a:spcPct val="150000"/>
              </a:lnSpc>
            </a:pPr>
            <a:r>
              <a:rPr lang="en-ZA" sz="2000">
                <a:latin typeface="Arial" panose="020B0604020202020204" pitchFamily="34" charset="0"/>
                <a:cs typeface="Arial" panose="020B0604020202020204" pitchFamily="34" charset="0"/>
              </a:rPr>
              <a:t>40 </a:t>
            </a:r>
            <a:r>
              <a:rPr lang="en-ZA" sz="2000" b="1" err="1">
                <a:latin typeface="Arial" panose="020B0604020202020204" pitchFamily="34" charset="0"/>
                <a:cs typeface="Arial" panose="020B0604020202020204" pitchFamily="34" charset="0"/>
              </a:rPr>
              <a:t>ek</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moes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doen</a:t>
            </a: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41 </a:t>
            </a:r>
            <a:r>
              <a:rPr lang="en-ZA" sz="2000" err="1">
                <a:latin typeface="Arial" panose="020B0604020202020204" pitchFamily="34" charset="0"/>
                <a:cs typeface="Arial" panose="020B0604020202020204" pitchFamily="34" charset="0"/>
              </a:rPr>
              <a:t>en</a:t>
            </a:r>
            <a:r>
              <a:rPr lang="en-ZA" sz="2000">
                <a:latin typeface="Arial" panose="020B0604020202020204" pitchFamily="34" charset="0"/>
                <a:cs typeface="Arial" panose="020B0604020202020204" pitchFamily="34" charset="0"/>
              </a:rPr>
              <a:t> al wat </a:t>
            </a:r>
            <a:r>
              <a:rPr lang="en-ZA" sz="2000" b="1" err="1">
                <a:latin typeface="Arial" panose="020B0604020202020204" pitchFamily="34" charset="0"/>
                <a:cs typeface="Arial" panose="020B0604020202020204" pitchFamily="34" charset="0"/>
              </a:rPr>
              <a:t>ek</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regtig</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wou</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doen</a:t>
            </a:r>
            <a:r>
              <a:rPr lang="en-ZA" sz="2000">
                <a:latin typeface="Arial" panose="020B0604020202020204" pitchFamily="34" charset="0"/>
                <a:cs typeface="Arial" panose="020B0604020202020204" pitchFamily="34" charset="0"/>
              </a:rPr>
              <a:t> was om </a:t>
            </a:r>
            <a:r>
              <a:rPr lang="en-ZA" sz="2000" err="1">
                <a:latin typeface="Arial" panose="020B0604020202020204" pitchFamily="34" charset="0"/>
                <a:cs typeface="Arial" panose="020B0604020202020204" pitchFamily="34" charset="0"/>
              </a:rPr>
              <a:t>te</a:t>
            </a:r>
            <a:r>
              <a:rPr lang="en-ZA" sz="2000">
                <a:latin typeface="Arial" panose="020B0604020202020204" pitchFamily="34" charset="0"/>
                <a:cs typeface="Arial" panose="020B0604020202020204" pitchFamily="34" charset="0"/>
              </a:rPr>
              <a:t> </a:t>
            </a:r>
            <a:r>
              <a:rPr lang="en-ZA" sz="2000" b="1" err="1">
                <a:latin typeface="Arial" panose="020B0604020202020204" pitchFamily="34" charset="0"/>
                <a:cs typeface="Arial" panose="020B0604020202020204" pitchFamily="34" charset="0"/>
              </a:rPr>
              <a:t>huil</a:t>
            </a:r>
            <a:endParaRPr lang="en-ZA" sz="2000" b="1">
              <a:latin typeface="Arial" panose="020B0604020202020204" pitchFamily="34" charset="0"/>
              <a:cs typeface="Arial" panose="020B0604020202020204" pitchFamily="34" charset="0"/>
            </a:endParaRPr>
          </a:p>
        </p:txBody>
      </p:sp>
      <p:sp>
        <p:nvSpPr>
          <p:cNvPr id="7" name="TextBox 6"/>
          <p:cNvSpPr txBox="1"/>
          <p:nvPr/>
        </p:nvSpPr>
        <p:spPr>
          <a:xfrm>
            <a:off x="6804248" y="4273759"/>
            <a:ext cx="2051720" cy="1569660"/>
          </a:xfrm>
          <a:prstGeom prst="rect">
            <a:avLst/>
          </a:prstGeom>
          <a:solidFill>
            <a:schemeClr val="bg1"/>
          </a:solidFill>
          <a:ln>
            <a:solidFill>
              <a:schemeClr val="accent3">
                <a:lumMod val="50000"/>
              </a:schemeClr>
            </a:solidFill>
          </a:ln>
        </p:spPr>
        <p:txBody>
          <a:bodyPr wrap="square" rtlCol="0">
            <a:spAutoFit/>
          </a:bodyPr>
          <a:lstStyle/>
          <a:p>
            <a:r>
              <a:rPr lang="en-ZA" sz="1600" b="1" i="1" err="1">
                <a:latin typeface="Century Gothic" pitchFamily="34" charset="0"/>
              </a:rPr>
              <a:t>Sy</a:t>
            </a:r>
            <a:r>
              <a:rPr lang="en-ZA" sz="1600" b="1" i="1">
                <a:latin typeface="Century Gothic" pitchFamily="34" charset="0"/>
              </a:rPr>
              <a:t> </a:t>
            </a:r>
            <a:r>
              <a:rPr lang="en-ZA" sz="1600" b="1" i="1" err="1">
                <a:latin typeface="Century Gothic" pitchFamily="34" charset="0"/>
              </a:rPr>
              <a:t>voel</a:t>
            </a:r>
            <a:r>
              <a:rPr lang="en-ZA" sz="1600" b="1" i="1">
                <a:latin typeface="Century Gothic" pitchFamily="34" charset="0"/>
              </a:rPr>
              <a:t> </a:t>
            </a:r>
            <a:r>
              <a:rPr lang="en-ZA" sz="1600" b="1" i="1" err="1">
                <a:latin typeface="Century Gothic" pitchFamily="34" charset="0"/>
              </a:rPr>
              <a:t>sleg</a:t>
            </a:r>
            <a:r>
              <a:rPr lang="en-ZA" sz="1600" b="1" i="1">
                <a:latin typeface="Century Gothic" pitchFamily="34" charset="0"/>
              </a:rPr>
              <a:t> </a:t>
            </a:r>
            <a:r>
              <a:rPr lang="en-ZA" sz="1600" b="1" i="1" err="1">
                <a:latin typeface="Century Gothic" pitchFamily="34" charset="0"/>
              </a:rPr>
              <a:t>omdat</a:t>
            </a:r>
            <a:r>
              <a:rPr lang="en-ZA" sz="1600" b="1" i="1">
                <a:latin typeface="Century Gothic" pitchFamily="34" charset="0"/>
              </a:rPr>
              <a:t> </a:t>
            </a:r>
            <a:r>
              <a:rPr lang="en-ZA" sz="1600" b="1" i="1" err="1">
                <a:latin typeface="Century Gothic" pitchFamily="34" charset="0"/>
              </a:rPr>
              <a:t>sy</a:t>
            </a:r>
            <a:r>
              <a:rPr lang="en-ZA" sz="1600" b="1" i="1">
                <a:latin typeface="Century Gothic" pitchFamily="34" charset="0"/>
              </a:rPr>
              <a:t> </a:t>
            </a:r>
            <a:r>
              <a:rPr lang="en-ZA" sz="1600" b="1" i="1" err="1">
                <a:latin typeface="Century Gothic" pitchFamily="34" charset="0"/>
              </a:rPr>
              <a:t>nog</a:t>
            </a:r>
            <a:r>
              <a:rPr lang="en-ZA" sz="1600" b="1" i="1">
                <a:latin typeface="Century Gothic" pitchFamily="34" charset="0"/>
              </a:rPr>
              <a:t> </a:t>
            </a:r>
            <a:r>
              <a:rPr lang="en-ZA" sz="1600" b="1" i="1" err="1">
                <a:latin typeface="Century Gothic" pitchFamily="34" charset="0"/>
              </a:rPr>
              <a:t>haar</a:t>
            </a:r>
            <a:r>
              <a:rPr lang="en-ZA" sz="1600" b="1" i="1">
                <a:latin typeface="Century Gothic" pitchFamily="34" charset="0"/>
              </a:rPr>
              <a:t> </a:t>
            </a:r>
            <a:r>
              <a:rPr lang="en-ZA" sz="1600" b="1" i="1" err="1">
                <a:latin typeface="Century Gothic" pitchFamily="34" charset="0"/>
              </a:rPr>
              <a:t>hele</a:t>
            </a:r>
            <a:r>
              <a:rPr lang="en-ZA" sz="1600" b="1" i="1">
                <a:latin typeface="Century Gothic" pitchFamily="34" charset="0"/>
              </a:rPr>
              <a:t> </a:t>
            </a:r>
            <a:r>
              <a:rPr lang="en-ZA" sz="1600" b="1" i="1" err="1">
                <a:latin typeface="Century Gothic" pitchFamily="34" charset="0"/>
              </a:rPr>
              <a:t>lewe</a:t>
            </a:r>
            <a:r>
              <a:rPr lang="en-ZA" sz="1600" b="1" i="1">
                <a:latin typeface="Century Gothic" pitchFamily="34" charset="0"/>
              </a:rPr>
              <a:t> </a:t>
            </a:r>
            <a:r>
              <a:rPr lang="en-ZA" sz="1600" b="1" i="1" err="1">
                <a:latin typeface="Century Gothic" pitchFamily="34" charset="0"/>
              </a:rPr>
              <a:t>voor</a:t>
            </a:r>
            <a:r>
              <a:rPr lang="en-ZA" sz="1600" b="1" i="1">
                <a:latin typeface="Century Gothic" pitchFamily="34" charset="0"/>
              </a:rPr>
              <a:t> </a:t>
            </a:r>
            <a:r>
              <a:rPr lang="en-ZA" sz="1600" b="1" i="1" err="1">
                <a:latin typeface="Century Gothic" pitchFamily="34" charset="0"/>
              </a:rPr>
              <a:t>haar</a:t>
            </a:r>
            <a:r>
              <a:rPr lang="en-ZA" sz="1600" b="1" i="1">
                <a:latin typeface="Century Gothic" pitchFamily="34" charset="0"/>
              </a:rPr>
              <a:t> </a:t>
            </a:r>
          </a:p>
          <a:p>
            <a:r>
              <a:rPr lang="en-ZA" sz="1600" b="1" i="1">
                <a:latin typeface="Century Gothic" pitchFamily="34" charset="0"/>
              </a:rPr>
              <a:t>het en </a:t>
            </a:r>
            <a:r>
              <a:rPr lang="en-ZA" sz="1600" b="1" i="1" err="1">
                <a:latin typeface="Century Gothic" pitchFamily="34" charset="0"/>
              </a:rPr>
              <a:t>haar</a:t>
            </a:r>
            <a:r>
              <a:rPr lang="en-ZA" sz="1600" b="1" i="1">
                <a:latin typeface="Century Gothic" pitchFamily="34" charset="0"/>
              </a:rPr>
              <a:t> </a:t>
            </a:r>
            <a:r>
              <a:rPr lang="en-ZA" sz="1600" b="1" i="1" err="1">
                <a:latin typeface="Century Gothic" pitchFamily="34" charset="0"/>
              </a:rPr>
              <a:t>oupa</a:t>
            </a:r>
            <a:r>
              <a:rPr lang="en-ZA" sz="1600" b="1" i="1">
                <a:latin typeface="Century Gothic" pitchFamily="34" charset="0"/>
              </a:rPr>
              <a:t> </a:t>
            </a:r>
            <a:r>
              <a:rPr lang="en-ZA" sz="1600" b="1" i="1" err="1">
                <a:latin typeface="Century Gothic" pitchFamily="34" charset="0"/>
              </a:rPr>
              <a:t>s’n</a:t>
            </a:r>
            <a:r>
              <a:rPr lang="en-ZA" sz="1600" b="1" i="1">
                <a:latin typeface="Century Gothic" pitchFamily="34" charset="0"/>
              </a:rPr>
              <a:t> </a:t>
            </a:r>
            <a:r>
              <a:rPr lang="en-ZA" sz="1600" b="1" i="1" err="1">
                <a:latin typeface="Century Gothic" pitchFamily="34" charset="0"/>
              </a:rPr>
              <a:t>verby</a:t>
            </a:r>
            <a:r>
              <a:rPr lang="en-ZA" sz="1600" b="1" i="1">
                <a:latin typeface="Century Gothic" pitchFamily="34" charset="0"/>
              </a:rPr>
              <a:t> is. </a:t>
            </a:r>
          </a:p>
        </p:txBody>
      </p:sp>
      <p:sp>
        <p:nvSpPr>
          <p:cNvPr id="8" name="TextBox 7"/>
          <p:cNvSpPr txBox="1"/>
          <p:nvPr/>
        </p:nvSpPr>
        <p:spPr>
          <a:xfrm>
            <a:off x="5940152" y="2088028"/>
            <a:ext cx="3096343" cy="1077218"/>
          </a:xfrm>
          <a:prstGeom prst="rect">
            <a:avLst/>
          </a:prstGeom>
          <a:solidFill>
            <a:schemeClr val="bg1"/>
          </a:solidFill>
          <a:ln>
            <a:solidFill>
              <a:schemeClr val="accent3">
                <a:lumMod val="50000"/>
              </a:schemeClr>
            </a:solidFill>
          </a:ln>
        </p:spPr>
        <p:txBody>
          <a:bodyPr wrap="square" rtlCol="0">
            <a:spAutoFit/>
          </a:bodyPr>
          <a:lstStyle/>
          <a:p>
            <a:r>
              <a:rPr lang="en-US" sz="1600" b="1" i="1" err="1">
                <a:latin typeface="Century Gothic" pitchFamily="34" charset="0"/>
              </a:rPr>
              <a:t>Dit</a:t>
            </a:r>
            <a:r>
              <a:rPr lang="en-US" sz="1600" b="1" i="1">
                <a:latin typeface="Century Gothic" pitchFamily="34" charset="0"/>
              </a:rPr>
              <a:t> is </a:t>
            </a:r>
            <a:r>
              <a:rPr lang="en-US" sz="1600" b="1" i="1" err="1">
                <a:latin typeface="Century Gothic" pitchFamily="34" charset="0"/>
              </a:rPr>
              <a:t>vir</a:t>
            </a:r>
            <a:r>
              <a:rPr lang="en-US" sz="1600" b="1" i="1">
                <a:latin typeface="Century Gothic" pitchFamily="34" charset="0"/>
              </a:rPr>
              <a:t> </a:t>
            </a:r>
            <a:r>
              <a:rPr lang="en-US" sz="1600" b="1" i="1" err="1">
                <a:latin typeface="Century Gothic" pitchFamily="34" charset="0"/>
              </a:rPr>
              <a:t>haar</a:t>
            </a:r>
            <a:r>
              <a:rPr lang="en-US" sz="1600" b="1" i="1">
                <a:latin typeface="Century Gothic" pitchFamily="34" charset="0"/>
              </a:rPr>
              <a:t> die </a:t>
            </a:r>
            <a:r>
              <a:rPr lang="en-US" sz="1600" b="1" i="1" err="1">
                <a:latin typeface="Century Gothic" pitchFamily="34" charset="0"/>
              </a:rPr>
              <a:t>moeilikste</a:t>
            </a:r>
            <a:r>
              <a:rPr lang="en-US" sz="1600" b="1" i="1">
                <a:latin typeface="Century Gothic" pitchFamily="34" charset="0"/>
              </a:rPr>
              <a:t> </a:t>
            </a:r>
            <a:r>
              <a:rPr lang="en-US" sz="1600" b="1" i="1" err="1">
                <a:latin typeface="Century Gothic" pitchFamily="34" charset="0"/>
              </a:rPr>
              <a:t>dat</a:t>
            </a:r>
            <a:r>
              <a:rPr lang="en-US" sz="1600" b="1" i="1">
                <a:latin typeface="Century Gothic" pitchFamily="34" charset="0"/>
              </a:rPr>
              <a:t> die </a:t>
            </a:r>
            <a:r>
              <a:rPr lang="en-US" sz="1600" b="1" i="1" err="1">
                <a:latin typeface="Century Gothic" pitchFamily="34" charset="0"/>
              </a:rPr>
              <a:t>lewe</a:t>
            </a:r>
            <a:r>
              <a:rPr lang="en-US" sz="1600" b="1" i="1">
                <a:latin typeface="Century Gothic" pitchFamily="34" charset="0"/>
              </a:rPr>
              <a:t> net </a:t>
            </a:r>
            <a:r>
              <a:rPr lang="en-US" sz="1600" b="1" i="1" err="1">
                <a:latin typeface="Century Gothic" pitchFamily="34" charset="0"/>
              </a:rPr>
              <a:t>soos</a:t>
            </a:r>
            <a:r>
              <a:rPr lang="en-US" sz="1600" b="1" i="1">
                <a:latin typeface="Century Gothic" pitchFamily="34" charset="0"/>
              </a:rPr>
              <a:t> </a:t>
            </a:r>
            <a:r>
              <a:rPr lang="en-US" sz="1600" b="1" i="1" err="1">
                <a:latin typeface="Century Gothic" pitchFamily="34" charset="0"/>
              </a:rPr>
              <a:t>gewoonlik</a:t>
            </a:r>
            <a:r>
              <a:rPr lang="en-US" sz="1600" b="1" i="1">
                <a:latin typeface="Century Gothic" pitchFamily="34" charset="0"/>
              </a:rPr>
              <a:t> </a:t>
            </a:r>
            <a:r>
              <a:rPr lang="en-US" sz="1600" b="1" i="1" err="1">
                <a:latin typeface="Century Gothic" pitchFamily="34" charset="0"/>
              </a:rPr>
              <a:t>aangaan</a:t>
            </a:r>
            <a:r>
              <a:rPr lang="en-US" sz="1600" b="1" i="1">
                <a:latin typeface="Century Gothic" pitchFamily="34" charset="0"/>
              </a:rPr>
              <a:t> </a:t>
            </a:r>
            <a:r>
              <a:rPr lang="en-US" sz="1600" b="1" i="1" err="1">
                <a:latin typeface="Century Gothic" pitchFamily="34" charset="0"/>
              </a:rPr>
              <a:t>na</a:t>
            </a:r>
            <a:r>
              <a:rPr lang="en-US" sz="1600" b="1" i="1">
                <a:latin typeface="Century Gothic" pitchFamily="34" charset="0"/>
              </a:rPr>
              <a:t> </a:t>
            </a:r>
            <a:r>
              <a:rPr lang="en-US" sz="1600" b="1" i="1" err="1">
                <a:latin typeface="Century Gothic" pitchFamily="34" charset="0"/>
              </a:rPr>
              <a:t>haar</a:t>
            </a:r>
            <a:r>
              <a:rPr lang="en-US" sz="1600" b="1" i="1">
                <a:latin typeface="Century Gothic" pitchFamily="34" charset="0"/>
              </a:rPr>
              <a:t> </a:t>
            </a:r>
            <a:r>
              <a:rPr lang="en-US" sz="1600" b="1" i="1" err="1">
                <a:latin typeface="Century Gothic" pitchFamily="34" charset="0"/>
              </a:rPr>
              <a:t>oupa</a:t>
            </a:r>
            <a:r>
              <a:rPr lang="en-US" sz="1600" b="1" i="1">
                <a:latin typeface="Century Gothic" pitchFamily="34" charset="0"/>
              </a:rPr>
              <a:t> se </a:t>
            </a:r>
            <a:r>
              <a:rPr lang="en-US" sz="1600" b="1" i="1" err="1">
                <a:latin typeface="Century Gothic" pitchFamily="34" charset="0"/>
              </a:rPr>
              <a:t>dood</a:t>
            </a:r>
            <a:r>
              <a:rPr lang="en-US" sz="1600" b="1" i="1">
                <a:latin typeface="Century Gothic" pitchFamily="34" charset="0"/>
              </a:rPr>
              <a:t>.</a:t>
            </a:r>
            <a:endParaRPr lang="en-ZA" sz="1600" b="1" i="1">
              <a:latin typeface="Century Gothic" pitchFamily="34" charset="0"/>
            </a:endParaRPr>
          </a:p>
        </p:txBody>
      </p:sp>
      <p:sp>
        <p:nvSpPr>
          <p:cNvPr id="9" name="TextBox 8"/>
          <p:cNvSpPr txBox="1"/>
          <p:nvPr/>
        </p:nvSpPr>
        <p:spPr>
          <a:xfrm>
            <a:off x="2530726" y="349091"/>
            <a:ext cx="6156176" cy="830997"/>
          </a:xfrm>
          <a:prstGeom prst="rect">
            <a:avLst/>
          </a:prstGeom>
          <a:solidFill>
            <a:schemeClr val="bg1"/>
          </a:solidFill>
          <a:ln>
            <a:solidFill>
              <a:schemeClr val="accent3">
                <a:lumMod val="50000"/>
              </a:schemeClr>
            </a:solidFill>
          </a:ln>
        </p:spPr>
        <p:txBody>
          <a:bodyPr wrap="square" rtlCol="0">
            <a:spAutoFit/>
          </a:bodyPr>
          <a:lstStyle/>
          <a:p>
            <a:r>
              <a:rPr lang="en-ZA" sz="1600" b="1" i="1" err="1">
                <a:latin typeface="Century Gothic" pitchFamily="34" charset="0"/>
              </a:rPr>
              <a:t>Deel</a:t>
            </a:r>
            <a:r>
              <a:rPr lang="en-ZA" sz="1600" b="1" i="1">
                <a:latin typeface="Century Gothic" pitchFamily="34" charset="0"/>
              </a:rPr>
              <a:t> 2 </a:t>
            </a:r>
            <a:r>
              <a:rPr lang="en-ZA" sz="1600" b="1" i="1" err="1">
                <a:latin typeface="Century Gothic" pitchFamily="34" charset="0"/>
              </a:rPr>
              <a:t>handel</a:t>
            </a:r>
            <a:r>
              <a:rPr lang="en-ZA" sz="1600" b="1" i="1">
                <a:latin typeface="Century Gothic" pitchFamily="34" charset="0"/>
              </a:rPr>
              <a:t> </a:t>
            </a:r>
            <a:r>
              <a:rPr lang="en-ZA" sz="1600" b="1" i="1" err="1">
                <a:latin typeface="Century Gothic" pitchFamily="34" charset="0"/>
              </a:rPr>
              <a:t>oor</a:t>
            </a:r>
            <a:r>
              <a:rPr lang="en-ZA" sz="1600" b="1" i="1">
                <a:latin typeface="Century Gothic" pitchFamily="34" charset="0"/>
              </a:rPr>
              <a:t> die </a:t>
            </a:r>
            <a:r>
              <a:rPr lang="en-ZA" sz="1600" b="1" i="1" err="1">
                <a:latin typeface="Century Gothic" pitchFamily="34" charset="0"/>
              </a:rPr>
              <a:t>tyd</a:t>
            </a:r>
            <a:r>
              <a:rPr lang="en-ZA" sz="1600" b="1" i="1">
                <a:latin typeface="Century Gothic" pitchFamily="34" charset="0"/>
              </a:rPr>
              <a:t> </a:t>
            </a:r>
            <a:r>
              <a:rPr lang="en-ZA" sz="1600" b="1" i="1" err="1">
                <a:latin typeface="Century Gothic" pitchFamily="34" charset="0"/>
              </a:rPr>
              <a:t>na</a:t>
            </a:r>
            <a:r>
              <a:rPr lang="en-ZA" sz="1600" b="1" i="1">
                <a:latin typeface="Century Gothic" pitchFamily="34" charset="0"/>
              </a:rPr>
              <a:t> </a:t>
            </a:r>
            <a:r>
              <a:rPr lang="en-ZA" sz="1600" b="1" i="1" err="1">
                <a:latin typeface="Century Gothic" pitchFamily="34" charset="0"/>
              </a:rPr>
              <a:t>sy</a:t>
            </a:r>
            <a:r>
              <a:rPr lang="en-ZA" sz="1600" b="1" i="1">
                <a:latin typeface="Century Gothic" pitchFamily="34" charset="0"/>
              </a:rPr>
              <a:t> </a:t>
            </a:r>
            <a:r>
              <a:rPr lang="en-ZA" sz="1600" b="1" i="1" err="1">
                <a:latin typeface="Century Gothic" pitchFamily="34" charset="0"/>
              </a:rPr>
              <a:t>dood</a:t>
            </a:r>
            <a:r>
              <a:rPr lang="en-ZA" sz="1600" b="1" i="1">
                <a:latin typeface="Century Gothic" pitchFamily="34" charset="0"/>
              </a:rPr>
              <a:t> </a:t>
            </a:r>
            <a:r>
              <a:rPr lang="en-ZA" sz="1600" b="1" i="1" err="1">
                <a:latin typeface="Century Gothic" pitchFamily="34" charset="0"/>
              </a:rPr>
              <a:t>en</a:t>
            </a:r>
            <a:r>
              <a:rPr lang="en-ZA" sz="1600" b="1" i="1">
                <a:latin typeface="Century Gothic" pitchFamily="34" charset="0"/>
              </a:rPr>
              <a:t> hoe </a:t>
            </a:r>
            <a:r>
              <a:rPr lang="en-ZA" sz="1600" b="1" i="1" err="1">
                <a:latin typeface="Century Gothic" pitchFamily="34" charset="0"/>
              </a:rPr>
              <a:t>dit</a:t>
            </a:r>
            <a:r>
              <a:rPr lang="en-ZA" sz="1600" b="1" i="1">
                <a:latin typeface="Century Gothic" pitchFamily="34" charset="0"/>
              </a:rPr>
              <a:t> die </a:t>
            </a:r>
            <a:r>
              <a:rPr lang="en-ZA" sz="1600" b="1" i="1" err="1">
                <a:latin typeface="Century Gothic" pitchFamily="34" charset="0"/>
              </a:rPr>
              <a:t>spreker</a:t>
            </a:r>
            <a:r>
              <a:rPr lang="en-ZA" sz="1600" b="1" i="1">
                <a:latin typeface="Century Gothic" pitchFamily="34" charset="0"/>
              </a:rPr>
              <a:t> </a:t>
            </a:r>
            <a:r>
              <a:rPr lang="en-ZA" sz="1600" b="1" i="1" err="1">
                <a:latin typeface="Century Gothic" pitchFamily="34" charset="0"/>
              </a:rPr>
              <a:t>geraak</a:t>
            </a:r>
            <a:r>
              <a:rPr lang="en-ZA" sz="1600" b="1" i="1">
                <a:latin typeface="Century Gothic" pitchFamily="34" charset="0"/>
              </a:rPr>
              <a:t> het </a:t>
            </a:r>
            <a:r>
              <a:rPr lang="en-ZA" sz="1600" b="1" i="1" err="1">
                <a:latin typeface="Century Gothic" pitchFamily="34" charset="0"/>
              </a:rPr>
              <a:t>en</a:t>
            </a:r>
            <a:r>
              <a:rPr lang="en-ZA" sz="1600" b="1" i="1">
                <a:latin typeface="Century Gothic" pitchFamily="34" charset="0"/>
              </a:rPr>
              <a:t> hoe </a:t>
            </a:r>
            <a:r>
              <a:rPr lang="en-ZA" sz="1600" b="1" i="1" err="1">
                <a:latin typeface="Century Gothic" pitchFamily="34" charset="0"/>
              </a:rPr>
              <a:t>sy</a:t>
            </a:r>
            <a:r>
              <a:rPr lang="en-ZA" sz="1600" b="1" i="1">
                <a:latin typeface="Century Gothic" pitchFamily="34" charset="0"/>
              </a:rPr>
              <a:t> </a:t>
            </a:r>
            <a:r>
              <a:rPr lang="en-ZA" sz="1600" b="1" i="1" err="1">
                <a:latin typeface="Century Gothic" pitchFamily="34" charset="0"/>
              </a:rPr>
              <a:t>haar</a:t>
            </a:r>
            <a:r>
              <a:rPr lang="en-ZA" sz="1600" b="1" i="1">
                <a:latin typeface="Century Gothic" pitchFamily="34" charset="0"/>
              </a:rPr>
              <a:t> </a:t>
            </a:r>
            <a:r>
              <a:rPr lang="en-ZA" sz="1600" b="1" i="1" err="1">
                <a:latin typeface="Century Gothic" pitchFamily="34" charset="0"/>
              </a:rPr>
              <a:t>lewe</a:t>
            </a:r>
            <a:r>
              <a:rPr lang="en-ZA" sz="1600" b="1" i="1">
                <a:latin typeface="Century Gothic" pitchFamily="34" charset="0"/>
              </a:rPr>
              <a:t> </a:t>
            </a:r>
            <a:r>
              <a:rPr lang="en-ZA" sz="1600" b="1" i="1" err="1">
                <a:latin typeface="Century Gothic" pitchFamily="34" charset="0"/>
              </a:rPr>
              <a:t>voortgesit</a:t>
            </a:r>
            <a:r>
              <a:rPr lang="en-ZA" sz="1600" b="1" i="1">
                <a:latin typeface="Century Gothic" pitchFamily="34" charset="0"/>
              </a:rPr>
              <a:t> het sonder </a:t>
            </a:r>
            <a:r>
              <a:rPr lang="en-ZA" sz="1600" b="1" i="1" err="1">
                <a:latin typeface="Century Gothic" pitchFamily="34" charset="0"/>
              </a:rPr>
              <a:t>haar</a:t>
            </a:r>
            <a:r>
              <a:rPr lang="en-ZA" sz="1600" b="1" i="1">
                <a:latin typeface="Century Gothic" pitchFamily="34" charset="0"/>
              </a:rPr>
              <a:t> oupa – liriese deel.</a:t>
            </a:r>
          </a:p>
        </p:txBody>
      </p:sp>
    </p:spTree>
    <p:extLst>
      <p:ext uri="{BB962C8B-B14F-4D97-AF65-F5344CB8AC3E}">
        <p14:creationId xmlns:p14="http://schemas.microsoft.com/office/powerpoint/2010/main" val="329013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261" y="1113418"/>
            <a:ext cx="7941139" cy="3416320"/>
          </a:xfrm>
          <a:prstGeom prst="rect">
            <a:avLst/>
          </a:prstGeom>
          <a:solidFill>
            <a:schemeClr val="bg1"/>
          </a:solidFill>
        </p:spPr>
        <p:txBody>
          <a:bodyPr wrap="square" rtlCol="0">
            <a:spAutoFit/>
          </a:bodyPr>
          <a:lstStyle/>
          <a:p>
            <a:pPr>
              <a:lnSpc>
                <a:spcPct val="150000"/>
              </a:lnSpc>
            </a:pPr>
            <a:r>
              <a:rPr lang="en-ZA" sz="2400">
                <a:latin typeface="Arial" panose="020B0604020202020204" pitchFamily="34" charset="0"/>
                <a:cs typeface="Arial" panose="020B0604020202020204" pitchFamily="34" charset="0"/>
              </a:rPr>
              <a:t>42 </a:t>
            </a:r>
            <a:r>
              <a:rPr lang="en-ZA" sz="2400" b="1">
                <a:latin typeface="Arial" panose="020B0604020202020204" pitchFamily="34" charset="0"/>
                <a:cs typeface="Arial" panose="020B0604020202020204" pitchFamily="34" charset="0"/>
              </a:rPr>
              <a:t>ek </a:t>
            </a:r>
            <a:r>
              <a:rPr lang="en-ZA" sz="2400" b="1" err="1">
                <a:latin typeface="Arial" panose="020B0604020202020204" pitchFamily="34" charset="0"/>
                <a:cs typeface="Arial" panose="020B0604020202020204" pitchFamily="34" charset="0"/>
              </a:rPr>
              <a:t>wou</a:t>
            </a:r>
            <a:r>
              <a:rPr lang="en-ZA" sz="2400" b="1">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dae</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aaneen</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huil</a:t>
            </a:r>
            <a:endParaRPr lang="en-ZA" sz="2400">
              <a:latin typeface="Arial" panose="020B0604020202020204" pitchFamily="34" charset="0"/>
              <a:cs typeface="Arial" panose="020B0604020202020204" pitchFamily="34" charset="0"/>
            </a:endParaRPr>
          </a:p>
          <a:p>
            <a:pPr>
              <a:lnSpc>
                <a:spcPct val="150000"/>
              </a:lnSpc>
            </a:pPr>
            <a:r>
              <a:rPr lang="en-ZA" sz="2400">
                <a:latin typeface="Arial" panose="020B0604020202020204" pitchFamily="34" charset="0"/>
                <a:cs typeface="Arial" panose="020B0604020202020204" pitchFamily="34" charset="0"/>
              </a:rPr>
              <a:t>43 </a:t>
            </a:r>
            <a:r>
              <a:rPr lang="en-ZA" sz="2400" b="1">
                <a:latin typeface="Arial" panose="020B0604020202020204" pitchFamily="34" charset="0"/>
                <a:cs typeface="Arial" panose="020B0604020202020204" pitchFamily="34" charset="0"/>
              </a:rPr>
              <a:t>ek </a:t>
            </a:r>
            <a:r>
              <a:rPr lang="en-ZA" sz="2400" b="1" err="1">
                <a:latin typeface="Arial" panose="020B0604020202020204" pitchFamily="34" charset="0"/>
                <a:cs typeface="Arial" panose="020B0604020202020204" pitchFamily="34" charset="0"/>
              </a:rPr>
              <a:t>wou</a:t>
            </a:r>
            <a:r>
              <a:rPr lang="en-ZA" sz="2400" b="1">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sy</a:t>
            </a:r>
            <a:r>
              <a:rPr lang="en-ZA" sz="2400">
                <a:latin typeface="Arial" panose="020B0604020202020204" pitchFamily="34" charset="0"/>
                <a:cs typeface="Arial" panose="020B0604020202020204" pitchFamily="34" charset="0"/>
              </a:rPr>
              <a:t> </a:t>
            </a:r>
            <a:r>
              <a:rPr lang="en-ZA" sz="2400" b="1" err="1">
                <a:solidFill>
                  <a:srgbClr val="FF0000"/>
                </a:solidFill>
                <a:latin typeface="Arial" panose="020B0604020202020204" pitchFamily="34" charset="0"/>
                <a:cs typeface="Arial" panose="020B0604020202020204" pitchFamily="34" charset="0"/>
              </a:rPr>
              <a:t>leeftyd</a:t>
            </a:r>
            <a:r>
              <a:rPr lang="en-ZA" sz="2400" b="1">
                <a:solidFill>
                  <a:srgbClr val="FF0000"/>
                </a:solidFill>
                <a:latin typeface="Arial" panose="020B0604020202020204" pitchFamily="34" charset="0"/>
                <a:cs typeface="Arial" panose="020B0604020202020204" pitchFamily="34" charset="0"/>
              </a:rPr>
              <a:t> </a:t>
            </a:r>
            <a:r>
              <a:rPr lang="en-ZA" sz="2400" b="1" err="1">
                <a:solidFill>
                  <a:srgbClr val="FF0000"/>
                </a:solidFill>
                <a:latin typeface="Arial" panose="020B0604020202020204" pitchFamily="34" charset="0"/>
                <a:cs typeface="Arial" panose="020B0604020202020204" pitchFamily="34" charset="0"/>
              </a:rPr>
              <a:t>uithuil</a:t>
            </a:r>
            <a:endParaRPr lang="en-ZA" sz="2400" b="1">
              <a:solidFill>
                <a:srgbClr val="FF0000"/>
              </a:solidFill>
              <a:latin typeface="Arial" panose="020B0604020202020204" pitchFamily="34" charset="0"/>
              <a:cs typeface="Arial" panose="020B0604020202020204" pitchFamily="34" charset="0"/>
            </a:endParaRPr>
          </a:p>
          <a:p>
            <a:pPr>
              <a:lnSpc>
                <a:spcPct val="150000"/>
              </a:lnSpc>
            </a:pPr>
            <a:r>
              <a:rPr lang="en-ZA" sz="2400">
                <a:latin typeface="Arial" panose="020B0604020202020204" pitchFamily="34" charset="0"/>
                <a:cs typeface="Arial" panose="020B0604020202020204" pitchFamily="34" charset="0"/>
              </a:rPr>
              <a:t>44 </a:t>
            </a:r>
            <a:r>
              <a:rPr lang="en-ZA" sz="2400" b="1">
                <a:latin typeface="Arial" panose="020B0604020202020204" pitchFamily="34" charset="0"/>
                <a:cs typeface="Arial" panose="020B0604020202020204" pitchFamily="34" charset="0"/>
              </a:rPr>
              <a:t>ek </a:t>
            </a:r>
            <a:r>
              <a:rPr lang="en-ZA" sz="2400" b="1" err="1">
                <a:latin typeface="Arial" panose="020B0604020202020204" pitchFamily="34" charset="0"/>
                <a:cs typeface="Arial" panose="020B0604020202020204" pitchFamily="34" charset="0"/>
              </a:rPr>
              <a:t>wou</a:t>
            </a:r>
            <a:r>
              <a:rPr lang="en-ZA" sz="2400" b="1">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huil</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vir</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wie</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hy</a:t>
            </a:r>
            <a:r>
              <a:rPr lang="en-ZA" sz="2400">
                <a:latin typeface="Arial" panose="020B0604020202020204" pitchFamily="34" charset="0"/>
                <a:cs typeface="Arial" panose="020B0604020202020204" pitchFamily="34" charset="0"/>
              </a:rPr>
              <a:t> was en </a:t>
            </a:r>
            <a:r>
              <a:rPr lang="en-ZA" sz="2400" b="1" err="1">
                <a:solidFill>
                  <a:schemeClr val="accent5">
                    <a:lumMod val="50000"/>
                  </a:schemeClr>
                </a:solidFill>
                <a:latin typeface="Arial" panose="020B0604020202020204" pitchFamily="34" charset="0"/>
                <a:cs typeface="Arial" panose="020B0604020202020204" pitchFamily="34" charset="0"/>
              </a:rPr>
              <a:t>vir</a:t>
            </a:r>
            <a:r>
              <a:rPr lang="en-ZA" sz="2400" b="1">
                <a:solidFill>
                  <a:schemeClr val="accent5">
                    <a:lumMod val="50000"/>
                  </a:schemeClr>
                </a:solidFill>
                <a:latin typeface="Arial" panose="020B0604020202020204" pitchFamily="34" charset="0"/>
                <a:cs typeface="Arial" panose="020B0604020202020204" pitchFamily="34" charset="0"/>
              </a:rPr>
              <a:t> </a:t>
            </a:r>
            <a:r>
              <a:rPr lang="en-ZA" sz="2400" b="1" err="1">
                <a:solidFill>
                  <a:schemeClr val="accent5">
                    <a:lumMod val="50000"/>
                  </a:schemeClr>
                </a:solidFill>
                <a:latin typeface="Arial" panose="020B0604020202020204" pitchFamily="34" charset="0"/>
                <a:cs typeface="Arial" panose="020B0604020202020204" pitchFamily="34" charset="0"/>
              </a:rPr>
              <a:t>wie</a:t>
            </a:r>
            <a:r>
              <a:rPr lang="en-ZA" sz="2400" b="1">
                <a:solidFill>
                  <a:schemeClr val="accent5">
                    <a:lumMod val="50000"/>
                  </a:schemeClr>
                </a:solidFill>
                <a:latin typeface="Arial" panose="020B0604020202020204" pitchFamily="34" charset="0"/>
                <a:cs typeface="Arial" panose="020B0604020202020204" pitchFamily="34" charset="0"/>
              </a:rPr>
              <a:t> </a:t>
            </a:r>
            <a:r>
              <a:rPr lang="en-ZA" sz="2400" b="1" err="1">
                <a:solidFill>
                  <a:schemeClr val="accent5">
                    <a:lumMod val="50000"/>
                  </a:schemeClr>
                </a:solidFill>
                <a:latin typeface="Arial" panose="020B0604020202020204" pitchFamily="34" charset="0"/>
                <a:cs typeface="Arial" panose="020B0604020202020204" pitchFamily="34" charset="0"/>
              </a:rPr>
              <a:t>hy</a:t>
            </a:r>
            <a:r>
              <a:rPr lang="en-ZA" sz="2400" b="1">
                <a:solidFill>
                  <a:schemeClr val="accent5">
                    <a:lumMod val="50000"/>
                  </a:schemeClr>
                </a:solidFill>
                <a:latin typeface="Arial" panose="020B0604020202020204" pitchFamily="34" charset="0"/>
                <a:cs typeface="Arial" panose="020B0604020202020204" pitchFamily="34" charset="0"/>
              </a:rPr>
              <a:t> </a:t>
            </a:r>
            <a:r>
              <a:rPr lang="en-ZA" sz="2400" b="1" err="1">
                <a:solidFill>
                  <a:schemeClr val="accent5">
                    <a:lumMod val="50000"/>
                  </a:schemeClr>
                </a:solidFill>
                <a:latin typeface="Arial" panose="020B0604020202020204" pitchFamily="34" charset="0"/>
                <a:cs typeface="Arial" panose="020B0604020202020204" pitchFamily="34" charset="0"/>
              </a:rPr>
              <a:t>kon</a:t>
            </a:r>
            <a:r>
              <a:rPr lang="en-ZA" sz="2400" b="1">
                <a:solidFill>
                  <a:schemeClr val="accent5">
                    <a:lumMod val="50000"/>
                  </a:schemeClr>
                </a:solidFill>
                <a:latin typeface="Arial" panose="020B0604020202020204" pitchFamily="34" charset="0"/>
                <a:cs typeface="Arial" panose="020B0604020202020204" pitchFamily="34" charset="0"/>
              </a:rPr>
              <a:t> </a:t>
            </a:r>
            <a:r>
              <a:rPr lang="en-ZA" sz="2400" b="1" err="1">
                <a:solidFill>
                  <a:schemeClr val="accent5">
                    <a:lumMod val="50000"/>
                  </a:schemeClr>
                </a:solidFill>
                <a:latin typeface="Arial" panose="020B0604020202020204" pitchFamily="34" charset="0"/>
                <a:cs typeface="Arial" panose="020B0604020202020204" pitchFamily="34" charset="0"/>
              </a:rPr>
              <a:t>wees</a:t>
            </a:r>
            <a:endParaRPr lang="en-ZA" sz="2400" b="1">
              <a:solidFill>
                <a:schemeClr val="accent5">
                  <a:lumMod val="50000"/>
                </a:schemeClr>
              </a:solidFill>
              <a:latin typeface="Arial" panose="020B0604020202020204" pitchFamily="34" charset="0"/>
              <a:cs typeface="Arial" panose="020B0604020202020204" pitchFamily="34" charset="0"/>
            </a:endParaRPr>
          </a:p>
          <a:p>
            <a:pPr>
              <a:lnSpc>
                <a:spcPct val="150000"/>
              </a:lnSpc>
            </a:pPr>
            <a:r>
              <a:rPr lang="en-ZA" sz="2400">
                <a:latin typeface="Arial" panose="020B0604020202020204" pitchFamily="34" charset="0"/>
                <a:cs typeface="Arial" panose="020B0604020202020204" pitchFamily="34" charset="0"/>
              </a:rPr>
              <a:t>45 </a:t>
            </a:r>
            <a:r>
              <a:rPr lang="en-ZA" sz="2400" b="1">
                <a:latin typeface="Arial" panose="020B0604020202020204" pitchFamily="34" charset="0"/>
                <a:cs typeface="Arial" panose="020B0604020202020204" pitchFamily="34" charset="0"/>
              </a:rPr>
              <a:t>ek </a:t>
            </a:r>
            <a:r>
              <a:rPr lang="en-ZA" sz="2400" b="1" err="1">
                <a:latin typeface="Arial" panose="020B0604020202020204" pitchFamily="34" charset="0"/>
                <a:cs typeface="Arial" panose="020B0604020202020204" pitchFamily="34" charset="0"/>
              </a:rPr>
              <a:t>wou</a:t>
            </a:r>
            <a:r>
              <a:rPr lang="en-ZA" sz="2400" b="1">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huil</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oor</a:t>
            </a:r>
            <a:r>
              <a:rPr lang="en-ZA" sz="2400">
                <a:latin typeface="Arial" panose="020B0604020202020204" pitchFamily="34" charset="0"/>
                <a:cs typeface="Arial" panose="020B0604020202020204" pitchFamily="34" charset="0"/>
              </a:rPr>
              <a:t> die </a:t>
            </a:r>
            <a:r>
              <a:rPr lang="en-ZA" sz="2400" b="1" err="1">
                <a:solidFill>
                  <a:srgbClr val="FF0000"/>
                </a:solidFill>
                <a:latin typeface="Arial" panose="020B0604020202020204" pitchFamily="34" charset="0"/>
                <a:cs typeface="Arial" panose="020B0604020202020204" pitchFamily="34" charset="0"/>
              </a:rPr>
              <a:t>onregverdigheid</a:t>
            </a:r>
            <a:endParaRPr lang="en-ZA" sz="2400" b="1">
              <a:solidFill>
                <a:srgbClr val="FF0000"/>
              </a:solidFill>
              <a:latin typeface="Arial" panose="020B0604020202020204" pitchFamily="34" charset="0"/>
              <a:cs typeface="Arial" panose="020B0604020202020204" pitchFamily="34" charset="0"/>
            </a:endParaRPr>
          </a:p>
          <a:p>
            <a:pPr>
              <a:lnSpc>
                <a:spcPct val="150000"/>
              </a:lnSpc>
            </a:pPr>
            <a:r>
              <a:rPr lang="en-ZA" sz="2400">
                <a:latin typeface="Arial" panose="020B0604020202020204" pitchFamily="34" charset="0"/>
                <a:cs typeface="Arial" panose="020B0604020202020204" pitchFamily="34" charset="0"/>
              </a:rPr>
              <a:t>46 en </a:t>
            </a:r>
            <a:r>
              <a:rPr lang="en-ZA" sz="2400" b="1" err="1">
                <a:latin typeface="Arial" panose="020B0604020202020204" pitchFamily="34" charset="0"/>
                <a:cs typeface="Arial" panose="020B0604020202020204" pitchFamily="34" charset="0"/>
              </a:rPr>
              <a:t>ek</a:t>
            </a:r>
            <a:r>
              <a:rPr lang="en-ZA" sz="2400" b="1">
                <a:latin typeface="Arial" panose="020B0604020202020204" pitchFamily="34" charset="0"/>
                <a:cs typeface="Arial" panose="020B0604020202020204" pitchFamily="34" charset="0"/>
              </a:rPr>
              <a:t> </a:t>
            </a:r>
            <a:r>
              <a:rPr lang="en-ZA" sz="2400" b="1" err="1">
                <a:latin typeface="Arial" panose="020B0604020202020204" pitchFamily="34" charset="0"/>
                <a:cs typeface="Arial" panose="020B0604020202020204" pitchFamily="34" charset="0"/>
              </a:rPr>
              <a:t>wou</a:t>
            </a:r>
            <a:r>
              <a:rPr lang="en-ZA" sz="2400" b="1">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huil</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omdat</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hy</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regtig</a:t>
            </a:r>
            <a:r>
              <a:rPr lang="en-ZA" sz="2400">
                <a:latin typeface="Arial" panose="020B0604020202020204" pitchFamily="34" charset="0"/>
                <a:cs typeface="Arial" panose="020B0604020202020204" pitchFamily="34" charset="0"/>
              </a:rPr>
              <a:t> </a:t>
            </a:r>
            <a:r>
              <a:rPr lang="en-ZA" sz="2400" b="1" err="1">
                <a:latin typeface="Arial" panose="020B0604020202020204" pitchFamily="34" charset="0"/>
                <a:cs typeface="Arial" panose="020B0604020202020204" pitchFamily="34" charset="0"/>
              </a:rPr>
              <a:t>lief</a:t>
            </a:r>
            <a:r>
              <a:rPr lang="en-ZA" sz="2400" b="1">
                <a:latin typeface="Arial" panose="020B0604020202020204" pitchFamily="34" charset="0"/>
                <a:cs typeface="Arial" panose="020B0604020202020204" pitchFamily="34" charset="0"/>
              </a:rPr>
              <a:t> </a:t>
            </a:r>
            <a:r>
              <a:rPr lang="en-ZA" sz="2400">
                <a:latin typeface="Arial" panose="020B0604020202020204" pitchFamily="34" charset="0"/>
                <a:cs typeface="Arial" panose="020B0604020202020204" pitchFamily="34" charset="0"/>
              </a:rPr>
              <a:t>was </a:t>
            </a:r>
            <a:r>
              <a:rPr lang="en-ZA" sz="2400" err="1">
                <a:latin typeface="Arial" panose="020B0604020202020204" pitchFamily="34" charset="0"/>
                <a:cs typeface="Arial" panose="020B0604020202020204" pitchFamily="34" charset="0"/>
              </a:rPr>
              <a:t>vir</a:t>
            </a:r>
            <a:r>
              <a:rPr lang="en-ZA" sz="2400">
                <a:latin typeface="Arial" panose="020B0604020202020204" pitchFamily="34" charset="0"/>
                <a:cs typeface="Arial" panose="020B0604020202020204" pitchFamily="34" charset="0"/>
              </a:rPr>
              <a:t> my </a:t>
            </a:r>
          </a:p>
          <a:p>
            <a:pPr>
              <a:lnSpc>
                <a:spcPct val="150000"/>
              </a:lnSpc>
            </a:pPr>
            <a:r>
              <a:rPr lang="en-ZA" sz="2400">
                <a:latin typeface="Arial" panose="020B0604020202020204" pitchFamily="34" charset="0"/>
                <a:cs typeface="Arial" panose="020B0604020202020204" pitchFamily="34" charset="0"/>
              </a:rPr>
              <a:t>47 en </a:t>
            </a:r>
            <a:r>
              <a:rPr lang="en-ZA" sz="2400" err="1">
                <a:latin typeface="Arial" panose="020B0604020202020204" pitchFamily="34" charset="0"/>
                <a:cs typeface="Arial" panose="020B0604020202020204" pitchFamily="34" charset="0"/>
              </a:rPr>
              <a:t>omdat</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ek</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geweet</a:t>
            </a:r>
            <a:r>
              <a:rPr lang="en-ZA" sz="2400">
                <a:latin typeface="Arial" panose="020B0604020202020204" pitchFamily="34" charset="0"/>
                <a:cs typeface="Arial" panose="020B0604020202020204" pitchFamily="34" charset="0"/>
              </a:rPr>
              <a:t> het </a:t>
            </a:r>
            <a:r>
              <a:rPr lang="en-ZA" sz="2400" err="1">
                <a:latin typeface="Arial" panose="020B0604020202020204" pitchFamily="34" charset="0"/>
                <a:cs typeface="Arial" panose="020B0604020202020204" pitchFamily="34" charset="0"/>
              </a:rPr>
              <a:t>dat</a:t>
            </a:r>
            <a:r>
              <a:rPr lang="en-ZA" sz="2400">
                <a:latin typeface="Arial" panose="020B0604020202020204" pitchFamily="34" charset="0"/>
                <a:cs typeface="Arial" panose="020B0604020202020204" pitchFamily="34" charset="0"/>
              </a:rPr>
              <a:t> </a:t>
            </a:r>
            <a:r>
              <a:rPr lang="en-ZA" sz="2400" err="1">
                <a:latin typeface="Arial" panose="020B0604020202020204" pitchFamily="34" charset="0"/>
                <a:cs typeface="Arial" panose="020B0604020202020204" pitchFamily="34" charset="0"/>
              </a:rPr>
              <a:t>hy</a:t>
            </a:r>
            <a:r>
              <a:rPr lang="en-ZA" sz="2400">
                <a:latin typeface="Arial" panose="020B0604020202020204" pitchFamily="34" charset="0"/>
                <a:cs typeface="Arial" panose="020B0604020202020204" pitchFamily="34" charset="0"/>
              </a:rPr>
              <a:t> </a:t>
            </a:r>
            <a:r>
              <a:rPr lang="en-ZA" sz="2400" b="1" err="1">
                <a:latin typeface="Arial" panose="020B0604020202020204" pitchFamily="34" charset="0"/>
                <a:cs typeface="Arial" panose="020B0604020202020204" pitchFamily="34" charset="0"/>
              </a:rPr>
              <a:t>lief</a:t>
            </a:r>
            <a:r>
              <a:rPr lang="en-ZA" sz="2400" b="1">
                <a:latin typeface="Arial" panose="020B0604020202020204" pitchFamily="34" charset="0"/>
                <a:cs typeface="Arial" panose="020B0604020202020204" pitchFamily="34" charset="0"/>
              </a:rPr>
              <a:t> </a:t>
            </a:r>
            <a:r>
              <a:rPr lang="en-ZA" sz="2400">
                <a:latin typeface="Arial" panose="020B0604020202020204" pitchFamily="34" charset="0"/>
                <a:cs typeface="Arial" panose="020B0604020202020204" pitchFamily="34" charset="0"/>
              </a:rPr>
              <a:t>was </a:t>
            </a:r>
            <a:r>
              <a:rPr lang="en-ZA" sz="2400" err="1">
                <a:latin typeface="Arial" panose="020B0604020202020204" pitchFamily="34" charset="0"/>
                <a:cs typeface="Arial" panose="020B0604020202020204" pitchFamily="34" charset="0"/>
              </a:rPr>
              <a:t>vir</a:t>
            </a:r>
            <a:r>
              <a:rPr lang="en-ZA" sz="2400">
                <a:latin typeface="Arial" panose="020B0604020202020204" pitchFamily="34" charset="0"/>
                <a:cs typeface="Arial" panose="020B0604020202020204" pitchFamily="34" charset="0"/>
              </a:rPr>
              <a:t> my</a:t>
            </a:r>
          </a:p>
        </p:txBody>
      </p:sp>
      <p:sp>
        <p:nvSpPr>
          <p:cNvPr id="3" name="TextBox 2"/>
          <p:cNvSpPr txBox="1"/>
          <p:nvPr/>
        </p:nvSpPr>
        <p:spPr>
          <a:xfrm>
            <a:off x="5141776" y="532998"/>
            <a:ext cx="3858207" cy="1323439"/>
          </a:xfrm>
          <a:prstGeom prst="rect">
            <a:avLst/>
          </a:prstGeom>
          <a:solidFill>
            <a:schemeClr val="bg1"/>
          </a:solidFill>
          <a:ln>
            <a:solidFill>
              <a:schemeClr val="accent3">
                <a:lumMod val="50000"/>
              </a:schemeClr>
            </a:solidFill>
          </a:ln>
        </p:spPr>
        <p:txBody>
          <a:bodyPr wrap="square" rtlCol="0">
            <a:spAutoFit/>
          </a:bodyPr>
          <a:lstStyle/>
          <a:p>
            <a:r>
              <a:rPr lang="en-ZA" sz="1600" b="1" i="1" err="1">
                <a:latin typeface="Century Gothic" pitchFamily="34" charset="0"/>
              </a:rPr>
              <a:t>Hy</a:t>
            </a:r>
            <a:r>
              <a:rPr lang="en-ZA" sz="1600" b="1" i="1">
                <a:latin typeface="Century Gothic" pitchFamily="34" charset="0"/>
              </a:rPr>
              <a:t> het die </a:t>
            </a:r>
            <a:r>
              <a:rPr lang="en-ZA" sz="1600" b="1" i="1" err="1">
                <a:latin typeface="Century Gothic" pitchFamily="34" charset="0"/>
              </a:rPr>
              <a:t>potensiaal</a:t>
            </a:r>
            <a:r>
              <a:rPr lang="en-ZA" sz="1600" b="1" i="1">
                <a:latin typeface="Century Gothic" pitchFamily="34" charset="0"/>
              </a:rPr>
              <a:t> </a:t>
            </a:r>
            <a:r>
              <a:rPr lang="en-ZA" sz="1600" b="1" i="1" err="1">
                <a:latin typeface="Century Gothic" pitchFamily="34" charset="0"/>
              </a:rPr>
              <a:t>gehad</a:t>
            </a:r>
            <a:r>
              <a:rPr lang="en-ZA" sz="1600" b="1" i="1">
                <a:latin typeface="Century Gothic" pitchFamily="34" charset="0"/>
              </a:rPr>
              <a:t> om </a:t>
            </a:r>
            <a:r>
              <a:rPr lang="en-ZA" sz="1600" b="1" i="1" err="1">
                <a:latin typeface="Century Gothic" pitchFamily="34" charset="0"/>
              </a:rPr>
              <a:t>baie</a:t>
            </a:r>
            <a:r>
              <a:rPr lang="en-ZA" sz="1600" b="1" i="1">
                <a:latin typeface="Century Gothic" pitchFamily="34" charset="0"/>
              </a:rPr>
              <a:t> in </a:t>
            </a:r>
            <a:r>
              <a:rPr lang="en-ZA" sz="1600" b="1" i="1" err="1">
                <a:latin typeface="Century Gothic" pitchFamily="34" charset="0"/>
              </a:rPr>
              <a:t>sy</a:t>
            </a:r>
            <a:r>
              <a:rPr lang="en-ZA" sz="1600" b="1" i="1">
                <a:latin typeface="Century Gothic" pitchFamily="34" charset="0"/>
              </a:rPr>
              <a:t> </a:t>
            </a:r>
            <a:r>
              <a:rPr lang="en-ZA" sz="1600" b="1" i="1" err="1">
                <a:latin typeface="Century Gothic" pitchFamily="34" charset="0"/>
              </a:rPr>
              <a:t>lewe</a:t>
            </a:r>
            <a:r>
              <a:rPr lang="en-ZA" sz="1600" b="1" i="1">
                <a:latin typeface="Century Gothic" pitchFamily="34" charset="0"/>
              </a:rPr>
              <a:t> </a:t>
            </a:r>
            <a:r>
              <a:rPr lang="en-ZA" sz="1600" b="1" i="1" err="1">
                <a:latin typeface="Century Gothic" pitchFamily="34" charset="0"/>
              </a:rPr>
              <a:t>te</a:t>
            </a:r>
            <a:r>
              <a:rPr lang="en-ZA" sz="1600" b="1" i="1">
                <a:latin typeface="Century Gothic" pitchFamily="34" charset="0"/>
              </a:rPr>
              <a:t> </a:t>
            </a:r>
            <a:r>
              <a:rPr lang="en-ZA" sz="1600" b="1" i="1" err="1">
                <a:latin typeface="Century Gothic" pitchFamily="34" charset="0"/>
              </a:rPr>
              <a:t>bereik</a:t>
            </a:r>
            <a:r>
              <a:rPr lang="en-ZA" sz="1600" b="1" i="1">
                <a:latin typeface="Century Gothic" pitchFamily="34" charset="0"/>
              </a:rPr>
              <a:t>, maar die </a:t>
            </a:r>
            <a:r>
              <a:rPr lang="en-ZA" sz="1600" b="1" i="1" err="1">
                <a:latin typeface="Century Gothic" pitchFamily="34" charset="0"/>
              </a:rPr>
              <a:t>stelsel</a:t>
            </a:r>
            <a:r>
              <a:rPr lang="en-ZA" sz="1600" b="1" i="1">
                <a:latin typeface="Century Gothic" pitchFamily="34" charset="0"/>
              </a:rPr>
              <a:t> van apartheid het </a:t>
            </a:r>
            <a:r>
              <a:rPr lang="en-ZA" sz="1600" b="1" i="1" err="1">
                <a:latin typeface="Century Gothic" pitchFamily="34" charset="0"/>
              </a:rPr>
              <a:t>moontlik</a:t>
            </a:r>
            <a:r>
              <a:rPr lang="en-ZA" sz="1600" b="1" i="1">
                <a:latin typeface="Century Gothic" pitchFamily="34" charset="0"/>
              </a:rPr>
              <a:t> </a:t>
            </a:r>
            <a:r>
              <a:rPr lang="en-ZA" sz="1600" b="1" i="1" err="1">
                <a:latin typeface="Century Gothic" pitchFamily="34" charset="0"/>
              </a:rPr>
              <a:t>verhoed</a:t>
            </a:r>
            <a:r>
              <a:rPr lang="en-ZA" sz="1600" b="1" i="1">
                <a:latin typeface="Century Gothic" pitchFamily="34" charset="0"/>
              </a:rPr>
              <a:t> </a:t>
            </a:r>
            <a:r>
              <a:rPr lang="en-ZA" sz="1600" b="1" i="1" err="1">
                <a:latin typeface="Century Gothic" pitchFamily="34" charset="0"/>
              </a:rPr>
              <a:t>dat</a:t>
            </a:r>
            <a:r>
              <a:rPr lang="en-ZA" sz="1600" b="1" i="1">
                <a:latin typeface="Century Gothic" pitchFamily="34" charset="0"/>
              </a:rPr>
              <a:t> </a:t>
            </a:r>
            <a:r>
              <a:rPr lang="en-ZA" sz="1600" b="1" i="1" err="1">
                <a:latin typeface="Century Gothic" pitchFamily="34" charset="0"/>
              </a:rPr>
              <a:t>hy</a:t>
            </a:r>
            <a:r>
              <a:rPr lang="en-ZA" sz="1600" b="1" i="1">
                <a:latin typeface="Century Gothic" pitchFamily="34" charset="0"/>
              </a:rPr>
              <a:t> </a:t>
            </a:r>
            <a:r>
              <a:rPr lang="en-ZA" sz="1600" b="1" i="1" err="1">
                <a:latin typeface="Century Gothic" pitchFamily="34" charset="0"/>
              </a:rPr>
              <a:t>sy</a:t>
            </a:r>
            <a:r>
              <a:rPr lang="en-ZA" sz="1600" b="1" i="1">
                <a:latin typeface="Century Gothic" pitchFamily="34" charset="0"/>
              </a:rPr>
              <a:t> volle potensiaal  </a:t>
            </a:r>
            <a:r>
              <a:rPr lang="en-ZA" sz="1600" b="1" i="1" err="1">
                <a:latin typeface="Century Gothic" pitchFamily="34" charset="0"/>
              </a:rPr>
              <a:t>bereik</a:t>
            </a:r>
            <a:r>
              <a:rPr lang="en-ZA" sz="1600" b="1" i="1">
                <a:latin typeface="Century Gothic" pitchFamily="34" charset="0"/>
              </a:rPr>
              <a:t>.</a:t>
            </a:r>
            <a:endParaRPr lang="en-ZA" sz="1600" i="1">
              <a:latin typeface="Century Gothic" pitchFamily="34" charset="0"/>
            </a:endParaRPr>
          </a:p>
        </p:txBody>
      </p:sp>
      <p:sp>
        <p:nvSpPr>
          <p:cNvPr id="4" name="TextBox 3"/>
          <p:cNvSpPr txBox="1"/>
          <p:nvPr/>
        </p:nvSpPr>
        <p:spPr>
          <a:xfrm>
            <a:off x="755576" y="5085684"/>
            <a:ext cx="7776864" cy="1077218"/>
          </a:xfrm>
          <a:prstGeom prst="rect">
            <a:avLst/>
          </a:prstGeom>
          <a:solidFill>
            <a:schemeClr val="bg1"/>
          </a:solidFill>
          <a:ln w="28575">
            <a:solidFill>
              <a:schemeClr val="tx1"/>
            </a:solidFill>
            <a:prstDash val="solid"/>
          </a:ln>
        </p:spPr>
        <p:txBody>
          <a:bodyPr wrap="square" rtlCol="0">
            <a:spAutoFit/>
          </a:bodyPr>
          <a:lstStyle/>
          <a:p>
            <a:r>
              <a:rPr lang="en-ZA" sz="1600" b="1" err="1">
                <a:latin typeface="Arial" panose="020B0604020202020204" pitchFamily="34" charset="0"/>
                <a:cs typeface="Arial" panose="020B0604020202020204" pitchFamily="34" charset="0"/>
              </a:rPr>
              <a:t>leeftyd</a:t>
            </a:r>
            <a:r>
              <a:rPr lang="en-ZA" sz="1600" b="1">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tydperk</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waarin</a:t>
            </a:r>
            <a:r>
              <a:rPr lang="en-ZA" sz="1600">
                <a:latin typeface="Arial" panose="020B0604020202020204" pitchFamily="34" charset="0"/>
                <a:cs typeface="Arial" panose="020B0604020202020204" pitchFamily="34" charset="0"/>
              </a:rPr>
              <a:t>/</a:t>
            </a:r>
            <a:r>
              <a:rPr lang="en-ZA" sz="1600" err="1">
                <a:latin typeface="Arial" panose="020B0604020202020204" pitchFamily="34" charset="0"/>
                <a:cs typeface="Arial" panose="020B0604020202020204" pitchFamily="34" charset="0"/>
              </a:rPr>
              <a:t>waartydens</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mens</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leef</a:t>
            </a:r>
            <a:r>
              <a:rPr lang="en-ZA" sz="1600" b="1">
                <a:latin typeface="Arial" panose="020B0604020202020204" pitchFamily="34" charset="0"/>
                <a:cs typeface="Arial" panose="020B0604020202020204" pitchFamily="34" charset="0"/>
              </a:rPr>
              <a:t> </a:t>
            </a:r>
            <a:endParaRPr lang="en-ZA" sz="1600">
              <a:latin typeface="Arial" panose="020B0604020202020204" pitchFamily="34" charset="0"/>
              <a:cs typeface="Arial" panose="020B0604020202020204" pitchFamily="34" charset="0"/>
            </a:endParaRPr>
          </a:p>
          <a:p>
            <a:r>
              <a:rPr lang="en-ZA" sz="1600" b="1" err="1">
                <a:latin typeface="Arial" panose="020B0604020202020204" pitchFamily="34" charset="0"/>
                <a:cs typeface="Arial" panose="020B0604020202020204" pitchFamily="34" charset="0"/>
              </a:rPr>
              <a:t>onregverdigheid</a:t>
            </a:r>
            <a:r>
              <a:rPr lang="en-ZA" sz="1600" b="1">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nie</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regverdig</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wees</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nie</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nie</a:t>
            </a:r>
            <a:r>
              <a:rPr lang="en-ZA" sz="1600">
                <a:latin typeface="Arial" panose="020B0604020202020204" pitchFamily="34" charset="0"/>
                <a:cs typeface="Arial" panose="020B0604020202020204" pitchFamily="34" charset="0"/>
              </a:rPr>
              <a:t> in </a:t>
            </a:r>
            <a:r>
              <a:rPr lang="en-ZA" sz="1600" err="1">
                <a:latin typeface="Arial" panose="020B0604020202020204" pitchFamily="34" charset="0"/>
                <a:cs typeface="Arial" panose="020B0604020202020204" pitchFamily="34" charset="0"/>
              </a:rPr>
              <a:t>ooreenstemming</a:t>
            </a:r>
            <a:r>
              <a:rPr lang="en-ZA" sz="1600">
                <a:latin typeface="Arial" panose="020B0604020202020204" pitchFamily="34" charset="0"/>
                <a:cs typeface="Arial" panose="020B0604020202020204" pitchFamily="34" charset="0"/>
              </a:rPr>
              <a:t> met </a:t>
            </a:r>
            <a:r>
              <a:rPr lang="en-ZA" sz="1600" err="1">
                <a:latin typeface="Arial" panose="020B0604020202020204" pitchFamily="34" charset="0"/>
                <a:cs typeface="Arial" panose="020B0604020202020204" pitchFamily="34" charset="0"/>
              </a:rPr>
              <a:t>wat</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reg</a:t>
            </a:r>
            <a:r>
              <a:rPr lang="en-ZA" sz="1600">
                <a:latin typeface="Arial" panose="020B0604020202020204" pitchFamily="34" charset="0"/>
                <a:cs typeface="Arial" panose="020B0604020202020204" pitchFamily="34" charset="0"/>
              </a:rPr>
              <a:t> is </a:t>
            </a:r>
            <a:r>
              <a:rPr lang="en-ZA" sz="1600" err="1">
                <a:latin typeface="Arial" panose="020B0604020202020204" pitchFamily="34" charset="0"/>
                <a:cs typeface="Arial" panose="020B0604020202020204" pitchFamily="34" charset="0"/>
              </a:rPr>
              <a:t>nie</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onbillik</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wees</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onredelik</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wees</a:t>
            </a:r>
            <a:endParaRPr lang="en-ZA" sz="1600">
              <a:latin typeface="Arial" panose="020B0604020202020204" pitchFamily="34" charset="0"/>
              <a:cs typeface="Arial" panose="020B0604020202020204" pitchFamily="34" charset="0"/>
            </a:endParaRPr>
          </a:p>
          <a:p>
            <a:r>
              <a:rPr lang="en-ZA" sz="1600" b="1" err="1">
                <a:latin typeface="Arial" panose="020B0604020202020204" pitchFamily="34" charset="0"/>
                <a:cs typeface="Arial" panose="020B0604020202020204" pitchFamily="34" charset="0"/>
              </a:rPr>
              <a:t>uithuil</a:t>
            </a:r>
            <a:r>
              <a:rPr lang="en-ZA" sz="1600" b="1">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huil</a:t>
            </a:r>
            <a:r>
              <a:rPr lang="en-ZA" sz="1600">
                <a:latin typeface="Arial" panose="020B0604020202020204" pitchFamily="34" charset="0"/>
                <a:cs typeface="Arial" panose="020B0604020202020204" pitchFamily="34" charset="0"/>
              </a:rPr>
              <a:t> tot </a:t>
            </a:r>
            <a:r>
              <a:rPr lang="en-ZA" sz="1600" err="1">
                <a:latin typeface="Arial" panose="020B0604020202020204" pitchFamily="34" charset="0"/>
                <a:cs typeface="Arial" panose="020B0604020202020204" pitchFamily="34" charset="0"/>
              </a:rPr>
              <a:t>jy</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nie</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meer</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kan</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nie</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klaar</a:t>
            </a:r>
            <a:r>
              <a:rPr lang="en-ZA" sz="1600">
                <a:latin typeface="Arial" panose="020B0604020202020204" pitchFamily="34" charset="0"/>
                <a:cs typeface="Arial" panose="020B0604020202020204" pitchFamily="34" charset="0"/>
              </a:rPr>
              <a:t> </a:t>
            </a:r>
            <a:r>
              <a:rPr lang="en-ZA" sz="1600" err="1">
                <a:latin typeface="Arial" panose="020B0604020202020204" pitchFamily="34" charset="0"/>
                <a:cs typeface="Arial" panose="020B0604020202020204" pitchFamily="34" charset="0"/>
              </a:rPr>
              <a:t>huil</a:t>
            </a:r>
            <a:endParaRPr lang="en-ZA" sz="1600">
              <a:latin typeface="Arial" panose="020B0604020202020204" pitchFamily="34" charset="0"/>
              <a:cs typeface="Arial" panose="020B0604020202020204" pitchFamily="34" charset="0"/>
            </a:endParaRPr>
          </a:p>
        </p:txBody>
      </p:sp>
      <p:sp>
        <p:nvSpPr>
          <p:cNvPr id="5" name="TextBox 4"/>
          <p:cNvSpPr txBox="1"/>
          <p:nvPr/>
        </p:nvSpPr>
        <p:spPr>
          <a:xfrm>
            <a:off x="5940152" y="2852936"/>
            <a:ext cx="2993093" cy="523220"/>
          </a:xfrm>
          <a:prstGeom prst="rect">
            <a:avLst/>
          </a:prstGeom>
          <a:solidFill>
            <a:schemeClr val="bg1"/>
          </a:solidFill>
          <a:ln>
            <a:solidFill>
              <a:schemeClr val="accent3">
                <a:lumMod val="50000"/>
              </a:schemeClr>
            </a:solidFill>
          </a:ln>
        </p:spPr>
        <p:txBody>
          <a:bodyPr wrap="square" rtlCol="0">
            <a:spAutoFit/>
          </a:bodyPr>
          <a:lstStyle/>
          <a:p>
            <a:r>
              <a:rPr lang="en-ZA" sz="1400" b="1" i="1">
                <a:latin typeface="Century Gothic" pitchFamily="34" charset="0"/>
              </a:rPr>
              <a:t>Die </a:t>
            </a:r>
            <a:r>
              <a:rPr lang="en-ZA" sz="1400" b="1" i="1" err="1">
                <a:latin typeface="Century Gothic" pitchFamily="34" charset="0"/>
              </a:rPr>
              <a:t>apartheidsbestel</a:t>
            </a:r>
            <a:r>
              <a:rPr lang="en-ZA" sz="1400" b="1" i="1">
                <a:latin typeface="Century Gothic" pitchFamily="34" charset="0"/>
              </a:rPr>
              <a:t> </a:t>
            </a:r>
            <a:r>
              <a:rPr lang="en-ZA" sz="1400" b="1" i="1" err="1">
                <a:latin typeface="Century Gothic" pitchFamily="34" charset="0"/>
              </a:rPr>
              <a:t>waardeur</a:t>
            </a:r>
            <a:r>
              <a:rPr lang="en-ZA" sz="1400" b="1" i="1">
                <a:latin typeface="Century Gothic" pitchFamily="34" charset="0"/>
              </a:rPr>
              <a:t> </a:t>
            </a:r>
            <a:r>
              <a:rPr lang="en-ZA" sz="1400" b="1" i="1" err="1">
                <a:latin typeface="Century Gothic" pitchFamily="34" charset="0"/>
              </a:rPr>
              <a:t>hy</a:t>
            </a:r>
            <a:r>
              <a:rPr lang="en-ZA" sz="1400" b="1" i="1">
                <a:latin typeface="Century Gothic" pitchFamily="34" charset="0"/>
              </a:rPr>
              <a:t> </a:t>
            </a:r>
            <a:r>
              <a:rPr lang="en-ZA" sz="1400" b="1" i="1" err="1">
                <a:latin typeface="Century Gothic" pitchFamily="34" charset="0"/>
              </a:rPr>
              <a:t>geleenthede</a:t>
            </a:r>
            <a:r>
              <a:rPr lang="en-ZA" sz="1400" b="1" i="1">
                <a:latin typeface="Century Gothic" pitchFamily="34" charset="0"/>
              </a:rPr>
              <a:t> </a:t>
            </a:r>
            <a:r>
              <a:rPr lang="en-ZA" sz="1400" b="1" i="1" err="1">
                <a:latin typeface="Century Gothic" pitchFamily="34" charset="0"/>
              </a:rPr>
              <a:t>ontneem</a:t>
            </a:r>
            <a:r>
              <a:rPr lang="en-ZA" sz="1400" b="1" i="1">
                <a:latin typeface="Century Gothic" pitchFamily="34" charset="0"/>
              </a:rPr>
              <a:t> is.</a:t>
            </a:r>
            <a:endParaRPr lang="en-ZA" sz="1400" i="1">
              <a:latin typeface="Century Gothic" pitchFamily="34" charset="0"/>
            </a:endParaRPr>
          </a:p>
        </p:txBody>
      </p:sp>
      <p:sp>
        <p:nvSpPr>
          <p:cNvPr id="7" name="TextBox 6"/>
          <p:cNvSpPr txBox="1"/>
          <p:nvPr/>
        </p:nvSpPr>
        <p:spPr>
          <a:xfrm>
            <a:off x="1578907" y="532998"/>
            <a:ext cx="2561045" cy="338554"/>
          </a:xfrm>
          <a:prstGeom prst="rect">
            <a:avLst/>
          </a:prstGeom>
          <a:solidFill>
            <a:schemeClr val="bg1"/>
          </a:solidFill>
          <a:ln>
            <a:solidFill>
              <a:schemeClr val="accent3">
                <a:lumMod val="50000"/>
              </a:schemeClr>
            </a:solidFill>
          </a:ln>
        </p:spPr>
        <p:txBody>
          <a:bodyPr wrap="square" rtlCol="0">
            <a:spAutoFit/>
          </a:bodyPr>
          <a:lstStyle/>
          <a:p>
            <a:r>
              <a:rPr lang="en-ZA" sz="1600" b="1" i="1">
                <a:latin typeface="Century Gothic" pitchFamily="34" charset="0"/>
              </a:rPr>
              <a:t>“huil” 6 keer herhaal</a:t>
            </a:r>
            <a:endParaRPr lang="en-ZA" sz="1600" i="1">
              <a:latin typeface="Century Gothic" pitchFamily="34" charset="0"/>
            </a:endParaRPr>
          </a:p>
        </p:txBody>
      </p:sp>
      <p:sp>
        <p:nvSpPr>
          <p:cNvPr id="8" name="TextBox 7"/>
          <p:cNvSpPr txBox="1"/>
          <p:nvPr/>
        </p:nvSpPr>
        <p:spPr>
          <a:xfrm>
            <a:off x="3820677" y="4408558"/>
            <a:ext cx="5112568" cy="584775"/>
          </a:xfrm>
          <a:prstGeom prst="rect">
            <a:avLst/>
          </a:prstGeom>
          <a:solidFill>
            <a:schemeClr val="bg1"/>
          </a:solidFill>
          <a:ln>
            <a:solidFill>
              <a:schemeClr val="accent3">
                <a:lumMod val="50000"/>
              </a:schemeClr>
            </a:solidFill>
          </a:ln>
        </p:spPr>
        <p:txBody>
          <a:bodyPr wrap="square" rtlCol="0">
            <a:spAutoFit/>
          </a:bodyPr>
          <a:lstStyle/>
          <a:p>
            <a:r>
              <a:rPr lang="en-ZA" sz="1600" b="1" i="1">
                <a:latin typeface="Century Gothic" pitchFamily="34" charset="0"/>
              </a:rPr>
              <a:t>“lief” staan onder mekaar; so beklemtoon: het sy liefde verloor; sal nie meer so gekoester voel nie</a:t>
            </a:r>
            <a:r>
              <a:rPr lang="en-ZA" sz="1400" b="1" i="1">
                <a:latin typeface="Century Gothic" pitchFamily="34" charset="0"/>
              </a:rPr>
              <a:t>.</a:t>
            </a:r>
            <a:endParaRPr lang="en-ZA" sz="1400" i="1">
              <a:latin typeface="Century Gothic" pitchFamily="34" charset="0"/>
            </a:endParaRPr>
          </a:p>
        </p:txBody>
      </p:sp>
      <p:cxnSp>
        <p:nvCxnSpPr>
          <p:cNvPr id="10" name="Straight Arrow Connector 9"/>
          <p:cNvCxnSpPr>
            <a:cxnSpLocks/>
          </p:cNvCxnSpPr>
          <p:nvPr/>
        </p:nvCxnSpPr>
        <p:spPr>
          <a:xfrm>
            <a:off x="3820677" y="897966"/>
            <a:ext cx="247267" cy="4428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758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052736"/>
            <a:ext cx="7560840" cy="2246769"/>
          </a:xfrm>
          <a:prstGeom prst="rect">
            <a:avLst/>
          </a:prstGeom>
          <a:noFill/>
        </p:spPr>
        <p:txBody>
          <a:bodyPr wrap="square" rtlCol="0">
            <a:spAutoFit/>
          </a:bodyPr>
          <a:lstStyle/>
          <a:p>
            <a:r>
              <a:rPr lang="en-US" sz="2000" b="1" i="1">
                <a:latin typeface="Arial" panose="020B0604020202020204" pitchFamily="34" charset="0"/>
                <a:cs typeface="Arial" panose="020B0604020202020204" pitchFamily="34" charset="0"/>
              </a:rPr>
              <a:t>*Die volgende strofe slegs in die Versindaba weergawe</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48 vandag</a:t>
            </a:r>
          </a:p>
          <a:p>
            <a:r>
              <a:rPr lang="en-US" sz="2000">
                <a:latin typeface="Arial" panose="020B0604020202020204" pitchFamily="34" charset="0"/>
                <a:cs typeface="Arial" panose="020B0604020202020204" pitchFamily="34" charset="0"/>
              </a:rPr>
              <a:t>49 jare na sy dood</a:t>
            </a:r>
          </a:p>
          <a:p>
            <a:r>
              <a:rPr lang="en-US" sz="2000">
                <a:latin typeface="Arial" panose="020B0604020202020204" pitchFamily="34" charset="0"/>
                <a:cs typeface="Arial" panose="020B0604020202020204" pitchFamily="34" charset="0"/>
              </a:rPr>
              <a:t>50 onthou ek eending van oupa Thomas</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51 “niemand kan jou seerder maak as jy jouself nie”</a:t>
            </a:r>
          </a:p>
        </p:txBody>
      </p:sp>
      <p:sp>
        <p:nvSpPr>
          <p:cNvPr id="3" name="TextBox 2"/>
          <p:cNvSpPr txBox="1"/>
          <p:nvPr/>
        </p:nvSpPr>
        <p:spPr>
          <a:xfrm>
            <a:off x="827584" y="3861048"/>
            <a:ext cx="7344816" cy="1200329"/>
          </a:xfrm>
          <a:prstGeom prst="rect">
            <a:avLst/>
          </a:prstGeom>
          <a:solidFill>
            <a:schemeClr val="bg1"/>
          </a:solidFill>
          <a:ln>
            <a:solidFill>
              <a:schemeClr val="accent3">
                <a:lumMod val="50000"/>
              </a:schemeClr>
            </a:solidFill>
          </a:ln>
        </p:spPr>
        <p:txBody>
          <a:bodyPr wrap="square" rtlCol="0">
            <a:spAutoFit/>
          </a:bodyPr>
          <a:lstStyle/>
          <a:p>
            <a:r>
              <a:rPr lang="en-ZA" b="1" i="1">
                <a:latin typeface="Arial" panose="020B0604020202020204" pitchFamily="34" charset="0"/>
                <a:cs typeface="Arial" panose="020B0604020202020204" pitchFamily="34" charset="0"/>
              </a:rPr>
              <a:t>In die </a:t>
            </a:r>
            <a:r>
              <a:rPr lang="en-ZA" b="1" i="1" err="1">
                <a:latin typeface="Arial" panose="020B0604020202020204" pitchFamily="34" charset="0"/>
                <a:cs typeface="Arial" panose="020B0604020202020204" pitchFamily="34" charset="0"/>
              </a:rPr>
              <a:t>slotreël</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aanhaling</a:t>
            </a:r>
            <a:r>
              <a:rPr lang="en-ZA" b="1" i="1">
                <a:latin typeface="Arial" panose="020B0604020202020204" pitchFamily="34" charset="0"/>
                <a:cs typeface="Arial" panose="020B0604020202020204" pitchFamily="34" charset="0"/>
              </a:rPr>
              <a:t> van </a:t>
            </a:r>
            <a:r>
              <a:rPr lang="en-ZA" b="1" i="1" err="1">
                <a:latin typeface="Arial" panose="020B0604020202020204" pitchFamily="34" charset="0"/>
                <a:cs typeface="Arial" panose="020B0604020202020204" pitchFamily="34" charset="0"/>
              </a:rPr>
              <a:t>oupa</a:t>
            </a:r>
            <a:r>
              <a:rPr lang="en-ZA" b="1" i="1">
                <a:latin typeface="Arial" panose="020B0604020202020204" pitchFamily="34" charset="0"/>
                <a:cs typeface="Arial" panose="020B0604020202020204" pitchFamily="34" charset="0"/>
              </a:rPr>
              <a:t> se </a:t>
            </a:r>
            <a:r>
              <a:rPr lang="en-ZA" b="1" i="1" err="1">
                <a:latin typeface="Arial" panose="020B0604020202020204" pitchFamily="34" charset="0"/>
                <a:cs typeface="Arial" panose="020B0604020202020204" pitchFamily="34" charset="0"/>
              </a:rPr>
              <a:t>direkte</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woorde</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beklemtoon</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sy</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iets</a:t>
            </a:r>
            <a:r>
              <a:rPr lang="en-ZA" b="1" i="1">
                <a:latin typeface="Arial" panose="020B0604020202020204" pitchFamily="34" charset="0"/>
                <a:cs typeface="Arial" panose="020B0604020202020204" pitchFamily="34" charset="0"/>
              </a:rPr>
              <a:t> wat </a:t>
            </a:r>
            <a:r>
              <a:rPr lang="en-ZA" b="1" i="1" err="1">
                <a:latin typeface="Arial" panose="020B0604020202020204" pitchFamily="34" charset="0"/>
                <a:cs typeface="Arial" panose="020B0604020202020204" pitchFamily="34" charset="0"/>
              </a:rPr>
              <a:t>sy</a:t>
            </a:r>
            <a:r>
              <a:rPr lang="en-ZA" b="1" i="1">
                <a:latin typeface="Arial" panose="020B0604020202020204" pitchFamily="34" charset="0"/>
                <a:cs typeface="Arial" panose="020B0604020202020204" pitchFamily="34" charset="0"/>
              </a:rPr>
              <a:t> by </a:t>
            </a:r>
            <a:r>
              <a:rPr lang="en-ZA" b="1" i="1" err="1">
                <a:latin typeface="Arial" panose="020B0604020202020204" pitchFamily="34" charset="0"/>
                <a:cs typeface="Arial" panose="020B0604020202020204" pitchFamily="34" charset="0"/>
              </a:rPr>
              <a:t>haar</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oupa</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geleer</a:t>
            </a:r>
            <a:r>
              <a:rPr lang="en-ZA" b="1" i="1">
                <a:latin typeface="Arial" panose="020B0604020202020204" pitchFamily="34" charset="0"/>
                <a:cs typeface="Arial" panose="020B0604020202020204" pitchFamily="34" charset="0"/>
              </a:rPr>
              <a:t> het, </a:t>
            </a:r>
            <a:r>
              <a:rPr lang="en-ZA" b="1" i="1" err="1">
                <a:latin typeface="Arial" panose="020B0604020202020204" pitchFamily="34" charset="0"/>
                <a:cs typeface="Arial" panose="020B0604020202020204" pitchFamily="34" charset="0"/>
              </a:rPr>
              <a:t>naamlik</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dat</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elke</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mens</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verantwoordelik</a:t>
            </a:r>
            <a:r>
              <a:rPr lang="en-ZA" b="1" i="1">
                <a:latin typeface="Arial" panose="020B0604020202020204" pitchFamily="34" charset="0"/>
                <a:cs typeface="Arial" panose="020B0604020202020204" pitchFamily="34" charset="0"/>
              </a:rPr>
              <a:t> is </a:t>
            </a:r>
            <a:r>
              <a:rPr lang="en-ZA" b="1" i="1" err="1">
                <a:latin typeface="Arial" panose="020B0604020202020204" pitchFamily="34" charset="0"/>
                <a:cs typeface="Arial" panose="020B0604020202020204" pitchFamily="34" charset="0"/>
              </a:rPr>
              <a:t>vir</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sy</a:t>
            </a:r>
            <a:r>
              <a:rPr lang="en-ZA" b="1" i="1">
                <a:latin typeface="Arial" panose="020B0604020202020204" pitchFamily="34" charset="0"/>
                <a:cs typeface="Arial" panose="020B0604020202020204" pitchFamily="34" charset="0"/>
              </a:rPr>
              <a:t> / </a:t>
            </a:r>
            <a:r>
              <a:rPr lang="en-ZA" b="1" i="1" err="1">
                <a:latin typeface="Arial" panose="020B0604020202020204" pitchFamily="34" charset="0"/>
                <a:cs typeface="Arial" panose="020B0604020202020204" pitchFamily="34" charset="0"/>
              </a:rPr>
              <a:t>haar</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eie</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geluk</a:t>
            </a:r>
            <a:r>
              <a:rPr lang="en-ZA" b="1" i="1">
                <a:latin typeface="Arial" panose="020B0604020202020204" pitchFamily="34" charset="0"/>
                <a:cs typeface="Arial" panose="020B0604020202020204" pitchFamily="34" charset="0"/>
              </a:rPr>
              <a:t>.  Hoe </a:t>
            </a:r>
            <a:r>
              <a:rPr lang="en-ZA" b="1" i="1" err="1">
                <a:latin typeface="Arial" panose="020B0604020202020204" pitchFamily="34" charset="0"/>
                <a:cs typeface="Arial" panose="020B0604020202020204" pitchFamily="34" charset="0"/>
              </a:rPr>
              <a:t>jy</a:t>
            </a:r>
            <a:r>
              <a:rPr lang="en-ZA" b="1" i="1">
                <a:latin typeface="Arial" panose="020B0604020202020204" pitchFamily="34" charset="0"/>
                <a:cs typeface="Arial" panose="020B0604020202020204" pitchFamily="34" charset="0"/>
              </a:rPr>
              <a:t> dinge </a:t>
            </a:r>
            <a:r>
              <a:rPr lang="en-ZA" b="1" i="1" err="1">
                <a:latin typeface="Arial" panose="020B0604020202020204" pitchFamily="34" charset="0"/>
                <a:cs typeface="Arial" panose="020B0604020202020204" pitchFamily="34" charset="0"/>
              </a:rPr>
              <a:t>benader</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en</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verwerk</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sal</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bepaal</a:t>
            </a:r>
            <a:r>
              <a:rPr lang="en-ZA" b="1" i="1">
                <a:latin typeface="Arial" panose="020B0604020202020204" pitchFamily="34" charset="0"/>
                <a:cs typeface="Arial" panose="020B0604020202020204" pitchFamily="34" charset="0"/>
              </a:rPr>
              <a:t> of </a:t>
            </a:r>
            <a:r>
              <a:rPr lang="en-ZA" b="1" i="1" err="1">
                <a:latin typeface="Arial" panose="020B0604020202020204" pitchFamily="34" charset="0"/>
                <a:cs typeface="Arial" panose="020B0604020202020204" pitchFamily="34" charset="0"/>
              </a:rPr>
              <a:t>jy</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geluk</a:t>
            </a:r>
            <a:r>
              <a:rPr lang="en-ZA" b="1" i="1">
                <a:latin typeface="Arial" panose="020B0604020202020204" pitchFamily="34" charset="0"/>
                <a:cs typeface="Arial" panose="020B0604020202020204" pitchFamily="34" charset="0"/>
              </a:rPr>
              <a:t> of </a:t>
            </a:r>
            <a:r>
              <a:rPr lang="en-ZA" b="1" i="1" err="1">
                <a:latin typeface="Arial" panose="020B0604020202020204" pitchFamily="34" charset="0"/>
                <a:cs typeface="Arial" panose="020B0604020202020204" pitchFamily="34" charset="0"/>
              </a:rPr>
              <a:t>ongeluk</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sal</a:t>
            </a:r>
            <a:r>
              <a:rPr lang="en-ZA" b="1" i="1">
                <a:latin typeface="Arial" panose="020B0604020202020204" pitchFamily="34" charset="0"/>
                <a:cs typeface="Arial" panose="020B0604020202020204" pitchFamily="34" charset="0"/>
              </a:rPr>
              <a:t> </a:t>
            </a:r>
            <a:r>
              <a:rPr lang="en-ZA" b="1" i="1" err="1">
                <a:latin typeface="Arial" panose="020B0604020202020204" pitchFamily="34" charset="0"/>
                <a:cs typeface="Arial" panose="020B0604020202020204" pitchFamily="34" charset="0"/>
              </a:rPr>
              <a:t>smaak</a:t>
            </a:r>
            <a:r>
              <a:rPr lang="en-ZA" b="1" i="1">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4540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0917" y="1844824"/>
            <a:ext cx="7156403" cy="4176464"/>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af-ZA" sz="2400" b="1">
                <a:latin typeface="Arial" panose="020B0604020202020204" pitchFamily="34" charset="0"/>
                <a:cs typeface="Arial" panose="020B0604020202020204" pitchFamily="34" charset="0"/>
              </a:rPr>
              <a:t>Vrye vers </a:t>
            </a:r>
          </a:p>
          <a:p>
            <a:pPr marL="742950" lvl="1" indent="-285750">
              <a:lnSpc>
                <a:spcPct val="150000"/>
              </a:lnSpc>
              <a:buFont typeface="Arial" panose="020B0604020202020204" pitchFamily="34" charset="0"/>
              <a:buChar char="•"/>
            </a:pPr>
            <a:r>
              <a:rPr lang="af-ZA" sz="2000">
                <a:latin typeface="Arial" panose="020B0604020202020204" pitchFamily="34" charset="0"/>
                <a:cs typeface="Arial" panose="020B0604020202020204" pitchFamily="34" charset="0"/>
              </a:rPr>
              <a:t>min hoofletters, </a:t>
            </a:r>
          </a:p>
          <a:p>
            <a:pPr marL="742950" lvl="1" indent="-285750">
              <a:lnSpc>
                <a:spcPct val="150000"/>
              </a:lnSpc>
              <a:buFont typeface="Arial" panose="020B0604020202020204" pitchFamily="34" charset="0"/>
              <a:buChar char="•"/>
            </a:pPr>
            <a:r>
              <a:rPr lang="af-ZA" sz="2000">
                <a:latin typeface="Arial" panose="020B0604020202020204" pitchFamily="34" charset="0"/>
                <a:cs typeface="Arial" panose="020B0604020202020204" pitchFamily="34" charset="0"/>
              </a:rPr>
              <a:t>geen vaste rympatroon of </a:t>
            </a:r>
          </a:p>
          <a:p>
            <a:pPr marL="742950" lvl="1" indent="-285750">
              <a:lnSpc>
                <a:spcPct val="150000"/>
              </a:lnSpc>
              <a:buFont typeface="Arial" panose="020B0604020202020204" pitchFamily="34" charset="0"/>
              <a:buChar char="•"/>
            </a:pPr>
            <a:r>
              <a:rPr lang="af-ZA" sz="2000">
                <a:latin typeface="Arial" panose="020B0604020202020204" pitchFamily="34" charset="0"/>
                <a:cs typeface="Arial" panose="020B0604020202020204" pitchFamily="34" charset="0"/>
              </a:rPr>
              <a:t>gedigvorm nie, </a:t>
            </a:r>
          </a:p>
          <a:p>
            <a:pPr marL="742950" lvl="1" indent="-285750">
              <a:lnSpc>
                <a:spcPct val="150000"/>
              </a:lnSpc>
              <a:buFont typeface="Arial" panose="020B0604020202020204" pitchFamily="34" charset="0"/>
              <a:buChar char="•"/>
            </a:pPr>
            <a:r>
              <a:rPr lang="af-ZA" sz="2000">
                <a:latin typeface="Arial" panose="020B0604020202020204" pitchFamily="34" charset="0"/>
                <a:cs typeface="Arial" panose="020B0604020202020204" pitchFamily="34" charset="0"/>
              </a:rPr>
              <a:t>strofes en versreëls se lengte, </a:t>
            </a:r>
          </a:p>
          <a:p>
            <a:pPr marL="742950" lvl="1" indent="-285750">
              <a:lnSpc>
                <a:spcPct val="150000"/>
              </a:lnSpc>
              <a:buFont typeface="Arial" panose="020B0604020202020204" pitchFamily="34" charset="0"/>
              <a:buChar char="•"/>
            </a:pPr>
            <a:r>
              <a:rPr lang="af-ZA" sz="2000">
                <a:latin typeface="Arial" panose="020B0604020202020204" pitchFamily="34" charset="0"/>
                <a:cs typeface="Arial" panose="020B0604020202020204" pitchFamily="34" charset="0"/>
              </a:rPr>
              <a:t>ritme en metrum wissel, </a:t>
            </a:r>
          </a:p>
          <a:p>
            <a:pPr marL="742950" lvl="1" indent="-285750">
              <a:lnSpc>
                <a:spcPct val="150000"/>
              </a:lnSpc>
              <a:buFont typeface="Arial" panose="020B0604020202020204" pitchFamily="34" charset="0"/>
              <a:buChar char="•"/>
            </a:pPr>
            <a:r>
              <a:rPr lang="af-ZA" sz="2000">
                <a:latin typeface="Arial" panose="020B0604020202020204" pitchFamily="34" charset="0"/>
                <a:cs typeface="Arial" panose="020B0604020202020204" pitchFamily="34" charset="0"/>
              </a:rPr>
              <a:t>weinig leestekens). </a:t>
            </a:r>
          </a:p>
        </p:txBody>
      </p:sp>
      <p:sp>
        <p:nvSpPr>
          <p:cNvPr id="9" name="Rectangle 8"/>
          <p:cNvSpPr/>
          <p:nvPr/>
        </p:nvSpPr>
        <p:spPr>
          <a:xfrm>
            <a:off x="1000917" y="476672"/>
            <a:ext cx="7156403" cy="1152128"/>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af-ZA" sz="2800" b="1"/>
              <a:t>Post-lees:</a:t>
            </a:r>
          </a:p>
          <a:p>
            <a:pPr>
              <a:lnSpc>
                <a:spcPct val="150000"/>
              </a:lnSpc>
            </a:pPr>
            <a:r>
              <a:rPr lang="af-ZA" sz="2800" b="1"/>
              <a:t>Ontleding van “oupa Thomas Daniel Granfield” </a:t>
            </a:r>
            <a:endParaRPr lang="af-ZA" sz="2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34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1556792"/>
            <a:ext cx="6912768" cy="3312368"/>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af-ZA" sz="2800" b="1">
                <a:latin typeface="Arial" panose="020B0604020202020204" pitchFamily="34" charset="0"/>
                <a:cs typeface="Arial" panose="020B0604020202020204" pitchFamily="34" charset="0"/>
              </a:rPr>
              <a:t>Praatpoësie</a:t>
            </a:r>
            <a:r>
              <a:rPr lang="af-ZA" sz="2800">
                <a:latin typeface="Arial" panose="020B0604020202020204" pitchFamily="34" charset="0"/>
                <a:cs typeface="Arial" panose="020B0604020202020204" pitchFamily="34" charset="0"/>
              </a:rPr>
              <a:t> </a:t>
            </a:r>
          </a:p>
          <a:p>
            <a:pPr marL="742950" lvl="1" indent="-285750">
              <a:lnSpc>
                <a:spcPct val="150000"/>
              </a:lnSpc>
              <a:buFont typeface="Arial" panose="020B0604020202020204" pitchFamily="34" charset="0"/>
              <a:buChar char="•"/>
            </a:pPr>
            <a:r>
              <a:rPr lang="af-ZA" sz="2000">
                <a:latin typeface="Arial" panose="020B0604020202020204" pitchFamily="34" charset="0"/>
                <a:cs typeface="Arial" panose="020B0604020202020204" pitchFamily="34" charset="0"/>
              </a:rPr>
              <a:t>spreektaal en –ritme oorheers, </a:t>
            </a:r>
          </a:p>
          <a:p>
            <a:pPr marL="742950" lvl="1" indent="-285750">
              <a:lnSpc>
                <a:spcPct val="150000"/>
              </a:lnSpc>
              <a:buFont typeface="Arial" panose="020B0604020202020204" pitchFamily="34" charset="0"/>
              <a:buChar char="•"/>
            </a:pPr>
            <a:r>
              <a:rPr lang="af-ZA" sz="2000">
                <a:latin typeface="Arial" panose="020B0604020202020204" pitchFamily="34" charset="0"/>
                <a:cs typeface="Arial" panose="020B0604020202020204" pitchFamily="34" charset="0"/>
              </a:rPr>
              <a:t>dikwels outobiografies, </a:t>
            </a:r>
          </a:p>
          <a:p>
            <a:pPr marL="742950" lvl="1" indent="-285750">
              <a:lnSpc>
                <a:spcPct val="150000"/>
              </a:lnSpc>
              <a:buFont typeface="Arial" panose="020B0604020202020204" pitchFamily="34" charset="0"/>
              <a:buChar char="•"/>
            </a:pPr>
            <a:r>
              <a:rPr lang="af-ZA" sz="2000">
                <a:latin typeface="Arial" panose="020B0604020202020204" pitchFamily="34" charset="0"/>
                <a:cs typeface="Arial" panose="020B0604020202020204" pitchFamily="34" charset="0"/>
              </a:rPr>
              <a:t>word gekenmerk deur herhaling, </a:t>
            </a:r>
          </a:p>
          <a:p>
            <a:pPr marL="742950" lvl="1" indent="-285750">
              <a:lnSpc>
                <a:spcPct val="150000"/>
              </a:lnSpc>
              <a:buFont typeface="Arial" panose="020B0604020202020204" pitchFamily="34" charset="0"/>
              <a:buChar char="•"/>
            </a:pPr>
            <a:r>
              <a:rPr lang="af-ZA" sz="2000">
                <a:latin typeface="Arial" panose="020B0604020202020204" pitchFamily="34" charset="0"/>
                <a:cs typeface="Arial" panose="020B0604020202020204" pitchFamily="34" charset="0"/>
              </a:rPr>
              <a:t>die slotreël het gewoonlik poëtiese trefkrag).</a:t>
            </a:r>
          </a:p>
        </p:txBody>
      </p:sp>
    </p:spTree>
    <p:extLst>
      <p:ext uri="{BB962C8B-B14F-4D97-AF65-F5344CB8AC3E}">
        <p14:creationId xmlns:p14="http://schemas.microsoft.com/office/powerpoint/2010/main" val="39210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9896" y="2132856"/>
            <a:ext cx="6912768" cy="122413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742950" lvl="1" indent="-285750">
              <a:lnSpc>
                <a:spcPct val="150000"/>
              </a:lnSpc>
              <a:buFont typeface="Arial" panose="020B0604020202020204" pitchFamily="34" charset="0"/>
              <a:buChar char="•"/>
            </a:pPr>
            <a:r>
              <a:rPr lang="af-ZA" sz="2000" b="1" i="1">
                <a:latin typeface="Arial" panose="020B0604020202020204" pitchFamily="34" charset="0"/>
                <a:cs typeface="Arial" panose="020B0604020202020204" pitchFamily="34" charset="0"/>
              </a:rPr>
              <a:t>Deel 1 </a:t>
            </a:r>
            <a:r>
              <a:rPr lang="af-ZA" sz="2000">
                <a:latin typeface="Arial" panose="020B0604020202020204" pitchFamily="34" charset="0"/>
                <a:cs typeface="Arial" panose="020B0604020202020204" pitchFamily="34" charset="0"/>
              </a:rPr>
              <a:t>fokus meer op die </a:t>
            </a:r>
            <a:r>
              <a:rPr lang="af-ZA" sz="2000" b="1">
                <a:latin typeface="Arial" panose="020B0604020202020204" pitchFamily="34" charset="0"/>
                <a:cs typeface="Arial" panose="020B0604020202020204" pitchFamily="34" charset="0"/>
              </a:rPr>
              <a:t>narratiewe</a:t>
            </a:r>
            <a:r>
              <a:rPr lang="af-ZA" sz="2000">
                <a:latin typeface="Arial" panose="020B0604020202020204" pitchFamily="34" charset="0"/>
                <a:cs typeface="Arial" panose="020B0604020202020204" pitchFamily="34" charset="0"/>
              </a:rPr>
              <a:t> </a:t>
            </a:r>
            <a:r>
              <a:rPr lang="af-ZA" sz="2000" b="1">
                <a:latin typeface="Arial" panose="020B0604020202020204" pitchFamily="34" charset="0"/>
                <a:cs typeface="Arial" panose="020B0604020202020204" pitchFamily="34" charset="0"/>
              </a:rPr>
              <a:t>weergee</a:t>
            </a:r>
            <a:r>
              <a:rPr lang="af-ZA" sz="2000">
                <a:latin typeface="Arial" panose="020B0604020202020204" pitchFamily="34" charset="0"/>
                <a:cs typeface="Arial" panose="020B0604020202020204" pitchFamily="34" charset="0"/>
              </a:rPr>
              <a:t> van die gebeure rondom die spreker se oupa se dood.</a:t>
            </a:r>
          </a:p>
        </p:txBody>
      </p:sp>
      <p:sp>
        <p:nvSpPr>
          <p:cNvPr id="4" name="Rectangle 3"/>
          <p:cNvSpPr/>
          <p:nvPr/>
        </p:nvSpPr>
        <p:spPr>
          <a:xfrm>
            <a:off x="1209896" y="3789040"/>
            <a:ext cx="6912768" cy="1872208"/>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marL="742950" lvl="1" indent="-285750">
              <a:lnSpc>
                <a:spcPct val="150000"/>
              </a:lnSpc>
              <a:buFont typeface="Arial" panose="020B0604020202020204" pitchFamily="34" charset="0"/>
              <a:buChar char="•"/>
            </a:pPr>
            <a:r>
              <a:rPr lang="af-ZA" sz="2000" b="1" i="1">
                <a:latin typeface="Arial" panose="020B0604020202020204" pitchFamily="34" charset="0"/>
                <a:cs typeface="Arial" panose="020B0604020202020204" pitchFamily="34" charset="0"/>
              </a:rPr>
              <a:t>Deel 2 </a:t>
            </a:r>
            <a:r>
              <a:rPr lang="af-ZA" sz="2000">
                <a:latin typeface="Arial" panose="020B0604020202020204" pitchFamily="34" charset="0"/>
                <a:cs typeface="Arial" panose="020B0604020202020204" pitchFamily="34" charset="0"/>
              </a:rPr>
              <a:t>fokus meer op die spreker se proses van </a:t>
            </a:r>
            <a:r>
              <a:rPr lang="af-ZA" sz="2000" b="1">
                <a:latin typeface="Arial" panose="020B0604020202020204" pitchFamily="34" charset="0"/>
                <a:cs typeface="Arial" panose="020B0604020202020204" pitchFamily="34" charset="0"/>
              </a:rPr>
              <a:t>introspeksie</a:t>
            </a:r>
            <a:r>
              <a:rPr lang="af-ZA" sz="2000">
                <a:latin typeface="Arial" panose="020B0604020202020204" pitchFamily="34" charset="0"/>
                <a:cs typeface="Arial" panose="020B0604020202020204" pitchFamily="34" charset="0"/>
              </a:rPr>
              <a:t>, hoe sy die dood probeer </a:t>
            </a:r>
            <a:r>
              <a:rPr lang="af-ZA" sz="2000" b="1">
                <a:latin typeface="Arial" panose="020B0604020202020204" pitchFamily="34" charset="0"/>
                <a:cs typeface="Arial" panose="020B0604020202020204" pitchFamily="34" charset="0"/>
              </a:rPr>
              <a:t>verwerk</a:t>
            </a:r>
            <a:r>
              <a:rPr lang="af-ZA" sz="2000">
                <a:latin typeface="Arial" panose="020B0604020202020204" pitchFamily="34" charset="0"/>
                <a:cs typeface="Arial" panose="020B0604020202020204" pitchFamily="34" charset="0"/>
              </a:rPr>
              <a:t> het en watter </a:t>
            </a:r>
            <a:r>
              <a:rPr lang="af-ZA" sz="2000" b="1">
                <a:latin typeface="Arial" panose="020B0604020202020204" pitchFamily="34" charset="0"/>
                <a:cs typeface="Arial" panose="020B0604020202020204" pitchFamily="34" charset="0"/>
              </a:rPr>
              <a:t>effek</a:t>
            </a:r>
            <a:r>
              <a:rPr lang="af-ZA" sz="2000">
                <a:latin typeface="Arial" panose="020B0604020202020204" pitchFamily="34" charset="0"/>
                <a:cs typeface="Arial" panose="020B0604020202020204" pitchFamily="34" charset="0"/>
              </a:rPr>
              <a:t> dit op haar gehad het.</a:t>
            </a:r>
          </a:p>
        </p:txBody>
      </p:sp>
      <p:sp>
        <p:nvSpPr>
          <p:cNvPr id="5" name="Rectangle 4"/>
          <p:cNvSpPr/>
          <p:nvPr/>
        </p:nvSpPr>
        <p:spPr>
          <a:xfrm>
            <a:off x="1209896" y="980728"/>
            <a:ext cx="6912768" cy="792088"/>
          </a:xfrm>
          <a:prstGeom prst="rect">
            <a:avLst/>
          </a:prstGeom>
          <a:solidFill>
            <a:schemeClr val="accent5">
              <a:lumMod val="60000"/>
              <a:lumOff val="40000"/>
            </a:schemeClr>
          </a:solidFill>
          <a:ln>
            <a:solidFill>
              <a:schemeClr val="accent5"/>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af-ZA" sz="2400" b="1">
                <a:latin typeface="Arial" panose="020B0604020202020204" pitchFamily="34" charset="0"/>
                <a:cs typeface="Arial" panose="020B0604020202020204" pitchFamily="34" charset="0"/>
              </a:rPr>
              <a:t>Gedig bestaan uit twee dele</a:t>
            </a:r>
            <a:r>
              <a:rPr lang="af-ZA" sz="24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2406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9" y="476672"/>
            <a:ext cx="9122741" cy="5544616"/>
          </a:xfrm>
          <a:prstGeom prst="rect">
            <a:avLst/>
          </a:prstGeom>
        </p:spPr>
      </p:pic>
      <p:sp>
        <p:nvSpPr>
          <p:cNvPr id="8" name="Content Placeholder 4"/>
          <p:cNvSpPr>
            <a:spLocks noGrp="1"/>
          </p:cNvSpPr>
          <p:nvPr>
            <p:ph idx="1"/>
          </p:nvPr>
        </p:nvSpPr>
        <p:spPr>
          <a:xfrm>
            <a:off x="611560" y="476672"/>
            <a:ext cx="6984776" cy="2836911"/>
          </a:xfrm>
        </p:spPr>
        <p:txBody>
          <a:bodyPr>
            <a:normAutofit fontScale="92500" lnSpcReduction="10000"/>
          </a:bodyPr>
          <a:lstStyle/>
          <a:p>
            <a:pPr marL="0" indent="0">
              <a:lnSpc>
                <a:spcPct val="150000"/>
              </a:lnSpc>
              <a:buNone/>
            </a:pPr>
            <a:r>
              <a:rPr lang="af-ZA" sz="3000" b="1">
                <a:solidFill>
                  <a:schemeClr val="bg1"/>
                </a:solidFill>
                <a:latin typeface="Arial" panose="020B0604020202020204" pitchFamily="34" charset="0"/>
                <a:cs typeface="Arial" panose="020B0604020202020204" pitchFamily="34" charset="0"/>
              </a:rPr>
              <a:t>Beeldspraak</a:t>
            </a:r>
            <a:r>
              <a:rPr lang="af-ZA" sz="3000">
                <a:solidFill>
                  <a:schemeClr val="bg1"/>
                </a:solidFill>
                <a:latin typeface="Arial" panose="020B0604020202020204" pitchFamily="34" charset="0"/>
                <a:cs typeface="Arial" panose="020B0604020202020204" pitchFamily="34" charset="0"/>
              </a:rPr>
              <a:t>:</a:t>
            </a:r>
          </a:p>
          <a:p>
            <a:pPr lvl="1">
              <a:lnSpc>
                <a:spcPct val="150000"/>
              </a:lnSpc>
              <a:buFont typeface="Arial" panose="020B0604020202020204" pitchFamily="34" charset="0"/>
              <a:buChar char="•"/>
            </a:pPr>
            <a:r>
              <a:rPr lang="af-ZA" sz="2400" b="1">
                <a:solidFill>
                  <a:schemeClr val="bg1"/>
                </a:solidFill>
                <a:latin typeface="Arial" panose="020B0604020202020204" pitchFamily="34" charset="0"/>
                <a:cs typeface="Arial" panose="020B0604020202020204" pitchFamily="34" charset="0"/>
              </a:rPr>
              <a:t>Vergelyking</a:t>
            </a:r>
            <a:r>
              <a:rPr lang="af-ZA" sz="2400">
                <a:solidFill>
                  <a:schemeClr val="bg1"/>
                </a:solidFill>
                <a:latin typeface="Arial" panose="020B0604020202020204" pitchFamily="34" charset="0"/>
                <a:cs typeface="Arial" panose="020B0604020202020204" pitchFamily="34" charset="0"/>
              </a:rPr>
              <a:t>: “haar </a:t>
            </a:r>
            <a:r>
              <a:rPr lang="af-ZA" sz="2400" b="1">
                <a:solidFill>
                  <a:schemeClr val="bg1"/>
                </a:solidFill>
                <a:latin typeface="Arial" panose="020B0604020202020204" pitchFamily="34" charset="0"/>
                <a:cs typeface="Arial" panose="020B0604020202020204" pitchFamily="34" charset="0"/>
              </a:rPr>
              <a:t>woorde</a:t>
            </a:r>
            <a:r>
              <a:rPr lang="af-ZA" sz="2400">
                <a:solidFill>
                  <a:schemeClr val="bg1"/>
                </a:solidFill>
                <a:latin typeface="Arial" panose="020B0604020202020204" pitchFamily="34" charset="0"/>
                <a:cs typeface="Arial" panose="020B0604020202020204" pitchFamily="34" charset="0"/>
              </a:rPr>
              <a:t> het </a:t>
            </a:r>
            <a:r>
              <a:rPr lang="af-ZA" sz="2400" b="1">
                <a:solidFill>
                  <a:schemeClr val="bg1"/>
                </a:solidFill>
                <a:latin typeface="Arial" panose="020B0604020202020204" pitchFamily="34" charset="0"/>
                <a:cs typeface="Arial" panose="020B0604020202020204" pitchFamily="34" charset="0"/>
              </a:rPr>
              <a:t>soos vlermuise</a:t>
            </a:r>
            <a:r>
              <a:rPr lang="af-ZA" sz="2400">
                <a:solidFill>
                  <a:schemeClr val="bg1"/>
                </a:solidFill>
                <a:latin typeface="Arial" panose="020B0604020202020204" pitchFamily="34" charset="0"/>
                <a:cs typeface="Arial" panose="020B0604020202020204" pitchFamily="34" charset="0"/>
              </a:rPr>
              <a:t> om my gevlieg”</a:t>
            </a:r>
          </a:p>
          <a:p>
            <a:pPr lvl="1">
              <a:lnSpc>
                <a:spcPct val="150000"/>
              </a:lnSpc>
              <a:buFont typeface="Arial" panose="020B0604020202020204" pitchFamily="34" charset="0"/>
              <a:buChar char="•"/>
            </a:pPr>
            <a:r>
              <a:rPr lang="af-ZA" sz="2400" b="1">
                <a:solidFill>
                  <a:schemeClr val="bg1"/>
                </a:solidFill>
                <a:latin typeface="Arial" panose="020B0604020202020204" pitchFamily="34" charset="0"/>
                <a:cs typeface="Arial" panose="020B0604020202020204" pitchFamily="34" charset="0"/>
              </a:rPr>
              <a:t>Metafoor</a:t>
            </a:r>
            <a:r>
              <a:rPr lang="af-ZA" sz="2400">
                <a:solidFill>
                  <a:schemeClr val="bg1"/>
                </a:solidFill>
                <a:latin typeface="Arial" panose="020B0604020202020204" pitchFamily="34" charset="0"/>
                <a:cs typeface="Arial" panose="020B0604020202020204" pitchFamily="34" charset="0"/>
              </a:rPr>
              <a:t>: “het die </a:t>
            </a:r>
            <a:r>
              <a:rPr lang="af-ZA" sz="2400" b="1">
                <a:solidFill>
                  <a:schemeClr val="bg1"/>
                </a:solidFill>
                <a:latin typeface="Arial" panose="020B0604020202020204" pitchFamily="34" charset="0"/>
                <a:cs typeface="Arial" panose="020B0604020202020204" pitchFamily="34" charset="0"/>
              </a:rPr>
              <a:t>vlermuise</a:t>
            </a:r>
            <a:r>
              <a:rPr lang="af-ZA" sz="2400">
                <a:solidFill>
                  <a:schemeClr val="bg1"/>
                </a:solidFill>
                <a:latin typeface="Arial" panose="020B0604020202020204" pitchFamily="34" charset="0"/>
                <a:cs typeface="Arial" panose="020B0604020202020204" pitchFamily="34" charset="0"/>
              </a:rPr>
              <a:t> aanhou vlieg” (reël 30) </a:t>
            </a:r>
          </a:p>
          <a:p>
            <a:endParaRPr lang="en-US"/>
          </a:p>
        </p:txBody>
      </p:sp>
    </p:spTree>
    <p:extLst>
      <p:ext uri="{BB962C8B-B14F-4D97-AF65-F5344CB8AC3E}">
        <p14:creationId xmlns:p14="http://schemas.microsoft.com/office/powerpoint/2010/main" val="154480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9"/>
            <a:ext cx="8229600" cy="1143000"/>
          </a:xfrm>
          <a:solidFill>
            <a:schemeClr val="accent5">
              <a:lumMod val="20000"/>
              <a:lumOff val="8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af-ZA" i="1">
                <a:solidFill>
                  <a:prstClr val="black">
                    <a:lumMod val="85000"/>
                    <a:lumOff val="15000"/>
                  </a:prstClr>
                </a:solidFill>
              </a:rPr>
              <a:t>grond/Santekraam</a:t>
            </a:r>
            <a:r>
              <a:rPr lang="af-ZA">
                <a:solidFill>
                  <a:prstClr val="black">
                    <a:lumMod val="85000"/>
                    <a:lumOff val="15000"/>
                  </a:prstClr>
                </a:solidFill>
              </a:rPr>
              <a:t>: temas</a:t>
            </a:r>
            <a:endParaRPr lang="af-ZA"/>
          </a:p>
        </p:txBody>
      </p:sp>
      <p:sp>
        <p:nvSpPr>
          <p:cNvPr id="7" name="Content Placeholder 2"/>
          <p:cNvSpPr>
            <a:spLocks noGrp="1"/>
          </p:cNvSpPr>
          <p:nvPr>
            <p:ph idx="1"/>
          </p:nvPr>
        </p:nvSpPr>
        <p:spPr>
          <a:xfrm>
            <a:off x="457200" y="1600201"/>
            <a:ext cx="8229600" cy="4525963"/>
          </a:xfrm>
          <a:solidFill>
            <a:schemeClr val="accent5">
              <a:lumMod val="40000"/>
              <a:lumOff val="6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pPr lvl="1">
              <a:lnSpc>
                <a:spcPct val="150000"/>
              </a:lnSpc>
            </a:pPr>
            <a:r>
              <a:rPr lang="af-ZA">
                <a:latin typeface="Arial" panose="020B0604020202020204" pitchFamily="34" charset="0"/>
                <a:cs typeface="Arial" panose="020B0604020202020204" pitchFamily="34" charset="0"/>
              </a:rPr>
              <a:t>Ontworteling, verskuiwing, verplasing, ens. </a:t>
            </a:r>
          </a:p>
          <a:p>
            <a:pPr lvl="1">
              <a:lnSpc>
                <a:spcPct val="150000"/>
              </a:lnSpc>
            </a:pPr>
            <a:r>
              <a:rPr lang="af-ZA">
                <a:latin typeface="Arial" panose="020B0604020202020204" pitchFamily="34" charset="0"/>
                <a:cs typeface="Arial" panose="020B0604020202020204" pitchFamily="34" charset="0"/>
              </a:rPr>
              <a:t>Verganklikheid.</a:t>
            </a:r>
          </a:p>
          <a:p>
            <a:pPr lvl="1">
              <a:lnSpc>
                <a:spcPct val="150000"/>
              </a:lnSpc>
            </a:pPr>
            <a:r>
              <a:rPr lang="af-ZA">
                <a:latin typeface="Arial" panose="020B0604020202020204" pitchFamily="34" charset="0"/>
                <a:cs typeface="Arial" panose="020B0604020202020204" pitchFamily="34" charset="0"/>
              </a:rPr>
              <a:t>Verlies.</a:t>
            </a:r>
          </a:p>
          <a:p>
            <a:pPr lvl="1">
              <a:lnSpc>
                <a:spcPct val="150000"/>
              </a:lnSpc>
            </a:pPr>
            <a:r>
              <a:rPr lang="af-ZA">
                <a:latin typeface="Arial" panose="020B0604020202020204" pitchFamily="34" charset="0"/>
                <a:cs typeface="Arial" panose="020B0604020202020204" pitchFamily="34" charset="0"/>
              </a:rPr>
              <a:t>Familiebande en bande binne ’n gemeenskap.</a:t>
            </a:r>
          </a:p>
          <a:p>
            <a:pPr lvl="1">
              <a:lnSpc>
                <a:spcPct val="150000"/>
              </a:lnSpc>
            </a:pPr>
            <a:r>
              <a:rPr lang="af-ZA">
                <a:latin typeface="Arial" panose="020B0604020202020204" pitchFamily="34" charset="0"/>
                <a:cs typeface="Arial" panose="020B0604020202020204" pitchFamily="34" charset="0"/>
              </a:rPr>
              <a:t>Kollektiewe lyding en individuele lyding.</a:t>
            </a:r>
          </a:p>
          <a:p>
            <a:pPr lvl="1">
              <a:lnSpc>
                <a:spcPct val="150000"/>
              </a:lnSpc>
            </a:pPr>
            <a:r>
              <a:rPr lang="af-ZA">
                <a:latin typeface="Arial" panose="020B0604020202020204" pitchFamily="34" charset="0"/>
                <a:cs typeface="Arial" panose="020B0604020202020204" pitchFamily="34" charset="0"/>
              </a:rPr>
              <a:t>Grond (veral gesien in ’n postkoloniale lig).</a:t>
            </a:r>
          </a:p>
          <a:p>
            <a:pPr lvl="1">
              <a:lnSpc>
                <a:spcPct val="150000"/>
              </a:lnSpc>
            </a:pPr>
            <a:r>
              <a:rPr lang="af-ZA">
                <a:latin typeface="Arial" panose="020B0604020202020204" pitchFamily="34" charset="0"/>
                <a:cs typeface="Arial" panose="020B0604020202020204" pitchFamily="34" charset="0"/>
              </a:rPr>
              <a:t>Die oorvertel van stories.</a:t>
            </a:r>
          </a:p>
          <a:p>
            <a:pPr marL="0" indent="0">
              <a:buNone/>
            </a:pPr>
            <a:endParaRPr lang="af-ZA"/>
          </a:p>
        </p:txBody>
      </p:sp>
    </p:spTree>
    <p:extLst>
      <p:ext uri="{BB962C8B-B14F-4D97-AF65-F5344CB8AC3E}">
        <p14:creationId xmlns:p14="http://schemas.microsoft.com/office/powerpoint/2010/main" val="217242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fade">
                                      <p:cBhvr>
                                        <p:cTn id="56" dur="1000"/>
                                        <p:tgtEl>
                                          <p:spTgt spid="7">
                                            <p:txEl>
                                              <p:pRg st="6" end="6"/>
                                            </p:txEl>
                                          </p:spTgt>
                                        </p:tgtEl>
                                      </p:cBhvr>
                                    </p:animEffect>
                                    <p:anim calcmode="lin" valueType="num">
                                      <p:cBhvr>
                                        <p:cTn id="5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06089"/>
          </a:xfrm>
        </p:spPr>
        <p:txBody>
          <a:bodyPr>
            <a:normAutofit/>
          </a:bodyPr>
          <a:lstStyle/>
          <a:p>
            <a:r>
              <a:rPr lang="en-US" sz="3600">
                <a:latin typeface="Arial" panose="020B0604020202020204" pitchFamily="34" charset="0"/>
                <a:cs typeface="Arial" panose="020B0604020202020204" pitchFamily="34" charset="0"/>
              </a:rPr>
              <a:t>OPDRAG</a:t>
            </a:r>
          </a:p>
        </p:txBody>
      </p:sp>
      <p:sp>
        <p:nvSpPr>
          <p:cNvPr id="3" name="Content Placeholder 2"/>
          <p:cNvSpPr>
            <a:spLocks noGrp="1"/>
          </p:cNvSpPr>
          <p:nvPr>
            <p:ph idx="1"/>
          </p:nvPr>
        </p:nvSpPr>
        <p:spPr>
          <a:xfrm>
            <a:off x="971600" y="1024137"/>
            <a:ext cx="7488832" cy="1108719"/>
          </a:xfrm>
        </p:spPr>
        <p:txBody>
          <a:bodyPr>
            <a:normAutofit/>
          </a:bodyPr>
          <a:lstStyle/>
          <a:p>
            <a:pPr marL="0" indent="0">
              <a:buNone/>
            </a:pPr>
            <a:r>
              <a:rPr lang="en-US" sz="1800">
                <a:latin typeface="Arial" panose="020B0604020202020204" pitchFamily="34" charset="0"/>
                <a:cs typeface="Arial" panose="020B0604020202020204" pitchFamily="34" charset="0"/>
              </a:rPr>
              <a:t>Stel ‘n kontekstuele vraag van 10 punte op oor die gedig, wat aan die volgende vereistes voldoen, sowel as aan die vereistes van Barrett se taksonomie:</a:t>
            </a:r>
          </a:p>
        </p:txBody>
      </p:sp>
      <p:graphicFrame>
        <p:nvGraphicFramePr>
          <p:cNvPr id="4" name="Table 3"/>
          <p:cNvGraphicFramePr>
            <a:graphicFrameLocks noGrp="1"/>
          </p:cNvGraphicFramePr>
          <p:nvPr>
            <p:extLst>
              <p:ext uri="{D42A27DB-BD31-4B8C-83A1-F6EECF244321}">
                <p14:modId xmlns:p14="http://schemas.microsoft.com/office/powerpoint/2010/main" val="2231970059"/>
              </p:ext>
            </p:extLst>
          </p:nvPr>
        </p:nvGraphicFramePr>
        <p:xfrm>
          <a:off x="1043608" y="1988840"/>
          <a:ext cx="6984776" cy="3774440"/>
        </p:xfrm>
        <a:graphic>
          <a:graphicData uri="http://schemas.openxmlformats.org/drawingml/2006/table">
            <a:tbl>
              <a:tblPr firstRow="1" bandRow="1">
                <a:tableStyleId>{5940675A-B579-460E-94D1-54222C63F5DA}</a:tableStyleId>
              </a:tblPr>
              <a:tblGrid>
                <a:gridCol w="5807567">
                  <a:extLst>
                    <a:ext uri="{9D8B030D-6E8A-4147-A177-3AD203B41FA5}">
                      <a16:colId xmlns:a16="http://schemas.microsoft.com/office/drawing/2014/main" val="3183985419"/>
                    </a:ext>
                  </a:extLst>
                </a:gridCol>
                <a:gridCol w="1177209">
                  <a:extLst>
                    <a:ext uri="{9D8B030D-6E8A-4147-A177-3AD203B41FA5}">
                      <a16:colId xmlns:a16="http://schemas.microsoft.com/office/drawing/2014/main" val="2982213952"/>
                    </a:ext>
                  </a:extLst>
                </a:gridCol>
              </a:tblGrid>
              <a:tr h="0">
                <a:tc>
                  <a:txBody>
                    <a:bodyPr/>
                    <a:lstStyle/>
                    <a:p>
                      <a:r>
                        <a:rPr lang="en-US" b="1" i="0">
                          <a:latin typeface="Arial" panose="020B0604020202020204" pitchFamily="34" charset="0"/>
                          <a:cs typeface="Arial" panose="020B0604020202020204" pitchFamily="34" charset="0"/>
                        </a:rPr>
                        <a:t>LITERÊRE ASPEKTE</a:t>
                      </a:r>
                    </a:p>
                  </a:txBody>
                  <a:tcPr/>
                </a:tc>
                <a:tc>
                  <a:txBody>
                    <a:bodyPr/>
                    <a:lstStyle/>
                    <a:p>
                      <a:r>
                        <a:rPr lang="en-US" b="1" i="0">
                          <a:latin typeface="Arial" panose="020B0604020202020204" pitchFamily="34" charset="0"/>
                          <a:cs typeface="Arial" panose="020B0604020202020204" pitchFamily="34" charset="0"/>
                        </a:rPr>
                        <a:t>PUNTE</a:t>
                      </a:r>
                    </a:p>
                  </a:txBody>
                  <a:tcPr/>
                </a:tc>
                <a:extLst>
                  <a:ext uri="{0D108BD9-81ED-4DB2-BD59-A6C34878D82A}">
                    <a16:rowId xmlns:a16="http://schemas.microsoft.com/office/drawing/2014/main" val="3959701354"/>
                  </a:ext>
                </a:extLst>
              </a:tr>
              <a:tr h="370840">
                <a:tc>
                  <a:txBody>
                    <a:bodyPr/>
                    <a:lstStyle/>
                    <a:p>
                      <a:r>
                        <a:rPr lang="en-US" b="0" i="0">
                          <a:latin typeface="Arial" panose="020B0604020202020204" pitchFamily="34" charset="0"/>
                          <a:cs typeface="Arial" panose="020B0604020202020204" pitchFamily="34" charset="0"/>
                        </a:rPr>
                        <a:t>Letterlike betekenis</a:t>
                      </a:r>
                    </a:p>
                  </a:txBody>
                  <a:tcPr/>
                </a:tc>
                <a:tc rowSpan="2">
                  <a:txBody>
                    <a:bodyPr/>
                    <a:lstStyle/>
                    <a:p>
                      <a:pPr algn="ctr"/>
                      <a:r>
                        <a:rPr lang="en-US" b="0" i="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2308433275"/>
                  </a:ext>
                </a:extLst>
              </a:tr>
              <a:tr h="370840">
                <a:tc>
                  <a:txBody>
                    <a:bodyPr/>
                    <a:lstStyle/>
                    <a:p>
                      <a:r>
                        <a:rPr lang="en-US" b="0" i="0">
                          <a:latin typeface="Arial" panose="020B0604020202020204" pitchFamily="34" charset="0"/>
                          <a:cs typeface="Arial" panose="020B0604020202020204" pitchFamily="34" charset="0"/>
                        </a:rPr>
                        <a:t>Figuurlike betekenis</a:t>
                      </a:r>
                    </a:p>
                  </a:txBody>
                  <a:tcPr/>
                </a:tc>
                <a:tc vMerge="1">
                  <a:txBody>
                    <a:bodyPr/>
                    <a:lstStyle/>
                    <a:p>
                      <a:endParaRPr lang="en-US"/>
                    </a:p>
                  </a:txBody>
                  <a:tcPr/>
                </a:tc>
                <a:extLst>
                  <a:ext uri="{0D108BD9-81ED-4DB2-BD59-A6C34878D82A}">
                    <a16:rowId xmlns:a16="http://schemas.microsoft.com/office/drawing/2014/main" val="715981236"/>
                  </a:ext>
                </a:extLst>
              </a:tr>
              <a:tr h="370840">
                <a:tc>
                  <a:txBody>
                    <a:bodyPr/>
                    <a:lstStyle/>
                    <a:p>
                      <a:r>
                        <a:rPr lang="en-US" b="0" i="0">
                          <a:latin typeface="Arial" panose="020B0604020202020204" pitchFamily="34" charset="0"/>
                          <a:cs typeface="Arial" panose="020B0604020202020204" pitchFamily="34" charset="0"/>
                        </a:rPr>
                        <a:t>Stemming</a:t>
                      </a:r>
                    </a:p>
                  </a:txBody>
                  <a:tcPr/>
                </a:tc>
                <a:tc>
                  <a:txBody>
                    <a:bodyPr/>
                    <a:lstStyle/>
                    <a:p>
                      <a:pPr algn="ctr"/>
                      <a:endParaRPr lang="en-US" b="0" i="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2788509"/>
                  </a:ext>
                </a:extLst>
              </a:tr>
              <a:tr h="370840">
                <a:tc>
                  <a:txBody>
                    <a:bodyPr/>
                    <a:lstStyle/>
                    <a:p>
                      <a:r>
                        <a:rPr lang="en-US" b="0" i="0">
                          <a:latin typeface="Arial" panose="020B0604020202020204" pitchFamily="34" charset="0"/>
                          <a:cs typeface="Arial" panose="020B0604020202020204" pitchFamily="34" charset="0"/>
                        </a:rPr>
                        <a:t>Tema en boodskap </a:t>
                      </a:r>
                    </a:p>
                  </a:txBody>
                  <a:tcPr/>
                </a:tc>
                <a:tc>
                  <a:txBody>
                    <a:bodyPr/>
                    <a:lstStyle/>
                    <a:p>
                      <a:pPr algn="ctr"/>
                      <a:r>
                        <a:rPr lang="en-US" b="0" i="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4030419937"/>
                  </a:ext>
                </a:extLst>
              </a:tr>
              <a:tr h="370840">
                <a:tc>
                  <a:txBody>
                    <a:bodyPr/>
                    <a:lstStyle/>
                    <a:p>
                      <a:r>
                        <a:rPr lang="en-US" b="0" i="0">
                          <a:latin typeface="Arial" panose="020B0604020202020204" pitchFamily="34" charset="0"/>
                          <a:cs typeface="Arial" panose="020B0604020202020204" pitchFamily="34" charset="0"/>
                        </a:rPr>
                        <a:t>beeldspraak</a:t>
                      </a:r>
                    </a:p>
                  </a:txBody>
                  <a:tcPr/>
                </a:tc>
                <a:tc>
                  <a:txBody>
                    <a:bodyPr/>
                    <a:lstStyle/>
                    <a:p>
                      <a:pPr algn="ctr"/>
                      <a:r>
                        <a:rPr lang="en-US" b="0" i="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0306652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Arial" panose="020B0604020202020204" pitchFamily="34" charset="0"/>
                          <a:cs typeface="Arial" panose="020B0604020202020204" pitchFamily="34" charset="0"/>
                        </a:rPr>
                        <a:t>Stylfigure, woordkeuse (diksie), toon, retoriese middels, emosionele reaksies, versreels, woorde, strofes</a:t>
                      </a:r>
                    </a:p>
                  </a:txBody>
                  <a:tcPr/>
                </a:tc>
                <a:tc>
                  <a:txBody>
                    <a:bodyPr/>
                    <a:lstStyle/>
                    <a:p>
                      <a:endParaRPr lang="en-US" b="0" i="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4947665"/>
                  </a:ext>
                </a:extLst>
              </a:tr>
              <a:tr h="370840">
                <a:tc>
                  <a:txBody>
                    <a:bodyPr/>
                    <a:lstStyle/>
                    <a:p>
                      <a:pPr algn="r"/>
                      <a:r>
                        <a:rPr lang="en-US" b="0" i="0">
                          <a:latin typeface="Arial" panose="020B0604020202020204" pitchFamily="34" charset="0"/>
                          <a:cs typeface="Arial" panose="020B0604020202020204" pitchFamily="34" charset="0"/>
                        </a:rPr>
                        <a:t>1-punt vraag: 3</a:t>
                      </a:r>
                    </a:p>
                    <a:p>
                      <a:pPr algn="r"/>
                      <a:r>
                        <a:rPr lang="en-US" b="0" i="0">
                          <a:latin typeface="Arial" panose="020B0604020202020204" pitchFamily="34" charset="0"/>
                          <a:cs typeface="Arial" panose="020B0604020202020204" pitchFamily="34" charset="0"/>
                        </a:rPr>
                        <a:t>2-punt vraag: 2</a:t>
                      </a:r>
                    </a:p>
                    <a:p>
                      <a:pPr algn="r"/>
                      <a:r>
                        <a:rPr lang="en-US" b="0" i="0">
                          <a:latin typeface="Arial" panose="020B0604020202020204" pitchFamily="34" charset="0"/>
                          <a:cs typeface="Arial" panose="020B0604020202020204" pitchFamily="34" charset="0"/>
                        </a:rPr>
                        <a:t>3-puntvraag: 1</a:t>
                      </a:r>
                    </a:p>
                  </a:txBody>
                  <a:tcPr/>
                </a:tc>
                <a:tc>
                  <a:txBody>
                    <a:bodyPr/>
                    <a:lstStyle/>
                    <a:p>
                      <a:endParaRPr lang="en-US" b="0" i="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3364848"/>
                  </a:ext>
                </a:extLst>
              </a:tr>
            </a:tbl>
          </a:graphicData>
        </a:graphic>
      </p:graphicFrame>
    </p:spTree>
    <p:extLst>
      <p:ext uri="{BB962C8B-B14F-4D97-AF65-F5344CB8AC3E}">
        <p14:creationId xmlns:p14="http://schemas.microsoft.com/office/powerpoint/2010/main" val="263730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331640" y="29603"/>
            <a:ext cx="6794254" cy="6828397"/>
          </a:xfrm>
          <a:prstGeom prst="rect">
            <a:avLst/>
          </a:prstGeom>
        </p:spPr>
      </p:pic>
      <p:sp>
        <p:nvSpPr>
          <p:cNvPr id="4" name="Title 3"/>
          <p:cNvSpPr>
            <a:spLocks noGrp="1"/>
          </p:cNvSpPr>
          <p:nvPr>
            <p:ph type="title"/>
          </p:nvPr>
        </p:nvSpPr>
        <p:spPr>
          <a:xfrm>
            <a:off x="457200" y="369367"/>
            <a:ext cx="8229600" cy="1143000"/>
          </a:xfrm>
          <a:solidFill>
            <a:schemeClr val="bg1">
              <a:lumMod val="85000"/>
            </a:schemeClr>
          </a:solidFill>
        </p:spPr>
        <p:txBody>
          <a:bodyPr>
            <a:normAutofit fontScale="90000"/>
          </a:bodyPr>
          <a:lstStyle/>
          <a:p>
            <a:r>
              <a:rPr lang="en-US" sz="3600">
                <a:latin typeface="Arial" panose="020B0604020202020204" pitchFamily="34" charset="0"/>
                <a:cs typeface="Arial" panose="020B0604020202020204" pitchFamily="34" charset="0"/>
              </a:rPr>
              <a:t>1. DIE TITEL: </a:t>
            </a:r>
            <a:br>
              <a:rPr lang="en-US" sz="3600">
                <a:latin typeface="Arial" panose="020B0604020202020204" pitchFamily="34" charset="0"/>
                <a:cs typeface="Arial" panose="020B0604020202020204" pitchFamily="34" charset="0"/>
              </a:rPr>
            </a:br>
            <a:r>
              <a:rPr lang="en-US" sz="3600" err="1">
                <a:latin typeface="Arial" panose="020B0604020202020204" pitchFamily="34" charset="0"/>
                <a:cs typeface="Arial" panose="020B0604020202020204" pitchFamily="34" charset="0"/>
              </a:rPr>
              <a:t>oupa</a:t>
            </a:r>
            <a:r>
              <a:rPr lang="en-US" sz="3600">
                <a:latin typeface="Arial" panose="020B0604020202020204" pitchFamily="34" charset="0"/>
                <a:cs typeface="Arial" panose="020B0604020202020204" pitchFamily="34" charset="0"/>
              </a:rPr>
              <a:t> Thomas Daniel </a:t>
            </a:r>
            <a:r>
              <a:rPr lang="en-US" sz="3600" err="1">
                <a:latin typeface="Arial" panose="020B0604020202020204" pitchFamily="34" charset="0"/>
                <a:cs typeface="Arial" panose="020B0604020202020204" pitchFamily="34" charset="0"/>
              </a:rPr>
              <a:t>Granfield</a:t>
            </a:r>
            <a:endParaRPr lang="en-US" sz="360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457200" y="1844824"/>
            <a:ext cx="8229600" cy="4248472"/>
          </a:xfrm>
          <a:solidFill>
            <a:schemeClr val="bg1">
              <a:lumMod val="85000"/>
            </a:schemeClr>
          </a:solidFill>
        </p:spPr>
        <p:txBody>
          <a:bodyPr>
            <a:normAutofit lnSpcReduction="10000"/>
          </a:bodyPr>
          <a:lstStyle/>
          <a:p>
            <a:r>
              <a:rPr lang="en-US">
                <a:latin typeface="Arial" panose="020B0604020202020204" pitchFamily="34" charset="0"/>
                <a:cs typeface="Arial" panose="020B0604020202020204" pitchFamily="34" charset="0"/>
              </a:rPr>
              <a:t>PRE-LEES</a:t>
            </a:r>
          </a:p>
          <a:p>
            <a:pPr lvl="1"/>
            <a:r>
              <a:rPr lang="en-US" err="1">
                <a:latin typeface="Arial" panose="020B0604020202020204" pitchFamily="34" charset="0"/>
                <a:cs typeface="Arial" panose="020B0604020202020204" pitchFamily="34" charset="0"/>
              </a:rPr>
              <a:t>Watter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rol</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speel</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jou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oupa</a:t>
            </a:r>
            <a:r>
              <a:rPr lang="en-US">
                <a:latin typeface="Arial" panose="020B0604020202020204" pitchFamily="34" charset="0"/>
                <a:cs typeface="Arial" panose="020B0604020202020204" pitchFamily="34" charset="0"/>
              </a:rPr>
              <a:t> / </a:t>
            </a:r>
            <a:r>
              <a:rPr lang="en-US" err="1">
                <a:latin typeface="Arial" panose="020B0604020202020204" pitchFamily="34" charset="0"/>
                <a:cs typeface="Arial" panose="020B0604020202020204" pitchFamily="34" charset="0"/>
              </a:rPr>
              <a:t>ouma</a:t>
            </a:r>
            <a:r>
              <a:rPr lang="en-US">
                <a:latin typeface="Arial" panose="020B0604020202020204" pitchFamily="34" charset="0"/>
                <a:cs typeface="Arial" panose="020B0604020202020204" pitchFamily="34" charset="0"/>
              </a:rPr>
              <a:t> in </a:t>
            </a:r>
            <a:r>
              <a:rPr lang="en-US" err="1">
                <a:latin typeface="Arial" panose="020B0604020202020204" pitchFamily="34" charset="0"/>
                <a:cs typeface="Arial" panose="020B0604020202020204" pitchFamily="34" charset="0"/>
              </a:rPr>
              <a:t>jou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lewe</a:t>
            </a:r>
            <a:r>
              <a:rPr lang="en-US">
                <a:latin typeface="Arial" panose="020B0604020202020204" pitchFamily="34" charset="0"/>
                <a:cs typeface="Arial" panose="020B0604020202020204" pitchFamily="34" charset="0"/>
              </a:rPr>
              <a:t>?</a:t>
            </a:r>
          </a:p>
          <a:p>
            <a:pPr lvl="1"/>
            <a:r>
              <a:rPr lang="en-US">
                <a:latin typeface="Arial" panose="020B0604020202020204" pitchFamily="34" charset="0"/>
                <a:cs typeface="Arial" panose="020B0604020202020204" pitchFamily="34" charset="0"/>
              </a:rPr>
              <a:t>Wat </a:t>
            </a:r>
            <a:r>
              <a:rPr lang="en-US" err="1">
                <a:latin typeface="Arial" panose="020B0604020202020204" pitchFamily="34" charset="0"/>
                <a:cs typeface="Arial" panose="020B0604020202020204" pitchFamily="34" charset="0"/>
              </a:rPr>
              <a:t>weet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jy</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alles</a:t>
            </a:r>
            <a:r>
              <a:rPr lang="en-US">
                <a:latin typeface="Arial" panose="020B0604020202020204" pitchFamily="34" charset="0"/>
                <a:cs typeface="Arial" panose="020B0604020202020204" pitchFamily="34" charset="0"/>
              </a:rPr>
              <a:t> van </a:t>
            </a:r>
            <a:r>
              <a:rPr lang="en-US" err="1">
                <a:latin typeface="Arial" panose="020B0604020202020204" pitchFamily="34" charset="0"/>
                <a:cs typeface="Arial" panose="020B0604020202020204" pitchFamily="34" charset="0"/>
              </a:rPr>
              <a:t>jou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grootouers</a:t>
            </a:r>
            <a:r>
              <a:rPr lang="en-US">
                <a:latin typeface="Arial" panose="020B0604020202020204" pitchFamily="34" charset="0"/>
                <a:cs typeface="Arial" panose="020B0604020202020204" pitchFamily="34" charset="0"/>
              </a:rPr>
              <a:t>?</a:t>
            </a:r>
          </a:p>
          <a:p>
            <a:pPr lvl="1"/>
            <a:r>
              <a:rPr lang="en-US">
                <a:latin typeface="Arial" panose="020B0604020202020204" pitchFamily="34" charset="0"/>
                <a:cs typeface="Arial" panose="020B0604020202020204" pitchFamily="34" charset="0"/>
              </a:rPr>
              <a:t>Weet jy wanneer jou oupa verjaar?</a:t>
            </a:r>
          </a:p>
          <a:p>
            <a:pPr lvl="1"/>
            <a:r>
              <a:rPr lang="en-US" err="1">
                <a:latin typeface="Arial" panose="020B0604020202020204" pitchFamily="34" charset="0"/>
                <a:cs typeface="Arial" panose="020B0604020202020204" pitchFamily="34" charset="0"/>
              </a:rPr>
              <a:t>Waarom</a:t>
            </a:r>
            <a:r>
              <a:rPr lang="en-US">
                <a:latin typeface="Arial" panose="020B0604020202020204" pitchFamily="34" charset="0"/>
                <a:cs typeface="Arial" panose="020B0604020202020204" pitchFamily="34" charset="0"/>
              </a:rPr>
              <a:t> die </a:t>
            </a:r>
            <a:r>
              <a:rPr lang="en-US" err="1">
                <a:latin typeface="Arial" panose="020B0604020202020204" pitchFamily="34" charset="0"/>
                <a:cs typeface="Arial" panose="020B0604020202020204" pitchFamily="34" charset="0"/>
              </a:rPr>
              <a:t>volle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voorname</a:t>
            </a:r>
            <a:r>
              <a:rPr lang="en-US">
                <a:latin typeface="Arial" panose="020B0604020202020204" pitchFamily="34" charset="0"/>
                <a:cs typeface="Arial" panose="020B0604020202020204" pitchFamily="34" charset="0"/>
              </a:rPr>
              <a:t> in die </a:t>
            </a:r>
            <a:r>
              <a:rPr lang="en-US" err="1">
                <a:latin typeface="Arial" panose="020B0604020202020204" pitchFamily="34" charset="0"/>
                <a:cs typeface="Arial" panose="020B0604020202020204" pitchFamily="34" charset="0"/>
              </a:rPr>
              <a:t>gedig</a:t>
            </a:r>
            <a:r>
              <a:rPr lang="en-US">
                <a:latin typeface="Arial" panose="020B0604020202020204" pitchFamily="34" charset="0"/>
                <a:cs typeface="Arial" panose="020B0604020202020204" pitchFamily="34" charset="0"/>
              </a:rPr>
              <a:t>?</a:t>
            </a:r>
          </a:p>
          <a:p>
            <a:pPr lvl="1"/>
            <a:r>
              <a:rPr lang="en-US" err="1">
                <a:latin typeface="Arial" panose="020B0604020202020204" pitchFamily="34" charset="0"/>
                <a:cs typeface="Arial" panose="020B0604020202020204" pitchFamily="34" charset="0"/>
              </a:rPr>
              <a:t>Kom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enige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ander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hoofletters</a:t>
            </a:r>
            <a:r>
              <a:rPr lang="en-US">
                <a:latin typeface="Arial" panose="020B0604020202020204" pitchFamily="34" charset="0"/>
                <a:cs typeface="Arial" panose="020B0604020202020204" pitchFamily="34" charset="0"/>
              </a:rPr>
              <a:t> in die </a:t>
            </a:r>
            <a:r>
              <a:rPr lang="en-US" err="1">
                <a:latin typeface="Arial" panose="020B0604020202020204" pitchFamily="34" charset="0"/>
                <a:cs typeface="Arial" panose="020B0604020202020204" pitchFamily="34" charset="0"/>
              </a:rPr>
              <a:t>gedig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voor</a:t>
            </a:r>
            <a:r>
              <a:rPr lang="en-US">
                <a:latin typeface="Arial" panose="020B0604020202020204" pitchFamily="34" charset="0"/>
                <a:cs typeface="Arial" panose="020B0604020202020204" pitchFamily="34" charset="0"/>
              </a:rPr>
              <a:t>?</a:t>
            </a:r>
          </a:p>
          <a:p>
            <a:pPr lvl="1"/>
            <a:r>
              <a:rPr lang="en-US">
                <a:latin typeface="Arial" panose="020B0604020202020204" pitchFamily="34" charset="0"/>
                <a:cs typeface="Arial" panose="020B0604020202020204" pitchFamily="34" charset="0"/>
              </a:rPr>
              <a:t>Wat het </a:t>
            </a:r>
            <a:r>
              <a:rPr lang="en-US" err="1">
                <a:latin typeface="Arial" panose="020B0604020202020204" pitchFamily="34" charset="0"/>
                <a:cs typeface="Arial" panose="020B0604020202020204" pitchFamily="34" charset="0"/>
              </a:rPr>
              <a:t>aanleiding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gegee</a:t>
            </a:r>
            <a:r>
              <a:rPr lang="en-US">
                <a:latin typeface="Arial" panose="020B0604020202020204" pitchFamily="34" charset="0"/>
                <a:cs typeface="Arial" panose="020B0604020202020204" pitchFamily="34" charset="0"/>
              </a:rPr>
              <a:t> tot die </a:t>
            </a:r>
            <a:r>
              <a:rPr lang="en-US" err="1">
                <a:latin typeface="Arial" panose="020B0604020202020204" pitchFamily="34" charset="0"/>
                <a:cs typeface="Arial" panose="020B0604020202020204" pitchFamily="34" charset="0"/>
              </a:rPr>
              <a:t>skryf</a:t>
            </a:r>
            <a:r>
              <a:rPr lang="en-US">
                <a:latin typeface="Arial" panose="020B0604020202020204" pitchFamily="34" charset="0"/>
                <a:cs typeface="Arial" panose="020B0604020202020204" pitchFamily="34" charset="0"/>
              </a:rPr>
              <a:t> van die </a:t>
            </a:r>
            <a:r>
              <a:rPr lang="en-US" err="1">
                <a:latin typeface="Arial" panose="020B0604020202020204" pitchFamily="34" charset="0"/>
                <a:cs typeface="Arial" panose="020B0604020202020204" pitchFamily="34" charset="0"/>
              </a:rPr>
              <a:t>gedig</a:t>
            </a:r>
            <a:r>
              <a:rPr lang="en-US">
                <a:latin typeface="Arial" panose="020B0604020202020204" pitchFamily="34" charset="0"/>
                <a:cs typeface="Arial" panose="020B0604020202020204" pitchFamily="34" charset="0"/>
              </a:rPr>
              <a:t>?</a:t>
            </a:r>
          </a:p>
        </p:txBody>
      </p:sp>
      <p:sp>
        <p:nvSpPr>
          <p:cNvPr id="8" name="Rectangle 7"/>
          <p:cNvSpPr/>
          <p:nvPr/>
        </p:nvSpPr>
        <p:spPr>
          <a:xfrm>
            <a:off x="8005131" y="1823175"/>
            <a:ext cx="802432" cy="1323439"/>
          </a:xfrm>
          <a:prstGeom prst="rect">
            <a:avLst/>
          </a:prstGeom>
          <a:noFill/>
        </p:spPr>
        <p:txBody>
          <a:bodyPr wrap="square" lIns="91440" tIns="45720" rIns="91440" bIns="45720">
            <a:spAutoFit/>
          </a:bodyPr>
          <a:lstStyle/>
          <a:p>
            <a:pPr algn="ctr"/>
            <a:r>
              <a:rPr lang="en-US" sz="8000">
                <a:ln w="0"/>
                <a:effectLst>
                  <a:outerShdw blurRad="38100" dist="19050" dir="2700000" algn="tl" rotWithShape="0">
                    <a:schemeClr val="dk1">
                      <a:alpha val="40000"/>
                    </a:schemeClr>
                  </a:outerShdw>
                </a:effectLst>
              </a:rPr>
              <a:t>?</a:t>
            </a:r>
            <a:r>
              <a:rPr lang="en-US" sz="8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Tree>
    <p:extLst>
      <p:ext uri="{BB962C8B-B14F-4D97-AF65-F5344CB8AC3E}">
        <p14:creationId xmlns:p14="http://schemas.microsoft.com/office/powerpoint/2010/main" val="17697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bg/>
                                          </p:spTgt>
                                        </p:tgtEl>
                                        <p:attrNameLst>
                                          <p:attrName>style.visibility</p:attrName>
                                        </p:attrNameLst>
                                      </p:cBhvr>
                                      <p:to>
                                        <p:strVal val="visible"/>
                                      </p:to>
                                    </p:set>
                                    <p:animEffect transition="in" filter="fade">
                                      <p:cBhvr>
                                        <p:cTn id="26" dur="1000"/>
                                        <p:tgtEl>
                                          <p:spTgt spid="7">
                                            <p:bg/>
                                          </p:spTgt>
                                        </p:tgtEl>
                                      </p:cBhvr>
                                    </p:animEffect>
                                    <p:anim calcmode="lin" valueType="num">
                                      <p:cBhvr>
                                        <p:cTn id="27" dur="1000" fill="hold"/>
                                        <p:tgtEl>
                                          <p:spTgt spid="7">
                                            <p:bg/>
                                          </p:spTgt>
                                        </p:tgtEl>
                                        <p:attrNameLst>
                                          <p:attrName>ppt_x</p:attrName>
                                        </p:attrNameLst>
                                      </p:cBhvr>
                                      <p:tavLst>
                                        <p:tav tm="0">
                                          <p:val>
                                            <p:strVal val="#ppt_x"/>
                                          </p:val>
                                        </p:tav>
                                        <p:tav tm="100000">
                                          <p:val>
                                            <p:strVal val="#ppt_x"/>
                                          </p:val>
                                        </p:tav>
                                      </p:tavLst>
                                    </p:anim>
                                    <p:anim calcmode="lin" valueType="num">
                                      <p:cBhvr>
                                        <p:cTn id="28"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1000"/>
                                        <p:tgtEl>
                                          <p:spTgt spid="7">
                                            <p:txEl>
                                              <p:pRg st="1" end="1"/>
                                            </p:txEl>
                                          </p:spTgt>
                                        </p:tgtEl>
                                      </p:cBhvr>
                                    </p:animEffect>
                                    <p:anim calcmode="lin" valueType="num">
                                      <p:cBhvr>
                                        <p:cTn id="3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1000"/>
                                        <p:tgtEl>
                                          <p:spTgt spid="7">
                                            <p:txEl>
                                              <p:pRg st="2" end="2"/>
                                            </p:txEl>
                                          </p:spTgt>
                                        </p:tgtEl>
                                      </p:cBhvr>
                                    </p:animEffect>
                                    <p:anim calcmode="lin" valueType="num">
                                      <p:cBhvr>
                                        <p:cTn id="4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fade">
                                      <p:cBhvr>
                                        <p:cTn id="48" dur="1000"/>
                                        <p:tgtEl>
                                          <p:spTgt spid="7">
                                            <p:txEl>
                                              <p:pRg st="3" end="3"/>
                                            </p:txEl>
                                          </p:spTgt>
                                        </p:tgtEl>
                                      </p:cBhvr>
                                    </p:animEffect>
                                    <p:anim calcmode="lin" valueType="num">
                                      <p:cBhvr>
                                        <p:cTn id="4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fade">
                                      <p:cBhvr>
                                        <p:cTn id="53" dur="1000"/>
                                        <p:tgtEl>
                                          <p:spTgt spid="7">
                                            <p:txEl>
                                              <p:pRg st="4" end="4"/>
                                            </p:txEl>
                                          </p:spTgt>
                                        </p:tgtEl>
                                      </p:cBhvr>
                                    </p:animEffect>
                                    <p:anim calcmode="lin" valueType="num">
                                      <p:cBhvr>
                                        <p:cTn id="5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
                                            <p:txEl>
                                              <p:pRg st="5" end="5"/>
                                            </p:txEl>
                                          </p:spTgt>
                                        </p:tgtEl>
                                        <p:attrNameLst>
                                          <p:attrName>style.visibility</p:attrName>
                                        </p:attrNameLst>
                                      </p:cBhvr>
                                      <p:to>
                                        <p:strVal val="visible"/>
                                      </p:to>
                                    </p:set>
                                    <p:animEffect transition="in" filter="fade">
                                      <p:cBhvr>
                                        <p:cTn id="58" dur="1000"/>
                                        <p:tgtEl>
                                          <p:spTgt spid="7">
                                            <p:txEl>
                                              <p:pRg st="5" end="5"/>
                                            </p:txEl>
                                          </p:spTgt>
                                        </p:tgtEl>
                                      </p:cBhvr>
                                    </p:animEffect>
                                    <p:anim calcmode="lin" valueType="num">
                                      <p:cBhvr>
                                        <p:cTn id="5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5" end="5"/>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Effect transition="in" filter="fade">
                                      <p:cBhvr>
                                        <p:cTn id="63" dur="1000"/>
                                        <p:tgtEl>
                                          <p:spTgt spid="7">
                                            <p:txEl>
                                              <p:pRg st="6" end="6"/>
                                            </p:txEl>
                                          </p:spTgt>
                                        </p:tgtEl>
                                      </p:cBhvr>
                                    </p:animEffect>
                                    <p:anim calcmode="lin" valueType="num">
                                      <p:cBhvr>
                                        <p:cTn id="6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84" y="324549"/>
            <a:ext cx="8003232" cy="843512"/>
          </a:xfrm>
        </p:spPr>
        <p:txBody>
          <a:bodyPr>
            <a:normAutofit/>
          </a:bodyPr>
          <a:lstStyle/>
          <a:p>
            <a:r>
              <a:rPr lang="en-US" err="1"/>
              <a:t>Bronne</a:t>
            </a:r>
            <a:endParaRPr lang="en-US"/>
          </a:p>
        </p:txBody>
      </p:sp>
      <p:sp>
        <p:nvSpPr>
          <p:cNvPr id="4" name="Content Placeholder 3"/>
          <p:cNvSpPr txBox="1">
            <a:spLocks noGrp="1"/>
          </p:cNvSpPr>
          <p:nvPr>
            <p:ph idx="1"/>
          </p:nvPr>
        </p:nvSpPr>
        <p:spPr>
          <a:xfrm>
            <a:off x="457200" y="1412776"/>
            <a:ext cx="8229600" cy="4056495"/>
          </a:xfrm>
          <a:prstGeom prst="rect">
            <a:avLst/>
          </a:prstGeom>
          <a:solidFill>
            <a:schemeClr val="bg1"/>
          </a:solidFill>
        </p:spPr>
        <p:txBody>
          <a:bodyPr wrap="square" rtlCol="0">
            <a:spAutoFit/>
          </a:bodyPr>
          <a:lstStyle/>
          <a:p>
            <a:pPr marL="457200" indent="-457200">
              <a:buAutoNum type="arabicPeriod"/>
            </a:pPr>
            <a:r>
              <a:rPr lang="en-ZA" sz="2000" b="1">
                <a:latin typeface="Arial" panose="020B0604020202020204" pitchFamily="34" charset="0"/>
                <a:cs typeface="Arial" panose="020B0604020202020204" pitchFamily="34" charset="0"/>
              </a:rPr>
              <a:t>Verse in my </a:t>
            </a:r>
            <a:r>
              <a:rPr lang="en-ZA" sz="2000" b="1" err="1">
                <a:latin typeface="Arial" panose="020B0604020202020204" pitchFamily="34" charset="0"/>
                <a:cs typeface="Arial" panose="020B0604020202020204" pitchFamily="34" charset="0"/>
              </a:rPr>
              <a:t>Inboks</a:t>
            </a:r>
            <a:r>
              <a:rPr lang="en-ZA" sz="2000">
                <a:latin typeface="Arial" panose="020B0604020202020204" pitchFamily="34" charset="0"/>
                <a:cs typeface="Arial" panose="020B0604020202020204" pitchFamily="34" charset="0"/>
              </a:rPr>
              <a:t>: ‘n </a:t>
            </a:r>
            <a:r>
              <a:rPr lang="en-ZA" sz="2000" err="1">
                <a:latin typeface="Arial" panose="020B0604020202020204" pitchFamily="34" charset="0"/>
                <a:cs typeface="Arial" panose="020B0604020202020204" pitchFamily="34" charset="0"/>
              </a:rPr>
              <a:t>Poësie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handleiding</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vir</a:t>
            </a:r>
            <a:r>
              <a:rPr lang="en-ZA" sz="2000">
                <a:latin typeface="Arial" panose="020B0604020202020204" pitchFamily="34" charset="0"/>
                <a:cs typeface="Arial" panose="020B0604020202020204" pitchFamily="34" charset="0"/>
              </a:rPr>
              <a:t> Afrikaans </a:t>
            </a:r>
            <a:r>
              <a:rPr lang="en-ZA" sz="2000" err="1">
                <a:latin typeface="Arial" panose="020B0604020202020204" pitchFamily="34" charset="0"/>
                <a:cs typeface="Arial" panose="020B0604020202020204" pitchFamily="34" charset="0"/>
              </a:rPr>
              <a:t>Huistaal</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Graad</a:t>
            </a:r>
            <a:r>
              <a:rPr lang="en-ZA" sz="2000">
                <a:latin typeface="Arial" panose="020B0604020202020204" pitchFamily="34" charset="0"/>
                <a:cs typeface="Arial" panose="020B0604020202020204" pitchFamily="34" charset="0"/>
              </a:rPr>
              <a:t> 12 – </a:t>
            </a:r>
            <a:r>
              <a:rPr lang="en-ZA" sz="2000" err="1">
                <a:latin typeface="Arial" panose="020B0604020202020204" pitchFamily="34" charset="0"/>
                <a:cs typeface="Arial" panose="020B0604020202020204" pitchFamily="34" charset="0"/>
              </a:rPr>
              <a:t>saamgestel</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deur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Philna</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Scholtz</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en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Elza</a:t>
            </a:r>
            <a:r>
              <a:rPr lang="en-ZA" sz="2000">
                <a:latin typeface="Arial" panose="020B0604020202020204" pitchFamily="34" charset="0"/>
                <a:cs typeface="Arial" panose="020B0604020202020204" pitchFamily="34" charset="0"/>
              </a:rPr>
              <a:t> Vorster.</a:t>
            </a:r>
          </a:p>
          <a:p>
            <a:pPr marL="457200" indent="-457200">
              <a:buAutoNum type="arabicPeriod"/>
            </a:pPr>
            <a:r>
              <a:rPr lang="en-ZA" sz="2000" b="1" err="1">
                <a:latin typeface="Arial" panose="020B0604020202020204" pitchFamily="34" charset="0"/>
                <a:cs typeface="Arial" panose="020B0604020202020204" pitchFamily="34" charset="0"/>
              </a:rPr>
              <a:t>Vlymskerp</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Sukses</a:t>
            </a:r>
            <a:r>
              <a:rPr lang="en-ZA" sz="2000">
                <a:latin typeface="Arial" panose="020B0604020202020204" pitchFamily="34" charset="0"/>
                <a:cs typeface="Arial" panose="020B0604020202020204" pitchFamily="34" charset="0"/>
              </a:rPr>
              <a:t> met Verse in my </a:t>
            </a:r>
            <a:r>
              <a:rPr lang="en-ZA" sz="2000" err="1">
                <a:latin typeface="Arial" panose="020B0604020202020204" pitchFamily="34" charset="0"/>
                <a:cs typeface="Arial" panose="020B0604020202020204" pitchFamily="34" charset="0"/>
              </a:rPr>
              <a:t>inboks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Marieta</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Nel</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en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Adinda</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Vermaak</a:t>
            </a:r>
            <a:endParaRPr lang="en-ZA" sz="2000">
              <a:latin typeface="Arial" panose="020B0604020202020204" pitchFamily="34" charset="0"/>
              <a:cs typeface="Arial" panose="020B0604020202020204" pitchFamily="34" charset="0"/>
            </a:endParaRPr>
          </a:p>
          <a:p>
            <a:pPr marL="457200" indent="-457200">
              <a:buAutoNum type="arabicPeriod"/>
            </a:pPr>
            <a:r>
              <a:rPr lang="en-ZA" sz="2000">
                <a:latin typeface="Arial" panose="020B0604020202020204" pitchFamily="34" charset="0"/>
                <a:cs typeface="Arial" panose="020B0604020202020204" pitchFamily="34" charset="0"/>
                <a:hlinkClick r:id="rId2"/>
              </a:rPr>
              <a:t>http://www.litnet.co.za/ronelda-kamfer-1981/</a:t>
            </a:r>
            <a:endParaRPr lang="en-ZA" sz="2000">
              <a:latin typeface="Arial" panose="020B0604020202020204" pitchFamily="34" charset="0"/>
              <a:cs typeface="Arial" panose="020B0604020202020204" pitchFamily="34" charset="0"/>
            </a:endParaRPr>
          </a:p>
          <a:p>
            <a:pPr marL="457200" indent="-457200">
              <a:buFont typeface="+mj-lt"/>
              <a:buAutoNum type="arabicPeriod"/>
            </a:pPr>
            <a:r>
              <a:rPr lang="en-ZA" sz="2000" err="1">
                <a:latin typeface="Arial" panose="020B0604020202020204" pitchFamily="34" charset="0"/>
                <a:cs typeface="Arial" panose="020B0604020202020204" pitchFamily="34" charset="0"/>
              </a:rPr>
              <a:t>Selfstudiegids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Letterkunde</a:t>
            </a:r>
            <a:r>
              <a:rPr lang="en-ZA" sz="2000">
                <a:latin typeface="Arial" panose="020B0604020202020204" pitchFamily="34" charset="0"/>
                <a:cs typeface="Arial" panose="020B0604020202020204" pitchFamily="34" charset="0"/>
              </a:rPr>
              <a:t>, </a:t>
            </a:r>
            <a:r>
              <a:rPr lang="af-ZA" sz="2000">
                <a:latin typeface="Arial" panose="020B0604020202020204" pitchFamily="34" charset="0"/>
                <a:cs typeface="Arial" panose="020B0604020202020204" pitchFamily="34" charset="0"/>
              </a:rPr>
              <a:t>Graad 10-12 (Afrikaans HT, EAT en    TAT) – </a:t>
            </a:r>
            <a:r>
              <a:rPr lang="af-ZA" sz="2000" i="1">
                <a:latin typeface="Arial" panose="020B0604020202020204" pitchFamily="34" charset="0"/>
                <a:cs typeface="Arial" panose="020B0604020202020204" pitchFamily="34" charset="0"/>
              </a:rPr>
              <a:t>Konsep</a:t>
            </a:r>
            <a:r>
              <a:rPr lang="af-ZA" sz="2000">
                <a:latin typeface="Arial" panose="020B0604020202020204" pitchFamily="34" charset="0"/>
                <a:cs typeface="Arial" panose="020B0604020202020204" pitchFamily="34" charset="0"/>
              </a:rPr>
              <a:t>, DBO</a:t>
            </a:r>
            <a:endParaRPr lang="en-ZA" sz="2000">
              <a:latin typeface="Arial" panose="020B0604020202020204" pitchFamily="34" charset="0"/>
              <a:cs typeface="Arial" panose="020B0604020202020204" pitchFamily="34" charset="0"/>
            </a:endParaRPr>
          </a:p>
          <a:p>
            <a:pPr marL="457200" indent="-457200">
              <a:buAutoNum type="arabicPeriod"/>
            </a:pPr>
            <a:endParaRPr lang="en-ZA" sz="2000">
              <a:latin typeface="Arial" panose="020B0604020202020204" pitchFamily="34" charset="0"/>
              <a:cs typeface="Arial" panose="020B0604020202020204" pitchFamily="34" charset="0"/>
            </a:endParaRPr>
          </a:p>
          <a:p>
            <a:pPr marL="0" indent="0">
              <a:buNone/>
            </a:pPr>
            <a:r>
              <a:rPr lang="en-ZA" sz="1800">
                <a:latin typeface="Arial" panose="020B0604020202020204" pitchFamily="34" charset="0"/>
                <a:cs typeface="Arial" panose="020B0604020202020204" pitchFamily="34" charset="0"/>
              </a:rPr>
              <a:t>[</a:t>
            </a:r>
            <a:r>
              <a:rPr lang="en-ZA" sz="1800" err="1">
                <a:latin typeface="Arial" panose="020B0604020202020204" pitchFamily="34" charset="0"/>
                <a:cs typeface="Arial" panose="020B0604020202020204" pitchFamily="34" charset="0"/>
              </a:rPr>
              <a:t>Vir</a:t>
            </a:r>
            <a:r>
              <a:rPr lang="en-ZA" sz="1800">
                <a:latin typeface="Arial" panose="020B0604020202020204" pitchFamily="34" charset="0"/>
                <a:cs typeface="Arial" panose="020B0604020202020204" pitchFamily="34" charset="0"/>
              </a:rPr>
              <a:t> </a:t>
            </a:r>
            <a:r>
              <a:rPr lang="en-ZA" sz="1800" err="1">
                <a:latin typeface="Arial" panose="020B0604020202020204" pitchFamily="34" charset="0"/>
                <a:cs typeface="Arial" panose="020B0604020202020204" pitchFamily="34" charset="0"/>
              </a:rPr>
              <a:t>verdere</a:t>
            </a:r>
            <a:r>
              <a:rPr lang="en-ZA" sz="1800">
                <a:latin typeface="Arial" panose="020B0604020202020204" pitchFamily="34" charset="0"/>
                <a:cs typeface="Arial" panose="020B0604020202020204" pitchFamily="34" charset="0"/>
              </a:rPr>
              <a:t> </a:t>
            </a:r>
            <a:r>
              <a:rPr lang="en-ZA" sz="1800" err="1">
                <a:latin typeface="Arial" panose="020B0604020202020204" pitchFamily="34" charset="0"/>
                <a:cs typeface="Arial" panose="020B0604020202020204" pitchFamily="34" charset="0"/>
              </a:rPr>
              <a:t>inligting</a:t>
            </a:r>
            <a:r>
              <a:rPr lang="en-ZA" sz="1800">
                <a:latin typeface="Arial" panose="020B0604020202020204" pitchFamily="34" charset="0"/>
                <a:cs typeface="Arial" panose="020B0604020202020204" pitchFamily="34" charset="0"/>
              </a:rPr>
              <a:t>, </a:t>
            </a:r>
            <a:r>
              <a:rPr lang="en-ZA" sz="1800" err="1">
                <a:latin typeface="Arial" panose="020B0604020202020204" pitchFamily="34" charset="0"/>
                <a:cs typeface="Arial" panose="020B0604020202020204" pitchFamily="34" charset="0"/>
              </a:rPr>
              <a:t>sien</a:t>
            </a:r>
            <a:r>
              <a:rPr lang="en-ZA" sz="1800">
                <a:latin typeface="Arial" panose="020B0604020202020204" pitchFamily="34" charset="0"/>
                <a:cs typeface="Arial" panose="020B0604020202020204" pitchFamily="34" charset="0"/>
              </a:rPr>
              <a:t> </a:t>
            </a:r>
            <a:r>
              <a:rPr lang="en-ZA" sz="1800" b="1" err="1">
                <a:latin typeface="Arial" panose="020B0604020202020204" pitchFamily="34" charset="0"/>
                <a:cs typeface="Arial" panose="020B0604020202020204" pitchFamily="34" charset="0"/>
              </a:rPr>
              <a:t>Youtube</a:t>
            </a:r>
            <a:r>
              <a:rPr lang="en-ZA" sz="1800">
                <a:latin typeface="Arial" panose="020B0604020202020204" pitchFamily="34" charset="0"/>
                <a:cs typeface="Arial" panose="020B0604020202020204" pitchFamily="34" charset="0"/>
              </a:rPr>
              <a:t> video </a:t>
            </a:r>
            <a:r>
              <a:rPr lang="en-ZA" sz="1800" err="1">
                <a:latin typeface="Arial" panose="020B0604020202020204" pitchFamily="34" charset="0"/>
                <a:cs typeface="Arial" panose="020B0604020202020204" pitchFamily="34" charset="0"/>
              </a:rPr>
              <a:t>deur</a:t>
            </a:r>
            <a:r>
              <a:rPr lang="en-ZA" sz="1800">
                <a:latin typeface="Arial" panose="020B0604020202020204" pitchFamily="34" charset="0"/>
                <a:cs typeface="Arial" panose="020B0604020202020204" pitchFamily="34" charset="0"/>
              </a:rPr>
              <a:t> Annette van der Merwe van </a:t>
            </a:r>
            <a:r>
              <a:rPr lang="en-ZA" sz="1800" err="1">
                <a:latin typeface="Arial" panose="020B0604020202020204" pitchFamily="34" charset="0"/>
                <a:cs typeface="Arial" panose="020B0604020202020204" pitchFamily="34" charset="0"/>
              </a:rPr>
              <a:t>Hoërskool</a:t>
            </a:r>
            <a:r>
              <a:rPr lang="en-ZA" sz="1800">
                <a:latin typeface="Arial" panose="020B0604020202020204" pitchFamily="34" charset="0"/>
                <a:cs typeface="Arial" panose="020B0604020202020204" pitchFamily="34" charset="0"/>
              </a:rPr>
              <a:t> </a:t>
            </a:r>
            <a:r>
              <a:rPr lang="en-ZA" sz="1800" err="1">
                <a:latin typeface="Arial" panose="020B0604020202020204" pitchFamily="34" charset="0"/>
                <a:cs typeface="Arial" panose="020B0604020202020204" pitchFamily="34" charset="0"/>
              </a:rPr>
              <a:t>Sentraal</a:t>
            </a:r>
            <a:r>
              <a:rPr lang="en-ZA" sz="1800">
                <a:latin typeface="Arial" panose="020B0604020202020204" pitchFamily="34" charset="0"/>
                <a:cs typeface="Arial" panose="020B0604020202020204" pitchFamily="34" charset="0"/>
              </a:rPr>
              <a:t> (Beaufort-Wes): </a:t>
            </a:r>
            <a:r>
              <a:rPr lang="en-US" sz="1800">
                <a:latin typeface="Arial" panose="020B0604020202020204" pitchFamily="34" charset="0"/>
                <a:cs typeface="Arial" panose="020B0604020202020204" pitchFamily="34" charset="0"/>
              </a:rPr>
              <a:t>https://www.youtube.com/watch?v=gfO52P6rxSw]</a:t>
            </a:r>
          </a:p>
          <a:p>
            <a:pPr marL="342900" indent="-342900">
              <a:buFont typeface="Arial" pitchFamily="34" charset="0"/>
              <a:buChar char="•"/>
            </a:pPr>
            <a:endParaRPr lang="en-ZA" sz="2000" b="1">
              <a:latin typeface="Century Gothic"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030" y="4580126"/>
            <a:ext cx="1753391" cy="2267719"/>
          </a:xfrm>
          <a:prstGeom prst="rect">
            <a:avLst/>
          </a:prstGeom>
        </p:spPr>
      </p:pic>
    </p:spTree>
    <p:extLst>
      <p:ext uri="{BB962C8B-B14F-4D97-AF65-F5344CB8AC3E}">
        <p14:creationId xmlns:p14="http://schemas.microsoft.com/office/powerpoint/2010/main" val="186760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2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785" y="980728"/>
            <a:ext cx="7648469" cy="5091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927785" y="404664"/>
            <a:ext cx="7272808" cy="461665"/>
          </a:xfrm>
          <a:prstGeom prst="rect">
            <a:avLst/>
          </a:prstGeom>
        </p:spPr>
        <p:txBody>
          <a:bodyPr wrap="square">
            <a:spAutoFit/>
          </a:bodyPr>
          <a:lstStyle/>
          <a:p>
            <a:r>
              <a:rPr lang="en-ZA" sz="2400" b="1" spc="300">
                <a:latin typeface="Arial" panose="020B0604020202020204" pitchFamily="34" charset="0"/>
                <a:cs typeface="Arial" panose="020B0604020202020204" pitchFamily="34" charset="0"/>
              </a:rPr>
              <a:t>DIE DIGTERES:  </a:t>
            </a:r>
            <a:r>
              <a:rPr lang="en-ZA" sz="2400" b="1" spc="300" err="1">
                <a:latin typeface="Arial" panose="020B0604020202020204" pitchFamily="34" charset="0"/>
                <a:cs typeface="Arial" panose="020B0604020202020204" pitchFamily="34" charset="0"/>
              </a:rPr>
              <a:t>Ronelda</a:t>
            </a:r>
            <a:r>
              <a:rPr lang="en-ZA" sz="2400" b="1" spc="300">
                <a:latin typeface="Arial" panose="020B0604020202020204" pitchFamily="34" charset="0"/>
                <a:cs typeface="Arial" panose="020B0604020202020204" pitchFamily="34" charset="0"/>
              </a:rPr>
              <a:t> S. </a:t>
            </a:r>
            <a:r>
              <a:rPr lang="en-ZA" sz="2400" b="1" spc="300" err="1">
                <a:latin typeface="Arial" panose="020B0604020202020204" pitchFamily="34" charset="0"/>
                <a:cs typeface="Arial" panose="020B0604020202020204" pitchFamily="34" charset="0"/>
              </a:rPr>
              <a:t>Kamfer</a:t>
            </a:r>
            <a:endParaRPr lang="en-US" sz="2400"/>
          </a:p>
        </p:txBody>
      </p:sp>
    </p:spTree>
    <p:extLst>
      <p:ext uri="{BB962C8B-B14F-4D97-AF65-F5344CB8AC3E}">
        <p14:creationId xmlns:p14="http://schemas.microsoft.com/office/powerpoint/2010/main" val="393032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332656"/>
            <a:ext cx="8136904" cy="63709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ZA" sz="2800" b="1" spc="300">
                <a:latin typeface="Arial" panose="020B0604020202020204" pitchFamily="34" charset="0"/>
                <a:cs typeface="Arial" panose="020B0604020202020204" pitchFamily="34" charset="0"/>
              </a:rPr>
              <a:t>2. DIE DIGTERES:  </a:t>
            </a:r>
            <a:r>
              <a:rPr lang="en-ZA" sz="2800" b="1" spc="300" err="1">
                <a:latin typeface="Arial" panose="020B0604020202020204" pitchFamily="34" charset="0"/>
                <a:cs typeface="Arial" panose="020B0604020202020204" pitchFamily="34" charset="0"/>
              </a:rPr>
              <a:t>Ronelda</a:t>
            </a:r>
            <a:r>
              <a:rPr lang="en-ZA" sz="2800" b="1" spc="300">
                <a:latin typeface="Arial" panose="020B0604020202020204" pitchFamily="34" charset="0"/>
                <a:cs typeface="Arial" panose="020B0604020202020204" pitchFamily="34" charset="0"/>
              </a:rPr>
              <a:t> S. </a:t>
            </a:r>
            <a:r>
              <a:rPr lang="en-ZA" sz="2800" b="1" spc="300" err="1">
                <a:latin typeface="Arial" panose="020B0604020202020204" pitchFamily="34" charset="0"/>
                <a:cs typeface="Arial" panose="020B0604020202020204" pitchFamily="34" charset="0"/>
              </a:rPr>
              <a:t>Kamfer</a:t>
            </a:r>
            <a:endParaRPr lang="en-ZA" sz="2800" b="1" spc="300">
              <a:latin typeface="Arial" panose="020B0604020202020204" pitchFamily="34" charset="0"/>
              <a:cs typeface="Arial" panose="020B0604020202020204" pitchFamily="34" charset="0"/>
            </a:endParaRPr>
          </a:p>
          <a:p>
            <a:endParaRPr lang="en-ZA"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err="1">
                <a:latin typeface="Arial" panose="020B0604020202020204" pitchFamily="34" charset="0"/>
                <a:cs typeface="Arial" panose="020B0604020202020204" pitchFamily="34" charset="0"/>
              </a:rPr>
              <a:t>Gebore</a:t>
            </a:r>
            <a:r>
              <a:rPr lang="en-ZA" sz="2000">
                <a:latin typeface="Arial" panose="020B0604020202020204" pitchFamily="34" charset="0"/>
                <a:cs typeface="Arial" panose="020B0604020202020204" pitchFamily="34" charset="0"/>
              </a:rPr>
              <a:t> 1981 in Blackheath, </a:t>
            </a:r>
            <a:r>
              <a:rPr lang="en-ZA" sz="2000" err="1">
                <a:latin typeface="Arial" panose="020B0604020202020204" pitchFamily="34" charset="0"/>
                <a:cs typeface="Arial" panose="020B0604020202020204" pitchFamily="34" charset="0"/>
              </a:rPr>
              <a:t>Kaapstad</a:t>
            </a:r>
            <a:endParaRPr lang="en-ZA"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a:latin typeface="Arial" panose="020B0604020202020204" pitchFamily="34" charset="0"/>
                <a:cs typeface="Arial" panose="020B0604020202020204" pitchFamily="34" charset="0"/>
              </a:rPr>
              <a:t>As 3-jarige </a:t>
            </a:r>
            <a:r>
              <a:rPr lang="en-ZA" sz="2000" err="1">
                <a:latin typeface="Arial" panose="020B0604020202020204" pitchFamily="34" charset="0"/>
                <a:cs typeface="Arial" panose="020B0604020202020204" pitchFamily="34" charset="0"/>
              </a:rPr>
              <a:t>gaan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woon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sy</a:t>
            </a:r>
            <a:r>
              <a:rPr lang="en-ZA" sz="2000">
                <a:latin typeface="Arial" panose="020B0604020202020204" pitchFamily="34" charset="0"/>
                <a:cs typeface="Arial" panose="020B0604020202020204" pitchFamily="34" charset="0"/>
              </a:rPr>
              <a:t> by </a:t>
            </a:r>
            <a:r>
              <a:rPr lang="en-ZA" sz="2000" err="1">
                <a:latin typeface="Arial" panose="020B0604020202020204" pitchFamily="34" charset="0"/>
                <a:cs typeface="Arial" panose="020B0604020202020204" pitchFamily="34" charset="0"/>
              </a:rPr>
              <a:t>haar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grootouers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plaaswerkers</a:t>
            </a:r>
            <a:r>
              <a:rPr lang="en-ZA" sz="2000">
                <a:latin typeface="Arial" panose="020B0604020202020204" pitchFamily="34" charset="0"/>
                <a:cs typeface="Arial" panose="020B0604020202020204" pitchFamily="34" charset="0"/>
              </a:rPr>
              <a:t> op ‘n </a:t>
            </a:r>
            <a:r>
              <a:rPr lang="en-ZA" sz="2000" err="1">
                <a:latin typeface="Arial" panose="020B0604020202020204" pitchFamily="34" charset="0"/>
                <a:cs typeface="Arial" panose="020B0604020202020204" pitchFamily="34" charset="0"/>
              </a:rPr>
              <a:t>appelplaas</a:t>
            </a:r>
            <a:r>
              <a:rPr lang="en-ZA" sz="2000">
                <a:latin typeface="Arial" panose="020B0604020202020204" pitchFamily="34" charset="0"/>
                <a:cs typeface="Arial" panose="020B0604020202020204" pitchFamily="34" charset="0"/>
              </a:rPr>
              <a:t> op </a:t>
            </a:r>
            <a:r>
              <a:rPr lang="en-ZA" sz="2000" err="1">
                <a:latin typeface="Arial" panose="020B0604020202020204" pitchFamily="34" charset="0"/>
                <a:cs typeface="Arial" panose="020B0604020202020204" pitchFamily="34" charset="0"/>
              </a:rPr>
              <a:t>Grabouw</a:t>
            </a:r>
            <a:endParaRPr lang="en-ZA"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err="1">
                <a:latin typeface="Arial" panose="020B0604020202020204" pitchFamily="34" charset="0"/>
                <a:cs typeface="Arial" panose="020B0604020202020204" pitchFamily="34" charset="0"/>
              </a:rPr>
              <a:t>Haar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oupa</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en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ouma</a:t>
            </a:r>
            <a:r>
              <a:rPr lang="en-ZA" sz="2000">
                <a:latin typeface="Arial" panose="020B0604020202020204" pitchFamily="34" charset="0"/>
                <a:cs typeface="Arial" panose="020B0604020202020204" pitchFamily="34" charset="0"/>
              </a:rPr>
              <a:t> het ‘n </a:t>
            </a:r>
            <a:r>
              <a:rPr lang="en-ZA" sz="2000" err="1">
                <a:latin typeface="Arial" panose="020B0604020202020204" pitchFamily="34" charset="0"/>
                <a:cs typeface="Arial" panose="020B0604020202020204" pitchFamily="34" charset="0"/>
              </a:rPr>
              <a:t>groot</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invloed</a:t>
            </a:r>
            <a:r>
              <a:rPr lang="en-ZA" sz="2000">
                <a:latin typeface="Arial" panose="020B0604020202020204" pitchFamily="34" charset="0"/>
                <a:cs typeface="Arial" panose="020B0604020202020204" pitchFamily="34" charset="0"/>
              </a:rPr>
              <a:t> op </a:t>
            </a:r>
            <a:r>
              <a:rPr lang="en-ZA" sz="2000" err="1">
                <a:latin typeface="Arial" panose="020B0604020202020204" pitchFamily="34" charset="0"/>
                <a:cs typeface="Arial" panose="020B0604020202020204" pitchFamily="34" charset="0"/>
              </a:rPr>
              <a:t>haar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gehad</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oupa</a:t>
            </a:r>
            <a:r>
              <a:rPr lang="en-ZA" sz="2000">
                <a:latin typeface="Arial" panose="020B0604020202020204" pitchFamily="34" charset="0"/>
                <a:cs typeface="Arial" panose="020B0604020202020204" pitchFamily="34" charset="0"/>
              </a:rPr>
              <a:t> was ‘n </a:t>
            </a:r>
            <a:r>
              <a:rPr lang="en-ZA" sz="2000" err="1">
                <a:latin typeface="Arial" panose="020B0604020202020204" pitchFamily="34" charset="0"/>
                <a:cs typeface="Arial" panose="020B0604020202020204" pitchFamily="34" charset="0"/>
              </a:rPr>
              <a:t>kranige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storieverteller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en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hulle</a:t>
            </a:r>
            <a:r>
              <a:rPr lang="en-ZA" sz="2000">
                <a:latin typeface="Arial" panose="020B0604020202020204" pitchFamily="34" charset="0"/>
                <a:cs typeface="Arial" panose="020B0604020202020204" pitchFamily="34" charset="0"/>
              </a:rPr>
              <a:t> het by </a:t>
            </a:r>
            <a:r>
              <a:rPr lang="en-ZA" sz="2000" err="1">
                <a:latin typeface="Arial" panose="020B0604020202020204" pitchFamily="34" charset="0"/>
                <a:cs typeface="Arial" panose="020B0604020202020204" pitchFamily="34" charset="0"/>
              </a:rPr>
              <a:t>haar</a:t>
            </a:r>
            <a:r>
              <a:rPr lang="en-ZA" sz="2000">
                <a:latin typeface="Arial" panose="020B0604020202020204" pitchFamily="34" charset="0"/>
                <a:cs typeface="Arial" panose="020B0604020202020204" pitchFamily="34" charset="0"/>
              </a:rPr>
              <a:t> ‘n </a:t>
            </a:r>
            <a:r>
              <a:rPr lang="en-ZA" sz="2000" err="1">
                <a:latin typeface="Arial" panose="020B0604020202020204" pitchFamily="34" charset="0"/>
                <a:cs typeface="Arial" panose="020B0604020202020204" pitchFamily="34" charset="0"/>
              </a:rPr>
              <a:t>liefde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vir</a:t>
            </a:r>
            <a:r>
              <a:rPr lang="en-ZA" sz="2000">
                <a:latin typeface="Arial" panose="020B0604020202020204" pitchFamily="34" charset="0"/>
                <a:cs typeface="Arial" panose="020B0604020202020204" pitchFamily="34" charset="0"/>
              </a:rPr>
              <a:t> lees </a:t>
            </a:r>
            <a:r>
              <a:rPr lang="en-ZA" sz="2000" err="1">
                <a:latin typeface="Arial" panose="020B0604020202020204" pitchFamily="34" charset="0"/>
                <a:cs typeface="Arial" panose="020B0604020202020204" pitchFamily="34" charset="0"/>
              </a:rPr>
              <a:t>aangekweek</a:t>
            </a:r>
            <a:r>
              <a:rPr lang="en-ZA" sz="200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2000" err="1">
                <a:latin typeface="Arial" panose="020B0604020202020204" pitchFamily="34" charset="0"/>
                <a:cs typeface="Arial" panose="020B0604020202020204" pitchFamily="34" charset="0"/>
              </a:rPr>
              <a:t>Gaan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woon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weer</a:t>
            </a:r>
            <a:r>
              <a:rPr lang="en-ZA" sz="2000">
                <a:latin typeface="Arial" panose="020B0604020202020204" pitchFamily="34" charset="0"/>
                <a:cs typeface="Arial" panose="020B0604020202020204" pitchFamily="34" charset="0"/>
              </a:rPr>
              <a:t> by </a:t>
            </a:r>
            <a:r>
              <a:rPr lang="en-ZA" sz="2000" err="1">
                <a:latin typeface="Arial" panose="020B0604020202020204" pitchFamily="34" charset="0"/>
                <a:cs typeface="Arial" panose="020B0604020202020204" pitchFamily="34" charset="0"/>
              </a:rPr>
              <a:t>haar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ouers</a:t>
            </a:r>
            <a:r>
              <a:rPr lang="en-ZA" sz="2000">
                <a:latin typeface="Arial" panose="020B0604020202020204" pitchFamily="34" charset="0"/>
                <a:cs typeface="Arial" panose="020B0604020202020204" pitchFamily="34" charset="0"/>
              </a:rPr>
              <a:t> toe </a:t>
            </a:r>
            <a:r>
              <a:rPr lang="en-ZA" sz="2000" err="1">
                <a:latin typeface="Arial" panose="020B0604020202020204" pitchFamily="34" charset="0"/>
                <a:cs typeface="Arial" panose="020B0604020202020204" pitchFamily="34" charset="0"/>
              </a:rPr>
              <a:t>sy</a:t>
            </a:r>
            <a:r>
              <a:rPr lang="en-ZA" sz="2000">
                <a:latin typeface="Arial" panose="020B0604020202020204" pitchFamily="34" charset="0"/>
                <a:cs typeface="Arial" panose="020B0604020202020204" pitchFamily="34" charset="0"/>
              </a:rPr>
              <a:t> 10 was.</a:t>
            </a:r>
          </a:p>
          <a:p>
            <a:pPr marL="285750" indent="-285750">
              <a:buFont typeface="Arial" panose="020B0604020202020204" pitchFamily="34" charset="0"/>
              <a:buChar char="•"/>
            </a:pPr>
            <a:r>
              <a:rPr lang="en-ZA" sz="2000">
                <a:latin typeface="Arial" panose="020B0604020202020204" pitchFamily="34" charset="0"/>
                <a:cs typeface="Arial" panose="020B0604020202020204" pitchFamily="34" charset="0"/>
              </a:rPr>
              <a:t>Die </a:t>
            </a:r>
            <a:r>
              <a:rPr lang="en-ZA" sz="2000" err="1">
                <a:latin typeface="Arial" panose="020B0604020202020204" pitchFamily="34" charset="0"/>
                <a:cs typeface="Arial" panose="020B0604020202020204" pitchFamily="34" charset="0"/>
              </a:rPr>
              <a:t>gesin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verhuis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na</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Elsiesrivier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waar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sy</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kennis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maak</a:t>
            </a:r>
            <a:r>
              <a:rPr lang="en-ZA" sz="2000">
                <a:latin typeface="Arial" panose="020B0604020202020204" pitchFamily="34" charset="0"/>
                <a:cs typeface="Arial" panose="020B0604020202020204" pitchFamily="34" charset="0"/>
              </a:rPr>
              <a:t> met die </a:t>
            </a:r>
            <a:r>
              <a:rPr lang="en-ZA" sz="2000" err="1">
                <a:latin typeface="Arial" panose="020B0604020202020204" pitchFamily="34" charset="0"/>
                <a:cs typeface="Arial" panose="020B0604020202020204" pitchFamily="34" charset="0"/>
              </a:rPr>
              <a:t>bendekultuur</a:t>
            </a:r>
            <a:r>
              <a:rPr lang="en-ZA" sz="200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2000">
                <a:latin typeface="Arial" panose="020B0604020202020204" pitchFamily="34" charset="0"/>
                <a:cs typeface="Arial" panose="020B0604020202020204" pitchFamily="34" charset="0"/>
              </a:rPr>
              <a:t>Na </a:t>
            </a:r>
            <a:r>
              <a:rPr lang="en-ZA" sz="2000" err="1">
                <a:latin typeface="Arial" panose="020B0604020202020204" pitchFamily="34" charset="0"/>
                <a:cs typeface="Arial" panose="020B0604020202020204" pitchFamily="34" charset="0"/>
              </a:rPr>
              <a:t>skool</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werk</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sy</a:t>
            </a:r>
            <a:r>
              <a:rPr lang="en-ZA" sz="2000">
                <a:latin typeface="Arial" panose="020B0604020202020204" pitchFamily="34" charset="0"/>
                <a:cs typeface="Arial" panose="020B0604020202020204" pitchFamily="34" charset="0"/>
              </a:rPr>
              <a:t> as </a:t>
            </a:r>
            <a:r>
              <a:rPr lang="en-ZA" sz="2000" err="1">
                <a:latin typeface="Arial" panose="020B0604020202020204" pitchFamily="34" charset="0"/>
                <a:cs typeface="Arial" panose="020B0604020202020204" pitchFamily="34" charset="0"/>
              </a:rPr>
              <a:t>verpleegster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kelnerin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en</a:t>
            </a:r>
            <a:r>
              <a:rPr lang="en-ZA" sz="2000">
                <a:latin typeface="Arial" panose="020B0604020202020204" pitchFamily="34" charset="0"/>
                <a:cs typeface="Arial" panose="020B0604020202020204" pitchFamily="34" charset="0"/>
              </a:rPr>
              <a:t> admin. </a:t>
            </a:r>
            <a:r>
              <a:rPr lang="en-ZA" sz="2000" err="1">
                <a:latin typeface="Arial" panose="020B0604020202020204" pitchFamily="34" charset="0"/>
                <a:cs typeface="Arial" panose="020B0604020202020204" pitchFamily="34" charset="0"/>
              </a:rPr>
              <a:t>assistent</a:t>
            </a:r>
            <a:endParaRPr lang="en-ZA"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a:latin typeface="Arial" panose="020B0604020202020204" pitchFamily="34" charset="0"/>
                <a:cs typeface="Arial" panose="020B0604020202020204" pitchFamily="34" charset="0"/>
              </a:rPr>
              <a:t>In 2005 word </a:t>
            </a:r>
            <a:r>
              <a:rPr lang="en-ZA" sz="2000" err="1">
                <a:latin typeface="Arial" panose="020B0604020202020204" pitchFamily="34" charset="0"/>
                <a:cs typeface="Arial" panose="020B0604020202020204" pitchFamily="34" charset="0"/>
              </a:rPr>
              <a:t>haar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gedigte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vir</a:t>
            </a:r>
            <a:r>
              <a:rPr lang="en-ZA" sz="2000">
                <a:latin typeface="Arial" panose="020B0604020202020204" pitchFamily="34" charset="0"/>
                <a:cs typeface="Arial" panose="020B0604020202020204" pitchFamily="34" charset="0"/>
              </a:rPr>
              <a:t> </a:t>
            </a:r>
            <a:r>
              <a:rPr lang="en-ZA" sz="2000" i="1" err="1">
                <a:latin typeface="Arial" panose="020B0604020202020204" pitchFamily="34" charset="0"/>
                <a:cs typeface="Arial" panose="020B0604020202020204" pitchFamily="34" charset="0"/>
              </a:rPr>
              <a:t>Nuwe</a:t>
            </a:r>
            <a:r>
              <a:rPr lang="en-ZA" sz="2000" i="1">
                <a:latin typeface="Arial" panose="020B0604020202020204" pitchFamily="34" charset="0"/>
                <a:cs typeface="Arial" panose="020B0604020202020204" pitchFamily="34" charset="0"/>
              </a:rPr>
              <a:t> </a:t>
            </a:r>
            <a:r>
              <a:rPr lang="en-ZA" sz="2000" i="1" err="1">
                <a:latin typeface="Arial" panose="020B0604020202020204" pitchFamily="34" charset="0"/>
                <a:cs typeface="Arial" panose="020B0604020202020204" pitchFamily="34" charset="0"/>
              </a:rPr>
              <a:t>Stemme</a:t>
            </a:r>
            <a:r>
              <a:rPr lang="en-ZA" sz="2000" i="1">
                <a:latin typeface="Arial" panose="020B0604020202020204" pitchFamily="34" charset="0"/>
                <a:cs typeface="Arial" panose="020B0604020202020204" pitchFamily="34" charset="0"/>
              </a:rPr>
              <a:t> 3 </a:t>
            </a:r>
            <a:r>
              <a:rPr lang="en-ZA" sz="2000" err="1">
                <a:latin typeface="Arial" panose="020B0604020202020204" pitchFamily="34" charset="0"/>
                <a:cs typeface="Arial" panose="020B0604020202020204" pitchFamily="34" charset="0"/>
              </a:rPr>
              <a:t>voorgelê</a:t>
            </a:r>
            <a:endParaRPr lang="en-ZA"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err="1">
                <a:latin typeface="Arial" panose="020B0604020202020204" pitchFamily="34" charset="0"/>
                <a:cs typeface="Arial" panose="020B0604020202020204" pitchFamily="34" charset="0"/>
              </a:rPr>
              <a:t>Debuutbundel</a:t>
            </a:r>
            <a:r>
              <a:rPr lang="en-ZA" sz="2000">
                <a:latin typeface="Arial" panose="020B0604020202020204" pitchFamily="34" charset="0"/>
                <a:cs typeface="Arial" panose="020B0604020202020204" pitchFamily="34" charset="0"/>
              </a:rPr>
              <a:t>, </a:t>
            </a:r>
            <a:r>
              <a:rPr lang="en-ZA" sz="2000" i="1" err="1">
                <a:latin typeface="Arial" panose="020B0604020202020204" pitchFamily="34" charset="0"/>
                <a:cs typeface="Arial" panose="020B0604020202020204" pitchFamily="34" charset="0"/>
              </a:rPr>
              <a:t>Noudat</a:t>
            </a:r>
            <a:r>
              <a:rPr lang="en-ZA" sz="2000" i="1">
                <a:latin typeface="Arial" panose="020B0604020202020204" pitchFamily="34" charset="0"/>
                <a:cs typeface="Arial" panose="020B0604020202020204" pitchFamily="34" charset="0"/>
              </a:rPr>
              <a:t> </a:t>
            </a:r>
            <a:r>
              <a:rPr lang="en-ZA" sz="2000" i="1" err="1">
                <a:latin typeface="Arial" panose="020B0604020202020204" pitchFamily="34" charset="0"/>
                <a:cs typeface="Arial" panose="020B0604020202020204" pitchFamily="34" charset="0"/>
              </a:rPr>
              <a:t>slapende</a:t>
            </a:r>
            <a:r>
              <a:rPr lang="en-ZA" sz="2000" i="1">
                <a:latin typeface="Arial" panose="020B0604020202020204" pitchFamily="34" charset="0"/>
                <a:cs typeface="Arial" panose="020B0604020202020204" pitchFamily="34" charset="0"/>
              </a:rPr>
              <a:t> </a:t>
            </a:r>
            <a:r>
              <a:rPr lang="en-ZA" sz="2000" i="1" err="1">
                <a:latin typeface="Arial" panose="020B0604020202020204" pitchFamily="34" charset="0"/>
                <a:cs typeface="Arial" panose="020B0604020202020204" pitchFamily="34" charset="0"/>
              </a:rPr>
              <a:t>honde</a:t>
            </a:r>
            <a:r>
              <a:rPr lang="en-ZA" sz="2000" i="1">
                <a:latin typeface="Arial" panose="020B0604020202020204" pitchFamily="34" charset="0"/>
                <a:cs typeface="Arial" panose="020B0604020202020204" pitchFamily="34" charset="0"/>
              </a:rPr>
              <a:t> </a:t>
            </a:r>
            <a:r>
              <a:rPr lang="en-ZA" sz="2000">
                <a:latin typeface="Arial" panose="020B0604020202020204" pitchFamily="34" charset="0"/>
                <a:cs typeface="Arial" panose="020B0604020202020204" pitchFamily="34" charset="0"/>
              </a:rPr>
              <a:t>– 2008</a:t>
            </a:r>
          </a:p>
          <a:p>
            <a:pPr marL="285750" indent="-285750">
              <a:buFont typeface="Arial" panose="020B0604020202020204" pitchFamily="34" charset="0"/>
              <a:buChar char="•"/>
            </a:pPr>
            <a:r>
              <a:rPr lang="en-ZA" sz="2000">
                <a:latin typeface="Arial" panose="020B0604020202020204" pitchFamily="34" charset="0"/>
                <a:cs typeface="Arial" panose="020B0604020202020204" pitchFamily="34" charset="0"/>
              </a:rPr>
              <a:t>2010 begin </a:t>
            </a:r>
            <a:r>
              <a:rPr lang="en-ZA" sz="2000" err="1">
                <a:latin typeface="Arial" panose="020B0604020202020204" pitchFamily="34" charset="0"/>
                <a:cs typeface="Arial" panose="020B0604020202020204" pitchFamily="34" charset="0"/>
              </a:rPr>
              <a:t>sy</a:t>
            </a:r>
            <a:r>
              <a:rPr lang="en-ZA" sz="2000">
                <a:latin typeface="Arial" panose="020B0604020202020204" pitchFamily="34" charset="0"/>
                <a:cs typeface="Arial" panose="020B0604020202020204" pitchFamily="34" charset="0"/>
              </a:rPr>
              <a:t> met </a:t>
            </a:r>
            <a:r>
              <a:rPr lang="en-ZA" sz="2000" err="1">
                <a:latin typeface="Arial" panose="020B0604020202020204" pitchFamily="34" charset="0"/>
                <a:cs typeface="Arial" panose="020B0604020202020204" pitchFamily="34" charset="0"/>
              </a:rPr>
              <a:t>Honneursgraad</a:t>
            </a:r>
            <a:r>
              <a:rPr lang="en-ZA" sz="2000">
                <a:latin typeface="Arial" panose="020B0604020202020204" pitchFamily="34" charset="0"/>
                <a:cs typeface="Arial" panose="020B0604020202020204" pitchFamily="34" charset="0"/>
              </a:rPr>
              <a:t> in Afrikaans-</a:t>
            </a:r>
            <a:r>
              <a:rPr lang="en-ZA" sz="2000" err="1">
                <a:latin typeface="Arial" panose="020B0604020202020204" pitchFamily="34" charset="0"/>
                <a:cs typeface="Arial" panose="020B0604020202020204" pitchFamily="34" charset="0"/>
              </a:rPr>
              <a:t>Nederlands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aan</a:t>
            </a:r>
            <a:r>
              <a:rPr lang="en-ZA" sz="2000">
                <a:latin typeface="Arial" panose="020B0604020202020204" pitchFamily="34" charset="0"/>
                <a:cs typeface="Arial" panose="020B0604020202020204" pitchFamily="34" charset="0"/>
              </a:rPr>
              <a:t> die </a:t>
            </a:r>
            <a:r>
              <a:rPr lang="en-ZA" sz="2000" err="1">
                <a:latin typeface="Arial" panose="020B0604020202020204" pitchFamily="34" charset="0"/>
                <a:cs typeface="Arial" panose="020B0604020202020204" pitchFamily="34" charset="0"/>
              </a:rPr>
              <a:t>Universiteit</a:t>
            </a:r>
            <a:r>
              <a:rPr lang="en-ZA" sz="2000">
                <a:latin typeface="Arial" panose="020B0604020202020204" pitchFamily="34" charset="0"/>
                <a:cs typeface="Arial" panose="020B0604020202020204" pitchFamily="34" charset="0"/>
              </a:rPr>
              <a:t> Wes-</a:t>
            </a:r>
            <a:r>
              <a:rPr lang="en-ZA" sz="2000" err="1">
                <a:latin typeface="Arial" panose="020B0604020202020204" pitchFamily="34" charset="0"/>
                <a:cs typeface="Arial" panose="020B0604020202020204" pitchFamily="34" charset="0"/>
              </a:rPr>
              <a:t>Klaapland</a:t>
            </a:r>
            <a:endParaRPr lang="en-ZA"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a:latin typeface="Arial" panose="020B0604020202020204" pitchFamily="34" charset="0"/>
                <a:cs typeface="Arial" panose="020B0604020202020204" pitchFamily="34" charset="0"/>
              </a:rPr>
              <a:t>2011 </a:t>
            </a:r>
            <a:r>
              <a:rPr lang="en-ZA" sz="2000" err="1">
                <a:latin typeface="Arial" panose="020B0604020202020204" pitchFamily="34" charset="0"/>
                <a:cs typeface="Arial" panose="020B0604020202020204" pitchFamily="34" charset="0"/>
              </a:rPr>
              <a:t>getroud</a:t>
            </a:r>
            <a:r>
              <a:rPr lang="en-ZA" sz="2000">
                <a:latin typeface="Arial" panose="020B0604020202020204" pitchFamily="34" charset="0"/>
                <a:cs typeface="Arial" panose="020B0604020202020204" pitchFamily="34" charset="0"/>
              </a:rPr>
              <a:t> met Nathan </a:t>
            </a:r>
            <a:r>
              <a:rPr lang="en-ZA" sz="2000" err="1">
                <a:latin typeface="Arial" panose="020B0604020202020204" pitchFamily="34" charset="0"/>
                <a:cs typeface="Arial" panose="020B0604020202020204" pitchFamily="34" charset="0"/>
              </a:rPr>
              <a:t>Trantraal</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ook</a:t>
            </a:r>
            <a:r>
              <a:rPr lang="en-ZA" sz="2000">
                <a:latin typeface="Arial" panose="020B0604020202020204" pitchFamily="34" charset="0"/>
                <a:cs typeface="Arial" panose="020B0604020202020204" pitchFamily="34" charset="0"/>
              </a:rPr>
              <a:t> ‘n </a:t>
            </a:r>
            <a:r>
              <a:rPr lang="en-ZA" sz="2000" err="1">
                <a:latin typeface="Arial" panose="020B0604020202020204" pitchFamily="34" charset="0"/>
                <a:cs typeface="Arial" panose="020B0604020202020204" pitchFamily="34" charset="0"/>
              </a:rPr>
              <a:t>digter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en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haar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tweede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bundel</a:t>
            </a:r>
            <a:r>
              <a:rPr lang="en-ZA" sz="2000">
                <a:latin typeface="Arial" panose="020B0604020202020204" pitchFamily="34" charset="0"/>
                <a:cs typeface="Arial" panose="020B0604020202020204" pitchFamily="34" charset="0"/>
              </a:rPr>
              <a:t> </a:t>
            </a:r>
            <a:r>
              <a:rPr lang="en-ZA" sz="2000" i="1" err="1">
                <a:latin typeface="Arial" panose="020B0604020202020204" pitchFamily="34" charset="0"/>
                <a:cs typeface="Arial" panose="020B0604020202020204" pitchFamily="34" charset="0"/>
              </a:rPr>
              <a:t>grond</a:t>
            </a:r>
            <a:r>
              <a:rPr lang="en-ZA" sz="2000" i="1">
                <a:latin typeface="Arial" panose="020B0604020202020204" pitchFamily="34" charset="0"/>
                <a:cs typeface="Arial" panose="020B0604020202020204" pitchFamily="34" charset="0"/>
              </a:rPr>
              <a:t>/</a:t>
            </a:r>
            <a:r>
              <a:rPr lang="en-ZA" sz="2000" i="1" err="1">
                <a:latin typeface="Arial" panose="020B0604020202020204" pitchFamily="34" charset="0"/>
                <a:cs typeface="Arial" panose="020B0604020202020204" pitchFamily="34" charset="0"/>
              </a:rPr>
              <a:t>Santekraam</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gepubliseer</a:t>
            </a:r>
            <a:r>
              <a:rPr lang="en-ZA" sz="2000">
                <a:latin typeface="Arial" panose="020B0604020202020204" pitchFamily="34" charset="0"/>
                <a:cs typeface="Arial" panose="020B0604020202020204" pitchFamily="34" charset="0"/>
              </a:rPr>
              <a:t> – </a:t>
            </a:r>
            <a:r>
              <a:rPr lang="en-ZA" sz="2000" err="1">
                <a:latin typeface="Arial" panose="020B0604020202020204" pitchFamily="34" charset="0"/>
                <a:cs typeface="Arial" panose="020B0604020202020204" pitchFamily="34" charset="0"/>
              </a:rPr>
              <a:t>hulle</a:t>
            </a:r>
            <a:r>
              <a:rPr lang="en-ZA" sz="2000">
                <a:latin typeface="Arial" panose="020B0604020202020204" pitchFamily="34" charset="0"/>
                <a:cs typeface="Arial" panose="020B0604020202020204" pitchFamily="34" charset="0"/>
              </a:rPr>
              <a:t> het </a:t>
            </a:r>
            <a:r>
              <a:rPr lang="en-ZA" sz="2000" err="1">
                <a:latin typeface="Arial" panose="020B0604020202020204" pitchFamily="34" charset="0"/>
                <a:cs typeface="Arial" panose="020B0604020202020204" pitchFamily="34" charset="0"/>
              </a:rPr>
              <a:t>een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dogter</a:t>
            </a:r>
            <a:endParaRPr lang="en-ZA"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a:latin typeface="Arial" panose="020B0604020202020204" pitchFamily="34" charset="0"/>
                <a:cs typeface="Arial" panose="020B0604020202020204" pitchFamily="34" charset="0"/>
              </a:rPr>
              <a:t>2016 </a:t>
            </a:r>
            <a:r>
              <a:rPr lang="en-ZA" sz="2000" err="1">
                <a:latin typeface="Arial" panose="020B0604020202020204" pitchFamily="34" charset="0"/>
                <a:cs typeface="Arial" panose="020B0604020202020204" pitchFamily="34" charset="0"/>
              </a:rPr>
              <a:t>verskyn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Hammie</a:t>
            </a:r>
            <a:r>
              <a:rPr lang="en-ZA" sz="2000">
                <a:latin typeface="Arial" panose="020B0604020202020204" pitchFamily="34" charset="0"/>
                <a:cs typeface="Arial" panose="020B0604020202020204" pitchFamily="34" charset="0"/>
              </a:rPr>
              <a:t> (3de </a:t>
            </a:r>
            <a:r>
              <a:rPr lang="en-ZA" sz="2000" err="1">
                <a:latin typeface="Arial" panose="020B0604020202020204" pitchFamily="34" charset="0"/>
                <a:cs typeface="Arial" panose="020B0604020202020204" pitchFamily="34" charset="0"/>
              </a:rPr>
              <a:t>bundel</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en</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sy</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verwerf</a:t>
            </a:r>
            <a:r>
              <a:rPr lang="en-ZA" sz="2000">
                <a:latin typeface="Arial" panose="020B0604020202020204" pitchFamily="34" charset="0"/>
                <a:cs typeface="Arial" panose="020B0604020202020204" pitchFamily="34" charset="0"/>
              </a:rPr>
              <a:t> MA in </a:t>
            </a:r>
            <a:r>
              <a:rPr lang="en-ZA" sz="2000" err="1">
                <a:latin typeface="Arial" panose="020B0604020202020204" pitchFamily="34" charset="0"/>
                <a:cs typeface="Arial" panose="020B0604020202020204" pitchFamily="34" charset="0"/>
              </a:rPr>
              <a:t>kreatiewe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skryfwerk</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aan</a:t>
            </a:r>
            <a:r>
              <a:rPr lang="en-ZA" sz="2000">
                <a:latin typeface="Arial" panose="020B0604020202020204" pitchFamily="34" charset="0"/>
                <a:cs typeface="Arial" panose="020B0604020202020204" pitchFamily="34" charset="0"/>
              </a:rPr>
              <a:t> Rhodes </a:t>
            </a:r>
            <a:r>
              <a:rPr lang="en-ZA" sz="2000" err="1">
                <a:latin typeface="Arial" panose="020B0604020202020204" pitchFamily="34" charset="0"/>
                <a:cs typeface="Arial" panose="020B0604020202020204" pitchFamily="34" charset="0"/>
              </a:rPr>
              <a:t>Universiteit</a:t>
            </a:r>
            <a:r>
              <a:rPr lang="en-ZA" sz="2000">
                <a:latin typeface="Arial" panose="020B0604020202020204" pitchFamily="34" charset="0"/>
                <a:cs typeface="Arial" panose="020B0604020202020204" pitchFamily="34" charset="0"/>
              </a:rPr>
              <a:t>. </a:t>
            </a:r>
            <a:endParaRPr lang="en-US"/>
          </a:p>
        </p:txBody>
      </p:sp>
    </p:spTree>
    <p:extLst>
      <p:ext uri="{BB962C8B-B14F-4D97-AF65-F5344CB8AC3E}">
        <p14:creationId xmlns:p14="http://schemas.microsoft.com/office/powerpoint/2010/main" val="42219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p:cTn id="1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p:cTn id="39"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p:cTn id="47"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 calcmode="lin" valueType="num">
                                      <p:cBhvr>
                                        <p:cTn id="63"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5">
                                            <p:txEl>
                                              <p:pRg st="10" end="10"/>
                                            </p:txEl>
                                          </p:spTgt>
                                        </p:tgtEl>
                                        <p:attrNameLst>
                                          <p:attrName>style.visibility</p:attrName>
                                        </p:attrNameLst>
                                      </p:cBhvr>
                                      <p:to>
                                        <p:strVal val="visible"/>
                                      </p:to>
                                    </p:set>
                                    <p:anim calcmode="lin" valueType="num">
                                      <p:cBhvr>
                                        <p:cTn id="71"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72"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73"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74" dur="1000"/>
                                        <p:tgtEl>
                                          <p:spTgt spid="5">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5">
                                            <p:txEl>
                                              <p:pRg st="11" end="11"/>
                                            </p:txEl>
                                          </p:spTgt>
                                        </p:tgtEl>
                                        <p:attrNameLst>
                                          <p:attrName>style.visibility</p:attrName>
                                        </p:attrNameLst>
                                      </p:cBhvr>
                                      <p:to>
                                        <p:strVal val="visible"/>
                                      </p:to>
                                    </p:set>
                                    <p:anim calcmode="lin" valueType="num">
                                      <p:cBhvr>
                                        <p:cTn id="79" dur="1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80"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81" dur="1000" fill="hold"/>
                                        <p:tgtEl>
                                          <p:spTgt spid="5">
                                            <p:txEl>
                                              <p:pRg st="11" end="11"/>
                                            </p:txEl>
                                          </p:spTgt>
                                        </p:tgtEl>
                                        <p:attrNameLst>
                                          <p:attrName>style.rotation</p:attrName>
                                        </p:attrNameLst>
                                      </p:cBhvr>
                                      <p:tavLst>
                                        <p:tav tm="0">
                                          <p:val>
                                            <p:fltVal val="90"/>
                                          </p:val>
                                        </p:tav>
                                        <p:tav tm="100000">
                                          <p:val>
                                            <p:fltVal val="0"/>
                                          </p:val>
                                        </p:tav>
                                      </p:tavLst>
                                    </p:anim>
                                    <p:animEffect transition="in" filter="fade">
                                      <p:cBhvr>
                                        <p:cTn id="82" dur="1000"/>
                                        <p:tgtEl>
                                          <p:spTgt spid="5">
                                            <p:txEl>
                                              <p:pRg st="11" end="1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5">
                                            <p:txEl>
                                              <p:pRg st="12" end="12"/>
                                            </p:txEl>
                                          </p:spTgt>
                                        </p:tgtEl>
                                        <p:attrNameLst>
                                          <p:attrName>style.visibility</p:attrName>
                                        </p:attrNameLst>
                                      </p:cBhvr>
                                      <p:to>
                                        <p:strVal val="visible"/>
                                      </p:to>
                                    </p:set>
                                    <p:anim calcmode="lin" valueType="num">
                                      <p:cBhvr>
                                        <p:cTn id="87"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88"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89" dur="1000" fill="hold"/>
                                        <p:tgtEl>
                                          <p:spTgt spid="5">
                                            <p:txEl>
                                              <p:pRg st="12" end="12"/>
                                            </p:txEl>
                                          </p:spTgt>
                                        </p:tgtEl>
                                        <p:attrNameLst>
                                          <p:attrName>style.rotation</p:attrName>
                                        </p:attrNameLst>
                                      </p:cBhvr>
                                      <p:tavLst>
                                        <p:tav tm="0">
                                          <p:val>
                                            <p:fltVal val="90"/>
                                          </p:val>
                                        </p:tav>
                                        <p:tav tm="100000">
                                          <p:val>
                                            <p:fltVal val="0"/>
                                          </p:val>
                                        </p:tav>
                                      </p:tavLst>
                                    </p:anim>
                                    <p:animEffect transition="in" filter="fade">
                                      <p:cBhvr>
                                        <p:cTn id="90"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9367"/>
            <a:ext cx="8229600" cy="1143000"/>
          </a:xfrm>
        </p:spPr>
        <p:txBody>
          <a:bodyPr>
            <a:normAutofit fontScale="90000"/>
          </a:bodyPr>
          <a:lstStyle/>
          <a:p>
            <a:r>
              <a:rPr lang="en-US" sz="3600">
                <a:latin typeface="Arial" panose="020B0604020202020204" pitchFamily="34" charset="0"/>
                <a:cs typeface="Arial" panose="020B0604020202020204" pitchFamily="34" charset="0"/>
              </a:rPr>
              <a:t>3. DIGSOORT: Elegie (lykdig, treurgedig</a:t>
            </a:r>
          </a:p>
        </p:txBody>
      </p:sp>
      <p:sp>
        <p:nvSpPr>
          <p:cNvPr id="7" name="Content Placeholder 6"/>
          <p:cNvSpPr>
            <a:spLocks noGrp="1"/>
          </p:cNvSpPr>
          <p:nvPr>
            <p:ph idx="1"/>
          </p:nvPr>
        </p:nvSpPr>
        <p:spPr>
          <a:xfrm>
            <a:off x="457200" y="1512367"/>
            <a:ext cx="8229600" cy="4580929"/>
          </a:xfrm>
        </p:spPr>
        <p:txBody>
          <a:bodyPr>
            <a:noAutofit/>
          </a:bodyPr>
          <a:lstStyle/>
          <a:p>
            <a:pPr marL="0" indent="0">
              <a:buNone/>
            </a:pPr>
            <a:r>
              <a:rPr lang="en-US" sz="2000" b="1">
                <a:latin typeface="Arial" panose="020B0604020202020204" pitchFamily="34" charset="0"/>
                <a:cs typeface="Arial" panose="020B0604020202020204" pitchFamily="34" charset="0"/>
              </a:rPr>
              <a:t>KENMERKE</a:t>
            </a:r>
          </a:p>
          <a:p>
            <a:pPr lvl="0"/>
            <a:r>
              <a:rPr lang="en-US" sz="2000">
                <a:latin typeface="Arial" panose="020B0604020202020204" pitchFamily="34" charset="0"/>
                <a:cs typeface="Arial" panose="020B0604020202020204" pitchFamily="34" charset="0"/>
              </a:rPr>
              <a:t>’n</a:t>
            </a:r>
            <a:r>
              <a:rPr lang="af-ZA" sz="2000">
                <a:latin typeface="Arial" panose="020B0604020202020204" pitchFamily="34" charset="0"/>
                <a:cs typeface="Arial" panose="020B0604020202020204" pitchFamily="34" charset="0"/>
              </a:rPr>
              <a:t> Uitdrukking van individuele gevoelens veral oor die liefde, hartseer of </a:t>
            </a:r>
            <a:r>
              <a:rPr lang="en-US" sz="2000">
                <a:latin typeface="Arial" panose="020B0604020202020204" pitchFamily="34" charset="0"/>
                <a:cs typeface="Arial" panose="020B0604020202020204" pitchFamily="34" charset="0"/>
              </a:rPr>
              <a:t>’n</a:t>
            </a:r>
            <a:r>
              <a:rPr lang="af-ZA" sz="2000">
                <a:latin typeface="Arial" panose="020B0604020202020204" pitchFamily="34" charset="0"/>
                <a:cs typeface="Arial" panose="020B0604020202020204" pitchFamily="34" charset="0"/>
              </a:rPr>
              <a:t> bepeinsing oor die waarde van geluk, die vervlietende jeug, die noodwendigheid van ouderdom en die dood. </a:t>
            </a:r>
            <a:endParaRPr lang="en-US" sz="2000">
              <a:latin typeface="Arial" panose="020B0604020202020204" pitchFamily="34" charset="0"/>
              <a:cs typeface="Arial" panose="020B0604020202020204" pitchFamily="34" charset="0"/>
            </a:endParaRPr>
          </a:p>
          <a:p>
            <a:pPr lvl="0"/>
            <a:r>
              <a:rPr lang="af-ZA" sz="2000">
                <a:latin typeface="Arial" panose="020B0604020202020204" pitchFamily="34" charset="0"/>
                <a:cs typeface="Arial" panose="020B0604020202020204" pitchFamily="34" charset="0"/>
              </a:rPr>
              <a:t>Baie maal ’n hartseer, retrospektiewe blik op die hede in vergelyking met die verlede. </a:t>
            </a:r>
            <a:endParaRPr lang="en-US" sz="2000">
              <a:latin typeface="Arial" panose="020B0604020202020204" pitchFamily="34" charset="0"/>
              <a:cs typeface="Arial" panose="020B0604020202020204" pitchFamily="34" charset="0"/>
            </a:endParaRPr>
          </a:p>
          <a:p>
            <a:r>
              <a:rPr lang="en-ZA" sz="2000">
                <a:latin typeface="Arial" panose="020B0604020202020204" pitchFamily="34" charset="0"/>
                <a:cs typeface="Arial" panose="020B0604020202020204" pitchFamily="34" charset="0"/>
              </a:rPr>
              <a:t>In </a:t>
            </a:r>
            <a:r>
              <a:rPr lang="en-ZA" sz="2000" err="1">
                <a:latin typeface="Arial" panose="020B0604020202020204" pitchFamily="34" charset="0"/>
                <a:cs typeface="Arial" panose="020B0604020202020204" pitchFamily="34" charset="0"/>
              </a:rPr>
              <a:t>hierdie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gedig</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verwoord</a:t>
            </a:r>
            <a:r>
              <a:rPr lang="en-ZA" sz="2000">
                <a:latin typeface="Arial" panose="020B0604020202020204" pitchFamily="34" charset="0"/>
                <a:cs typeface="Arial" panose="020B0604020202020204" pitchFamily="34" charset="0"/>
              </a:rPr>
              <a:t> die </a:t>
            </a:r>
            <a:r>
              <a:rPr lang="en-ZA" sz="2000" err="1">
                <a:latin typeface="Arial" panose="020B0604020202020204" pitchFamily="34" charset="0"/>
                <a:cs typeface="Arial" panose="020B0604020202020204" pitchFamily="34" charset="0"/>
              </a:rPr>
              <a:t>digteres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haar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hartseer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oor</a:t>
            </a:r>
            <a:r>
              <a:rPr lang="en-ZA" sz="2000">
                <a:latin typeface="Arial" panose="020B0604020202020204" pitchFamily="34" charset="0"/>
                <a:cs typeface="Arial" panose="020B0604020202020204" pitchFamily="34" charset="0"/>
              </a:rPr>
              <a:t> die </a:t>
            </a:r>
            <a:r>
              <a:rPr lang="en-ZA" sz="2000" err="1">
                <a:latin typeface="Arial" panose="020B0604020202020204" pitchFamily="34" charset="0"/>
                <a:cs typeface="Arial" panose="020B0604020202020204" pitchFamily="34" charset="0"/>
              </a:rPr>
              <a:t>verlies</a:t>
            </a:r>
            <a:r>
              <a:rPr lang="en-ZA" sz="2000">
                <a:latin typeface="Arial" panose="020B0604020202020204" pitchFamily="34" charset="0"/>
                <a:cs typeface="Arial" panose="020B0604020202020204" pitchFamily="34" charset="0"/>
              </a:rPr>
              <a:t> van </a:t>
            </a:r>
            <a:r>
              <a:rPr lang="en-ZA" sz="2000" err="1">
                <a:latin typeface="Arial" panose="020B0604020202020204" pitchFamily="34" charset="0"/>
                <a:cs typeface="Arial" panose="020B0604020202020204" pitchFamily="34" charset="0"/>
              </a:rPr>
              <a:t>haar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geliefde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oupa</a:t>
            </a:r>
            <a:r>
              <a:rPr lang="en-ZA" sz="2000">
                <a:latin typeface="Arial" panose="020B0604020202020204" pitchFamily="34" charset="0"/>
                <a:cs typeface="Arial" panose="020B0604020202020204" pitchFamily="34" charset="0"/>
              </a:rPr>
              <a:t>.</a:t>
            </a:r>
          </a:p>
          <a:p>
            <a:r>
              <a:rPr lang="en-ZA" sz="2000">
                <a:latin typeface="Arial" panose="020B0604020202020204" pitchFamily="34" charset="0"/>
                <a:cs typeface="Arial" panose="020B0604020202020204" pitchFamily="34" charset="0"/>
              </a:rPr>
              <a:t>Die stemming is, </a:t>
            </a:r>
            <a:r>
              <a:rPr lang="en-ZA" sz="2000" err="1">
                <a:latin typeface="Arial" panose="020B0604020202020204" pitchFamily="34" charset="0"/>
                <a:cs typeface="Arial" panose="020B0604020202020204" pitchFamily="34" charset="0"/>
              </a:rPr>
              <a:t>soos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ander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lykdigte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weemoedig</a:t>
            </a:r>
            <a:r>
              <a:rPr lang="en-ZA" sz="2000">
                <a:latin typeface="Arial" panose="020B0604020202020204" pitchFamily="34" charset="0"/>
                <a:cs typeface="Arial" panose="020B0604020202020204" pitchFamily="34" charset="0"/>
              </a:rPr>
              <a:t>/</a:t>
            </a:r>
            <a:r>
              <a:rPr lang="en-ZA" sz="2000" err="1">
                <a:latin typeface="Arial" panose="020B0604020202020204" pitchFamily="34" charset="0"/>
                <a:cs typeface="Arial" panose="020B0604020202020204" pitchFamily="34" charset="0"/>
              </a:rPr>
              <a:t>hartseer</a:t>
            </a:r>
            <a:r>
              <a:rPr lang="en-ZA" sz="2000">
                <a:latin typeface="Arial" panose="020B0604020202020204" pitchFamily="34" charset="0"/>
                <a:cs typeface="Arial" panose="020B0604020202020204" pitchFamily="34" charset="0"/>
              </a:rPr>
              <a:t>. </a:t>
            </a:r>
          </a:p>
          <a:p>
            <a:r>
              <a:rPr lang="af-ZA" sz="2000">
                <a:latin typeface="Arial" panose="020B0604020202020204" pitchFamily="34" charset="0"/>
                <a:cs typeface="Arial" panose="020B0604020202020204" pitchFamily="34" charset="0"/>
              </a:rPr>
              <a:t>Ander voorbeeld: Lykdig vir D.J. Opperman (1914 - 1985) </a:t>
            </a:r>
            <a:endParaRPr lang="en-US" sz="2000">
              <a:latin typeface="Arial" panose="020B0604020202020204" pitchFamily="34" charset="0"/>
              <a:cs typeface="Arial" panose="020B0604020202020204" pitchFamily="34" charset="0"/>
            </a:endParaRPr>
          </a:p>
          <a:p>
            <a:pPr marL="0" indent="0">
              <a:buNone/>
            </a:pP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ongepubliseerde</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gedig</a:t>
            </a:r>
            <a:r>
              <a:rPr lang="en-US" sz="1800">
                <a:latin typeface="Arial" panose="020B0604020202020204" pitchFamily="34" charset="0"/>
                <a:cs typeface="Arial" panose="020B0604020202020204" pitchFamily="34" charset="0"/>
              </a:rPr>
              <a:t>: Irene </a:t>
            </a:r>
            <a:r>
              <a:rPr lang="en-US" sz="1800" err="1">
                <a:latin typeface="Arial" panose="020B0604020202020204" pitchFamily="34" charset="0"/>
                <a:cs typeface="Arial" panose="020B0604020202020204" pitchFamily="34" charset="0"/>
              </a:rPr>
              <a:t>Raath</a:t>
            </a:r>
            <a:r>
              <a:rPr lang="en-US" sz="18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816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anim calcmode="lin" valueType="num">
                                      <p:cBhvr>
                                        <p:cTn id="3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5338936" cy="5524719"/>
          </a:xfrm>
        </p:spPr>
        <p:txBody>
          <a:bodyPr>
            <a:normAutofit/>
          </a:bodyPr>
          <a:lstStyle/>
          <a:p>
            <a:pPr>
              <a:lnSpc>
                <a:spcPct val="150000"/>
              </a:lnSpc>
            </a:pPr>
            <a:r>
              <a:rPr lang="nl-NL" sz="2000" b="1" i="1">
                <a:latin typeface="Arial" panose="020B0604020202020204" pitchFamily="34" charset="0"/>
                <a:cs typeface="Arial" panose="020B0604020202020204" pitchFamily="34" charset="0"/>
              </a:rPr>
              <a:t>Santekraam</a:t>
            </a:r>
            <a:r>
              <a:rPr lang="nl-NL" sz="2000">
                <a:latin typeface="Arial" panose="020B0604020202020204" pitchFamily="34" charset="0"/>
                <a:cs typeface="Arial" panose="020B0604020202020204" pitchFamily="34" charset="0"/>
              </a:rPr>
              <a:t> is ’n ongewone woord; uit Nederlands afkomstig en beteken </a:t>
            </a:r>
            <a:r>
              <a:rPr lang="nl-NL" sz="2000" b="1" i="1">
                <a:latin typeface="Arial" panose="020B0604020202020204" pitchFamily="34" charset="0"/>
                <a:cs typeface="Arial" panose="020B0604020202020204" pitchFamily="34" charset="0"/>
              </a:rPr>
              <a:t>die res</a:t>
            </a:r>
            <a:r>
              <a:rPr lang="nl-NL" sz="2000">
                <a:latin typeface="Arial" panose="020B0604020202020204" pitchFamily="34" charset="0"/>
                <a:cs typeface="Arial" panose="020B0604020202020204" pitchFamily="34" charset="0"/>
              </a:rPr>
              <a:t>.</a:t>
            </a:r>
            <a:endParaRPr lang="nl-NL" sz="2000" b="1">
              <a:latin typeface="Arial" panose="020B0604020202020204" pitchFamily="34" charset="0"/>
              <a:cs typeface="Arial" panose="020B0604020202020204" pitchFamily="34" charset="0"/>
            </a:endParaRPr>
          </a:p>
          <a:p>
            <a:pPr>
              <a:lnSpc>
                <a:spcPct val="150000"/>
              </a:lnSpc>
            </a:pPr>
            <a:r>
              <a:rPr lang="nl-NL" sz="2000">
                <a:latin typeface="Arial" panose="020B0604020202020204" pitchFamily="34" charset="0"/>
                <a:cs typeface="Arial" panose="020B0604020202020204" pitchFamily="34" charset="0"/>
              </a:rPr>
              <a:t>Die bundel handel dus oor </a:t>
            </a:r>
            <a:r>
              <a:rPr lang="nl-NL" sz="2000" b="1">
                <a:latin typeface="Arial" panose="020B0604020202020204" pitchFamily="34" charset="0"/>
                <a:cs typeface="Arial" panose="020B0604020202020204" pitchFamily="34" charset="0"/>
              </a:rPr>
              <a:t>“grond en die res wat daarmee saamhang”. </a:t>
            </a:r>
          </a:p>
          <a:p>
            <a:pPr>
              <a:lnSpc>
                <a:spcPct val="150000"/>
              </a:lnSpc>
            </a:pPr>
            <a:r>
              <a:rPr lang="nl-NL" sz="2000">
                <a:latin typeface="Arial" panose="020B0604020202020204" pitchFamily="34" charset="0"/>
                <a:cs typeface="Arial" panose="020B0604020202020204" pitchFamily="34" charset="0"/>
              </a:rPr>
              <a:t>Die </a:t>
            </a:r>
            <a:r>
              <a:rPr lang="nl-NL" sz="2000" b="1">
                <a:latin typeface="Arial" panose="020B0604020202020204" pitchFamily="34" charset="0"/>
                <a:cs typeface="Arial" panose="020B0604020202020204" pitchFamily="34" charset="0"/>
              </a:rPr>
              <a:t>bundel</a:t>
            </a:r>
            <a:r>
              <a:rPr lang="nl-NL" sz="2000">
                <a:latin typeface="Arial" panose="020B0604020202020204" pitchFamily="34" charset="0"/>
                <a:cs typeface="Arial" panose="020B0604020202020204" pitchFamily="34" charset="0"/>
              </a:rPr>
              <a:t> handel grotendeels oor die mense van die vissersdorp </a:t>
            </a:r>
            <a:r>
              <a:rPr lang="nl-NL" sz="2000" b="1">
                <a:latin typeface="Arial" panose="020B0604020202020204" pitchFamily="34" charset="0"/>
                <a:cs typeface="Arial" panose="020B0604020202020204" pitchFamily="34" charset="0"/>
              </a:rPr>
              <a:t>Skipskop</a:t>
            </a:r>
            <a:r>
              <a:rPr lang="nl-NL" sz="2000">
                <a:latin typeface="Arial" panose="020B0604020202020204" pitchFamily="34" charset="0"/>
                <a:cs typeface="Arial" panose="020B0604020202020204" pitchFamily="34" charset="0"/>
              </a:rPr>
              <a:t> wat in die tagtigs deur die destydse regering uit die dorp gesit is om plek te maak vir ‘n wapen- en missieltoetsterrein.</a:t>
            </a:r>
          </a:p>
        </p:txBody>
      </p:sp>
      <p:pic>
        <p:nvPicPr>
          <p:cNvPr id="5" name="Picture 4"/>
          <p:cNvPicPr>
            <a:picLocks noChangeAspect="1"/>
          </p:cNvPicPr>
          <p:nvPr/>
        </p:nvPicPr>
        <p:blipFill>
          <a:blip r:embed="rId3"/>
          <a:stretch>
            <a:fillRect/>
          </a:stretch>
        </p:blipFill>
        <p:spPr>
          <a:xfrm>
            <a:off x="5652120" y="894341"/>
            <a:ext cx="3901778" cy="5755123"/>
          </a:xfrm>
          <a:prstGeom prst="rect">
            <a:avLst/>
          </a:prstGeom>
        </p:spPr>
      </p:pic>
      <p:sp>
        <p:nvSpPr>
          <p:cNvPr id="6" name="Title 1"/>
          <p:cNvSpPr>
            <a:spLocks noGrp="1"/>
          </p:cNvSpPr>
          <p:nvPr>
            <p:ph type="title"/>
          </p:nvPr>
        </p:nvSpPr>
        <p:spPr>
          <a:xfrm>
            <a:off x="457200" y="274639"/>
            <a:ext cx="8229600" cy="619702"/>
          </a:xfrm>
        </p:spPr>
        <p:txBody>
          <a:bodyPr>
            <a:normAutofit fontScale="90000"/>
          </a:bodyPr>
          <a:lstStyle/>
          <a:p>
            <a:r>
              <a:rPr lang="af-ZA">
                <a:solidFill>
                  <a:prstClr val="black">
                    <a:lumMod val="85000"/>
                    <a:lumOff val="15000"/>
                  </a:prstClr>
                </a:solidFill>
              </a:rPr>
              <a:t>4. Die bundel: </a:t>
            </a:r>
            <a:r>
              <a:rPr lang="af-ZA" i="1">
                <a:solidFill>
                  <a:prstClr val="black">
                    <a:lumMod val="85000"/>
                    <a:lumOff val="15000"/>
                  </a:prstClr>
                </a:solidFill>
              </a:rPr>
              <a:t>grond/Santekraam</a:t>
            </a:r>
            <a:endParaRPr lang="af-ZA"/>
          </a:p>
        </p:txBody>
      </p:sp>
    </p:spTree>
    <p:extLst>
      <p:ext uri="{BB962C8B-B14F-4D97-AF65-F5344CB8AC3E}">
        <p14:creationId xmlns:p14="http://schemas.microsoft.com/office/powerpoint/2010/main" val="8834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592" y="319790"/>
            <a:ext cx="7897874" cy="5856668"/>
          </a:xfrm>
          <a:prstGeom prst="rect">
            <a:avLst/>
          </a:prstGeom>
          <a:solidFill>
            <a:schemeClr val="bg1"/>
          </a:solidFill>
        </p:spPr>
        <p:txBody>
          <a:bodyPr wrap="square" rtlCol="0">
            <a:spAutoFit/>
          </a:bodyPr>
          <a:lstStyle/>
          <a:p>
            <a:pPr>
              <a:lnSpc>
                <a:spcPct val="150000"/>
              </a:lnSpc>
            </a:pPr>
            <a:r>
              <a:rPr lang="en-ZA">
                <a:latin typeface="Century Gothic" pitchFamily="34" charset="0"/>
              </a:rPr>
              <a:t>	</a:t>
            </a:r>
            <a:r>
              <a:rPr lang="en-ZA" b="1">
                <a:latin typeface="Arial" panose="020B0604020202020204" pitchFamily="34" charset="0"/>
                <a:cs typeface="Arial" panose="020B0604020202020204" pitchFamily="34" charset="0"/>
              </a:rPr>
              <a:t>1.</a:t>
            </a:r>
          </a:p>
          <a:p>
            <a:pPr>
              <a:lnSpc>
                <a:spcPct val="150000"/>
              </a:lnSpc>
            </a:pPr>
            <a:r>
              <a:rPr lang="en-ZA">
                <a:latin typeface="Arial" panose="020B0604020202020204" pitchFamily="34" charset="0"/>
                <a:cs typeface="Arial" panose="020B0604020202020204" pitchFamily="34" charset="0"/>
              </a:rPr>
              <a:t>1 dis </a:t>
            </a:r>
            <a:r>
              <a:rPr lang="en-ZA" b="1" err="1">
                <a:solidFill>
                  <a:srgbClr val="FF0000"/>
                </a:solidFill>
                <a:latin typeface="Arial" panose="020B0604020202020204" pitchFamily="34" charset="0"/>
                <a:cs typeface="Arial" panose="020B0604020202020204" pitchFamily="34" charset="0"/>
              </a:rPr>
              <a:t>v</a:t>
            </a:r>
            <a:r>
              <a:rPr lang="en-ZA" err="1">
                <a:latin typeface="Arial" panose="020B0604020202020204" pitchFamily="34" charset="0"/>
                <a:cs typeface="Arial" panose="020B0604020202020204" pitchFamily="34" charset="0"/>
              </a:rPr>
              <a:t>an</a:t>
            </a:r>
            <a:r>
              <a:rPr lang="en-ZA" b="1" err="1">
                <a:solidFill>
                  <a:srgbClr val="FF0000"/>
                </a:solidFill>
                <a:latin typeface="Arial" panose="020B0604020202020204" pitchFamily="34" charset="0"/>
                <a:cs typeface="Arial" panose="020B0604020202020204" pitchFamily="34" charset="0"/>
              </a:rPr>
              <a:t>dag</a:t>
            </a:r>
            <a:r>
              <a:rPr lang="en-ZA">
                <a:latin typeface="Arial" panose="020B0604020202020204" pitchFamily="34" charset="0"/>
                <a:cs typeface="Arial" panose="020B0604020202020204" pitchFamily="34" charset="0"/>
              </a:rPr>
              <a:t> </a:t>
            </a:r>
            <a:r>
              <a:rPr lang="en-ZA" b="1">
                <a:solidFill>
                  <a:srgbClr val="FF0000"/>
                </a:solidFill>
                <a:latin typeface="Arial" panose="020B0604020202020204" pitchFamily="34" charset="0"/>
                <a:cs typeface="Arial" panose="020B0604020202020204" pitchFamily="34" charset="0"/>
              </a:rPr>
              <a:t>my</a:t>
            </a:r>
            <a:r>
              <a:rPr lang="en-ZA" b="1">
                <a:solidFill>
                  <a:schemeClr val="accent5">
                    <a:lumMod val="50000"/>
                  </a:schemeClr>
                </a:solidFill>
                <a:latin typeface="Arial" panose="020B0604020202020204" pitchFamily="34" charset="0"/>
                <a:cs typeface="Arial" panose="020B0604020202020204" pitchFamily="34" charset="0"/>
              </a:rPr>
              <a:t> </a:t>
            </a:r>
            <a:r>
              <a:rPr lang="en-ZA" err="1">
                <a:latin typeface="Arial" panose="020B0604020202020204" pitchFamily="34" charset="0"/>
                <a:cs typeface="Arial" panose="020B0604020202020204" pitchFamily="34" charset="0"/>
              </a:rPr>
              <a:t>oupa</a:t>
            </a:r>
            <a:r>
              <a:rPr lang="en-ZA">
                <a:latin typeface="Arial" panose="020B0604020202020204" pitchFamily="34" charset="0"/>
                <a:cs typeface="Arial" panose="020B0604020202020204" pitchFamily="34" charset="0"/>
              </a:rPr>
              <a:t> Thomas</a:t>
            </a:r>
          </a:p>
          <a:p>
            <a:pPr>
              <a:lnSpc>
                <a:spcPct val="150000"/>
              </a:lnSpc>
            </a:pPr>
            <a:r>
              <a:rPr lang="en-ZA">
                <a:latin typeface="Arial" panose="020B0604020202020204" pitchFamily="34" charset="0"/>
                <a:cs typeface="Arial" panose="020B0604020202020204" pitchFamily="34" charset="0"/>
              </a:rPr>
              <a:t>2 se </a:t>
            </a:r>
            <a:r>
              <a:rPr lang="en-ZA" b="1" err="1">
                <a:solidFill>
                  <a:srgbClr val="FF0000"/>
                </a:solidFill>
                <a:latin typeface="Arial" panose="020B0604020202020204" pitchFamily="34" charset="0"/>
                <a:cs typeface="Arial" panose="020B0604020202020204" pitchFamily="34" charset="0"/>
              </a:rPr>
              <a:t>v</a:t>
            </a:r>
            <a:r>
              <a:rPr lang="en-ZA" err="1">
                <a:latin typeface="Arial" panose="020B0604020202020204" pitchFamily="34" charset="0"/>
                <a:cs typeface="Arial" panose="020B0604020202020204" pitchFamily="34" charset="0"/>
              </a:rPr>
              <a:t>erjaar</a:t>
            </a:r>
            <a:r>
              <a:rPr lang="en-ZA" b="1" err="1">
                <a:solidFill>
                  <a:srgbClr val="FF0000"/>
                </a:solidFill>
                <a:latin typeface="Arial" panose="020B0604020202020204" pitchFamily="34" charset="0"/>
                <a:cs typeface="Arial" panose="020B0604020202020204" pitchFamily="34" charset="0"/>
              </a:rPr>
              <a:t>dag</a:t>
            </a:r>
            <a:endParaRPr lang="en-ZA" b="1">
              <a:solidFill>
                <a:srgbClr val="FF0000"/>
              </a:solidFill>
              <a:latin typeface="Arial" panose="020B0604020202020204" pitchFamily="34" charset="0"/>
              <a:cs typeface="Arial" panose="020B0604020202020204" pitchFamily="34" charset="0"/>
            </a:endParaRPr>
          </a:p>
          <a:p>
            <a:pPr>
              <a:lnSpc>
                <a:spcPct val="150000"/>
              </a:lnSpc>
            </a:pPr>
            <a:r>
              <a:rPr lang="en-ZA">
                <a:latin typeface="Arial" panose="020B0604020202020204" pitchFamily="34" charset="0"/>
                <a:cs typeface="Arial" panose="020B0604020202020204" pitchFamily="34" charset="0"/>
              </a:rPr>
              <a:t>3 dit </a:t>
            </a:r>
            <a:r>
              <a:rPr lang="en-ZA" err="1">
                <a:latin typeface="Arial" panose="020B0604020202020204" pitchFamily="34" charset="0"/>
                <a:cs typeface="Arial" panose="020B0604020202020204" pitchFamily="34" charset="0"/>
              </a:rPr>
              <a:t>sou</a:t>
            </a:r>
            <a:r>
              <a:rPr lang="en-ZA">
                <a:latin typeface="Arial" panose="020B0604020202020204" pitchFamily="34" charset="0"/>
                <a:cs typeface="Arial" panose="020B0604020202020204" pitchFamily="34" charset="0"/>
              </a:rPr>
              <a:t> </a:t>
            </a:r>
            <a:r>
              <a:rPr lang="en-ZA" err="1">
                <a:latin typeface="Arial" panose="020B0604020202020204" pitchFamily="34" charset="0"/>
                <a:cs typeface="Arial" panose="020B0604020202020204" pitchFamily="34" charset="0"/>
              </a:rPr>
              <a:t>gewees</a:t>
            </a:r>
            <a:r>
              <a:rPr lang="en-ZA">
                <a:latin typeface="Arial" panose="020B0604020202020204" pitchFamily="34" charset="0"/>
                <a:cs typeface="Arial" panose="020B0604020202020204" pitchFamily="34" charset="0"/>
              </a:rPr>
              <a:t> </a:t>
            </a:r>
          </a:p>
          <a:p>
            <a:pPr>
              <a:lnSpc>
                <a:spcPct val="150000"/>
              </a:lnSpc>
            </a:pPr>
            <a:r>
              <a:rPr lang="en-ZA">
                <a:latin typeface="Arial" panose="020B0604020202020204" pitchFamily="34" charset="0"/>
                <a:cs typeface="Arial" panose="020B0604020202020204" pitchFamily="34" charset="0"/>
              </a:rPr>
              <a:t>4 het</a:t>
            </a:r>
          </a:p>
          <a:p>
            <a:pPr>
              <a:lnSpc>
                <a:spcPct val="150000"/>
              </a:lnSpc>
            </a:pPr>
            <a:r>
              <a:rPr lang="en-ZA">
                <a:latin typeface="Arial" panose="020B0604020202020204" pitchFamily="34" charset="0"/>
                <a:cs typeface="Arial" panose="020B0604020202020204" pitchFamily="34" charset="0"/>
              </a:rPr>
              <a:t>5 hy is </a:t>
            </a:r>
            <a:r>
              <a:rPr lang="en-ZA" err="1">
                <a:latin typeface="Arial" panose="020B0604020202020204" pitchFamily="34" charset="0"/>
                <a:cs typeface="Arial" panose="020B0604020202020204" pitchFamily="34" charset="0"/>
              </a:rPr>
              <a:t>dood</a:t>
            </a:r>
            <a:r>
              <a:rPr lang="en-ZA">
                <a:latin typeface="Arial" panose="020B0604020202020204" pitchFamily="34" charset="0"/>
                <a:cs typeface="Arial" panose="020B0604020202020204" pitchFamily="34" charset="0"/>
              </a:rPr>
              <a:t> </a:t>
            </a:r>
          </a:p>
          <a:p>
            <a:pPr>
              <a:lnSpc>
                <a:spcPct val="150000"/>
              </a:lnSpc>
            </a:pPr>
            <a:r>
              <a:rPr lang="en-ZA">
                <a:latin typeface="Arial" panose="020B0604020202020204" pitchFamily="34" charset="0"/>
                <a:cs typeface="Arial" panose="020B0604020202020204" pitchFamily="34" charset="0"/>
              </a:rPr>
              <a:t>6 toe </a:t>
            </a:r>
            <a:r>
              <a:rPr lang="en-ZA" b="1" err="1">
                <a:latin typeface="Arial" panose="020B0604020202020204" pitchFamily="34" charset="0"/>
                <a:cs typeface="Arial" panose="020B0604020202020204" pitchFamily="34" charset="0"/>
              </a:rPr>
              <a:t>ek</a:t>
            </a:r>
            <a:r>
              <a:rPr lang="en-ZA">
                <a:latin typeface="Arial" panose="020B0604020202020204" pitchFamily="34" charset="0"/>
                <a:cs typeface="Arial" panose="020B0604020202020204" pitchFamily="34" charset="0"/>
              </a:rPr>
              <a:t> in </a:t>
            </a:r>
            <a:r>
              <a:rPr lang="en-ZA" err="1">
                <a:latin typeface="Arial" panose="020B0604020202020204" pitchFamily="34" charset="0"/>
                <a:cs typeface="Arial" panose="020B0604020202020204" pitchFamily="34" charset="0"/>
              </a:rPr>
              <a:t>matriek</a:t>
            </a:r>
            <a:r>
              <a:rPr lang="en-ZA">
                <a:latin typeface="Arial" panose="020B0604020202020204" pitchFamily="34" charset="0"/>
                <a:cs typeface="Arial" panose="020B0604020202020204" pitchFamily="34" charset="0"/>
              </a:rPr>
              <a:t> was</a:t>
            </a:r>
          </a:p>
          <a:p>
            <a:pPr>
              <a:lnSpc>
                <a:spcPct val="150000"/>
              </a:lnSpc>
            </a:pPr>
            <a:r>
              <a:rPr lang="en-ZA">
                <a:latin typeface="Arial" panose="020B0604020202020204" pitchFamily="34" charset="0"/>
                <a:cs typeface="Arial" panose="020B0604020202020204" pitchFamily="34" charset="0"/>
              </a:rPr>
              <a:t>7 dit is al </a:t>
            </a:r>
            <a:r>
              <a:rPr lang="en-ZA" err="1">
                <a:latin typeface="Arial" panose="020B0604020202020204" pitchFamily="34" charset="0"/>
                <a:cs typeface="Arial" panose="020B0604020202020204" pitchFamily="34" charset="0"/>
              </a:rPr>
              <a:t>wat</a:t>
            </a:r>
            <a:r>
              <a:rPr lang="en-ZA">
                <a:latin typeface="Arial" panose="020B0604020202020204" pitchFamily="34" charset="0"/>
                <a:cs typeface="Arial" panose="020B0604020202020204" pitchFamily="34" charset="0"/>
              </a:rPr>
              <a:t> </a:t>
            </a:r>
            <a:r>
              <a:rPr lang="en-ZA" b="1" err="1">
                <a:latin typeface="Arial" panose="020B0604020202020204" pitchFamily="34" charset="0"/>
                <a:cs typeface="Arial" panose="020B0604020202020204" pitchFamily="34" charset="0"/>
              </a:rPr>
              <a:t>ek</a:t>
            </a:r>
            <a:r>
              <a:rPr lang="en-ZA">
                <a:latin typeface="Arial" panose="020B0604020202020204" pitchFamily="34" charset="0"/>
                <a:cs typeface="Arial" panose="020B0604020202020204" pitchFamily="34" charset="0"/>
              </a:rPr>
              <a:t> </a:t>
            </a:r>
            <a:r>
              <a:rPr lang="en-ZA" err="1">
                <a:latin typeface="Arial" panose="020B0604020202020204" pitchFamily="34" charset="0"/>
                <a:cs typeface="Arial" panose="020B0604020202020204" pitchFamily="34" charset="0"/>
              </a:rPr>
              <a:t>regtig</a:t>
            </a:r>
            <a:r>
              <a:rPr lang="en-ZA">
                <a:latin typeface="Arial" panose="020B0604020202020204" pitchFamily="34" charset="0"/>
                <a:cs typeface="Arial" panose="020B0604020202020204" pitchFamily="34" charset="0"/>
              </a:rPr>
              <a:t> van </a:t>
            </a:r>
          </a:p>
          <a:p>
            <a:pPr>
              <a:lnSpc>
                <a:spcPct val="150000"/>
              </a:lnSpc>
            </a:pPr>
            <a:r>
              <a:rPr lang="en-ZA">
                <a:latin typeface="Arial" panose="020B0604020202020204" pitchFamily="34" charset="0"/>
                <a:cs typeface="Arial" panose="020B0604020202020204" pitchFamily="34" charset="0"/>
              </a:rPr>
              <a:t>8 matriek </a:t>
            </a:r>
            <a:r>
              <a:rPr lang="en-ZA" err="1">
                <a:latin typeface="Arial" panose="020B0604020202020204" pitchFamily="34" charset="0"/>
                <a:cs typeface="Arial" panose="020B0604020202020204" pitchFamily="34" charset="0"/>
              </a:rPr>
              <a:t>kan</a:t>
            </a:r>
            <a:r>
              <a:rPr lang="en-ZA">
                <a:latin typeface="Arial" panose="020B0604020202020204" pitchFamily="34" charset="0"/>
                <a:cs typeface="Arial" panose="020B0604020202020204" pitchFamily="34" charset="0"/>
              </a:rPr>
              <a:t> </a:t>
            </a:r>
            <a:r>
              <a:rPr lang="en-ZA" err="1">
                <a:latin typeface="Arial" panose="020B0604020202020204" pitchFamily="34" charset="0"/>
                <a:cs typeface="Arial" panose="020B0604020202020204" pitchFamily="34" charset="0"/>
              </a:rPr>
              <a:t>onthou</a:t>
            </a:r>
            <a:endParaRPr lang="en-ZA">
              <a:latin typeface="Arial" panose="020B0604020202020204" pitchFamily="34" charset="0"/>
              <a:cs typeface="Arial" panose="020B0604020202020204" pitchFamily="34" charset="0"/>
            </a:endParaRPr>
          </a:p>
          <a:p>
            <a:pPr>
              <a:lnSpc>
                <a:spcPct val="150000"/>
              </a:lnSpc>
            </a:pPr>
            <a:r>
              <a:rPr lang="en-ZA">
                <a:latin typeface="Arial" panose="020B0604020202020204" pitchFamily="34" charset="0"/>
                <a:cs typeface="Arial" panose="020B0604020202020204" pitchFamily="34" charset="0"/>
              </a:rPr>
              <a:t> </a:t>
            </a:r>
          </a:p>
          <a:p>
            <a:pPr>
              <a:lnSpc>
                <a:spcPct val="150000"/>
              </a:lnSpc>
            </a:pPr>
            <a:r>
              <a:rPr lang="en-ZA">
                <a:latin typeface="Arial" panose="020B0604020202020204" pitchFamily="34" charset="0"/>
                <a:cs typeface="Arial" panose="020B0604020202020204" pitchFamily="34" charset="0"/>
              </a:rPr>
              <a:t>9 die </a:t>
            </a:r>
            <a:r>
              <a:rPr lang="en-ZA" err="1">
                <a:latin typeface="Arial" panose="020B0604020202020204" pitchFamily="34" charset="0"/>
                <a:cs typeface="Arial" panose="020B0604020202020204" pitchFamily="34" charset="0"/>
              </a:rPr>
              <a:t>oggend</a:t>
            </a:r>
            <a:r>
              <a:rPr lang="en-ZA">
                <a:latin typeface="Arial" panose="020B0604020202020204" pitchFamily="34" charset="0"/>
                <a:cs typeface="Arial" panose="020B0604020202020204" pitchFamily="34" charset="0"/>
              </a:rPr>
              <a:t> toe die </a:t>
            </a:r>
            <a:r>
              <a:rPr lang="en-ZA" err="1">
                <a:latin typeface="Arial" panose="020B0604020202020204" pitchFamily="34" charset="0"/>
                <a:cs typeface="Arial" panose="020B0604020202020204" pitchFamily="34" charset="0"/>
              </a:rPr>
              <a:t>telefoon</a:t>
            </a:r>
            <a:r>
              <a:rPr lang="en-ZA">
                <a:latin typeface="Arial" panose="020B0604020202020204" pitchFamily="34" charset="0"/>
                <a:cs typeface="Arial" panose="020B0604020202020204" pitchFamily="34" charset="0"/>
              </a:rPr>
              <a:t> </a:t>
            </a:r>
            <a:r>
              <a:rPr lang="en-ZA" err="1">
                <a:latin typeface="Arial" panose="020B0604020202020204" pitchFamily="34" charset="0"/>
                <a:cs typeface="Arial" panose="020B0604020202020204" pitchFamily="34" charset="0"/>
              </a:rPr>
              <a:t>lui</a:t>
            </a:r>
            <a:endParaRPr lang="en-ZA">
              <a:latin typeface="Arial" panose="020B0604020202020204" pitchFamily="34" charset="0"/>
              <a:cs typeface="Arial" panose="020B0604020202020204" pitchFamily="34" charset="0"/>
            </a:endParaRPr>
          </a:p>
          <a:p>
            <a:pPr>
              <a:lnSpc>
                <a:spcPct val="150000"/>
              </a:lnSpc>
            </a:pPr>
            <a:r>
              <a:rPr lang="en-ZA">
                <a:latin typeface="Arial" panose="020B0604020202020204" pitchFamily="34" charset="0"/>
                <a:cs typeface="Arial" panose="020B0604020202020204" pitchFamily="34" charset="0"/>
              </a:rPr>
              <a:t>10 het my ma </a:t>
            </a:r>
            <a:r>
              <a:rPr lang="en-ZA" err="1">
                <a:latin typeface="Arial" panose="020B0604020202020204" pitchFamily="34" charset="0"/>
                <a:cs typeface="Arial" panose="020B0604020202020204" pitchFamily="34" charset="0"/>
              </a:rPr>
              <a:t>nie</a:t>
            </a:r>
            <a:r>
              <a:rPr lang="en-ZA">
                <a:latin typeface="Arial" panose="020B0604020202020204" pitchFamily="34" charset="0"/>
                <a:cs typeface="Arial" panose="020B0604020202020204" pitchFamily="34" charset="0"/>
              </a:rPr>
              <a:t> </a:t>
            </a:r>
            <a:r>
              <a:rPr lang="en-ZA" err="1">
                <a:latin typeface="Arial" panose="020B0604020202020204" pitchFamily="34" charset="0"/>
                <a:cs typeface="Arial" panose="020B0604020202020204" pitchFamily="34" charset="0"/>
              </a:rPr>
              <a:t>kom</a:t>
            </a:r>
            <a:r>
              <a:rPr lang="en-ZA">
                <a:latin typeface="Arial" panose="020B0604020202020204" pitchFamily="34" charset="0"/>
                <a:cs typeface="Arial" panose="020B0604020202020204" pitchFamily="34" charset="0"/>
              </a:rPr>
              <a:t> </a:t>
            </a:r>
            <a:r>
              <a:rPr lang="en-ZA" err="1">
                <a:latin typeface="Arial" panose="020B0604020202020204" pitchFamily="34" charset="0"/>
                <a:cs typeface="Arial" panose="020B0604020202020204" pitchFamily="34" charset="0"/>
              </a:rPr>
              <a:t>sê</a:t>
            </a:r>
            <a:r>
              <a:rPr lang="en-ZA">
                <a:latin typeface="Arial" panose="020B0604020202020204" pitchFamily="34" charset="0"/>
                <a:cs typeface="Arial" panose="020B0604020202020204" pitchFamily="34" charset="0"/>
              </a:rPr>
              <a:t> </a:t>
            </a:r>
            <a:r>
              <a:rPr lang="en-ZA" err="1">
                <a:latin typeface="Arial" panose="020B0604020202020204" pitchFamily="34" charset="0"/>
                <a:cs typeface="Arial" panose="020B0604020202020204" pitchFamily="34" charset="0"/>
              </a:rPr>
              <a:t>nie</a:t>
            </a:r>
            <a:endParaRPr lang="en-ZA">
              <a:latin typeface="Arial" panose="020B0604020202020204" pitchFamily="34" charset="0"/>
              <a:cs typeface="Arial" panose="020B0604020202020204" pitchFamily="34" charset="0"/>
            </a:endParaRPr>
          </a:p>
          <a:p>
            <a:pPr>
              <a:lnSpc>
                <a:spcPct val="150000"/>
              </a:lnSpc>
            </a:pPr>
            <a:r>
              <a:rPr lang="en-ZA">
                <a:latin typeface="Arial" panose="020B0604020202020204" pitchFamily="34" charset="0"/>
                <a:cs typeface="Arial" panose="020B0604020202020204" pitchFamily="34" charset="0"/>
              </a:rPr>
              <a:t>11 sy en my pa het </a:t>
            </a:r>
            <a:r>
              <a:rPr lang="en-ZA" err="1">
                <a:latin typeface="Arial" panose="020B0604020202020204" pitchFamily="34" charset="0"/>
                <a:cs typeface="Arial" panose="020B0604020202020204" pitchFamily="34" charset="0"/>
              </a:rPr>
              <a:t>opgestaan</a:t>
            </a:r>
            <a:endParaRPr lang="en-ZA">
              <a:latin typeface="Arial" panose="020B0604020202020204" pitchFamily="34" charset="0"/>
              <a:cs typeface="Arial" panose="020B0604020202020204" pitchFamily="34" charset="0"/>
            </a:endParaRPr>
          </a:p>
          <a:p>
            <a:pPr>
              <a:lnSpc>
                <a:spcPct val="150000"/>
              </a:lnSpc>
            </a:pPr>
            <a:r>
              <a:rPr lang="en-ZA">
                <a:latin typeface="Arial" panose="020B0604020202020204" pitchFamily="34" charset="0"/>
                <a:cs typeface="Arial" panose="020B0604020202020204" pitchFamily="34" charset="0"/>
              </a:rPr>
              <a:t>12 en is </a:t>
            </a:r>
            <a:r>
              <a:rPr lang="en-ZA" err="1">
                <a:latin typeface="Arial" panose="020B0604020202020204" pitchFamily="34" charset="0"/>
                <a:cs typeface="Arial" panose="020B0604020202020204" pitchFamily="34" charset="0"/>
              </a:rPr>
              <a:t>weg</a:t>
            </a:r>
            <a:r>
              <a:rPr lang="en-ZA">
                <a:latin typeface="Arial" panose="020B0604020202020204" pitchFamily="34" charset="0"/>
                <a:cs typeface="Arial" panose="020B0604020202020204" pitchFamily="34" charset="0"/>
              </a:rPr>
              <a:t> </a:t>
            </a:r>
            <a:r>
              <a:rPr lang="en-ZA" err="1">
                <a:latin typeface="Arial" panose="020B0604020202020204" pitchFamily="34" charset="0"/>
                <a:cs typeface="Arial" panose="020B0604020202020204" pitchFamily="34" charset="0"/>
              </a:rPr>
              <a:t>hospitaal</a:t>
            </a:r>
            <a:r>
              <a:rPr lang="en-ZA">
                <a:latin typeface="Arial" panose="020B0604020202020204" pitchFamily="34" charset="0"/>
                <a:cs typeface="Arial" panose="020B0604020202020204" pitchFamily="34" charset="0"/>
              </a:rPr>
              <a:t> toe</a:t>
            </a:r>
          </a:p>
        </p:txBody>
      </p:sp>
      <p:sp>
        <p:nvSpPr>
          <p:cNvPr id="10" name="TextBox 9"/>
          <p:cNvSpPr txBox="1"/>
          <p:nvPr/>
        </p:nvSpPr>
        <p:spPr>
          <a:xfrm>
            <a:off x="4328427" y="3117039"/>
            <a:ext cx="3600400" cy="923330"/>
          </a:xfrm>
          <a:prstGeom prst="rect">
            <a:avLst/>
          </a:prstGeom>
          <a:solidFill>
            <a:schemeClr val="bg1"/>
          </a:solidFill>
          <a:ln>
            <a:solidFill>
              <a:schemeClr val="accent3">
                <a:lumMod val="50000"/>
              </a:schemeClr>
            </a:solidFill>
          </a:ln>
        </p:spPr>
        <p:txBody>
          <a:bodyPr wrap="square" rtlCol="0">
            <a:spAutoFit/>
          </a:bodyPr>
          <a:lstStyle/>
          <a:p>
            <a:r>
              <a:rPr lang="en-US" b="1" i="1">
                <a:latin typeface="Arial" panose="020B0604020202020204" pitchFamily="34" charset="0"/>
                <a:cs typeface="Arial" panose="020B0604020202020204" pitchFamily="34" charset="0"/>
              </a:rPr>
              <a:t>Die </a:t>
            </a:r>
            <a:r>
              <a:rPr lang="en-US" b="1" i="1" err="1">
                <a:latin typeface="Arial" panose="020B0604020202020204" pitchFamily="34" charset="0"/>
                <a:cs typeface="Arial" panose="020B0604020202020204" pitchFamily="34" charset="0"/>
              </a:rPr>
              <a:t>oupa</a:t>
            </a:r>
            <a:r>
              <a:rPr lang="en-US" b="1" i="1">
                <a:latin typeface="Arial" panose="020B0604020202020204" pitchFamily="34" charset="0"/>
                <a:cs typeface="Arial" panose="020B0604020202020204" pitchFamily="34" charset="0"/>
              </a:rPr>
              <a:t> se </a:t>
            </a:r>
            <a:r>
              <a:rPr lang="en-US" b="1" i="1" err="1">
                <a:latin typeface="Arial" panose="020B0604020202020204" pitchFamily="34" charset="0"/>
                <a:cs typeface="Arial" panose="020B0604020202020204" pitchFamily="34" charset="0"/>
              </a:rPr>
              <a:t>dood</a:t>
            </a:r>
            <a:r>
              <a:rPr lang="en-US" b="1" i="1">
                <a:latin typeface="Arial" panose="020B0604020202020204" pitchFamily="34" charset="0"/>
                <a:cs typeface="Arial" panose="020B0604020202020204" pitchFamily="34" charset="0"/>
              </a:rPr>
              <a:t> oorheers haar herinneringe van </a:t>
            </a:r>
            <a:r>
              <a:rPr lang="en-US" b="1" i="1" err="1">
                <a:latin typeface="Arial" panose="020B0604020202020204" pitchFamily="34" charset="0"/>
                <a:cs typeface="Arial" panose="020B0604020202020204" pitchFamily="34" charset="0"/>
              </a:rPr>
              <a:t>haar</a:t>
            </a:r>
            <a:r>
              <a:rPr lang="en-US" b="1" i="1">
                <a:latin typeface="Arial" panose="020B0604020202020204" pitchFamily="34" charset="0"/>
                <a:cs typeface="Arial" panose="020B0604020202020204" pitchFamily="34" charset="0"/>
              </a:rPr>
              <a:t> matriekjaar!</a:t>
            </a:r>
            <a:endParaRPr lang="en-ZA" b="1" i="1">
              <a:latin typeface="Arial" panose="020B0604020202020204" pitchFamily="34" charset="0"/>
              <a:cs typeface="Arial" panose="020B0604020202020204" pitchFamily="34" charset="0"/>
            </a:endParaRPr>
          </a:p>
        </p:txBody>
      </p:sp>
      <p:sp>
        <p:nvSpPr>
          <p:cNvPr id="11" name="TextBox 10"/>
          <p:cNvSpPr txBox="1"/>
          <p:nvPr/>
        </p:nvSpPr>
        <p:spPr>
          <a:xfrm>
            <a:off x="4332621" y="5164933"/>
            <a:ext cx="3839759" cy="923330"/>
          </a:xfrm>
          <a:prstGeom prst="rect">
            <a:avLst/>
          </a:prstGeom>
          <a:solidFill>
            <a:schemeClr val="bg1"/>
          </a:solidFill>
          <a:ln>
            <a:solidFill>
              <a:schemeClr val="accent3">
                <a:lumMod val="50000"/>
              </a:schemeClr>
            </a:solidFill>
          </a:ln>
        </p:spPr>
        <p:txBody>
          <a:bodyPr wrap="square" rtlCol="0">
            <a:spAutoFit/>
          </a:bodyPr>
          <a:lstStyle/>
          <a:p>
            <a:r>
              <a:rPr lang="en-US" b="1" i="1" err="1">
                <a:latin typeface="Arial" panose="020B0604020202020204" pitchFamily="34" charset="0"/>
                <a:cs typeface="Arial" panose="020B0604020202020204" pitchFamily="34" charset="0"/>
              </a:rPr>
              <a:t>Dit</a:t>
            </a:r>
            <a:r>
              <a:rPr lang="en-US" b="1" i="1">
                <a:latin typeface="Arial" panose="020B0604020202020204" pitchFamily="34" charset="0"/>
                <a:cs typeface="Arial" panose="020B0604020202020204" pitchFamily="34" charset="0"/>
              </a:rPr>
              <a:t> </a:t>
            </a:r>
            <a:r>
              <a:rPr lang="en-US" b="1" i="1" err="1">
                <a:latin typeface="Arial" panose="020B0604020202020204" pitchFamily="34" charset="0"/>
                <a:cs typeface="Arial" panose="020B0604020202020204" pitchFamily="34" charset="0"/>
              </a:rPr>
              <a:t>moes</a:t>
            </a:r>
            <a:r>
              <a:rPr lang="en-US" b="1" i="1">
                <a:latin typeface="Arial" panose="020B0604020202020204" pitchFamily="34" charset="0"/>
                <a:cs typeface="Arial" panose="020B0604020202020204" pitchFamily="34" charset="0"/>
              </a:rPr>
              <a:t> </a:t>
            </a:r>
            <a:r>
              <a:rPr lang="en-US" b="1" i="1" err="1">
                <a:latin typeface="Arial" panose="020B0604020202020204" pitchFamily="34" charset="0"/>
                <a:cs typeface="Arial" panose="020B0604020202020204" pitchFamily="34" charset="0"/>
              </a:rPr>
              <a:t>vroegoggend</a:t>
            </a:r>
            <a:r>
              <a:rPr lang="en-US" b="1" i="1">
                <a:latin typeface="Arial" panose="020B0604020202020204" pitchFamily="34" charset="0"/>
                <a:cs typeface="Arial" panose="020B0604020202020204" pitchFamily="34" charset="0"/>
              </a:rPr>
              <a:t> </a:t>
            </a:r>
            <a:r>
              <a:rPr lang="en-US" b="1" i="1" err="1">
                <a:latin typeface="Arial" panose="020B0604020202020204" pitchFamily="34" charset="0"/>
                <a:cs typeface="Arial" panose="020B0604020202020204" pitchFamily="34" charset="0"/>
              </a:rPr>
              <a:t>wees</a:t>
            </a:r>
            <a:r>
              <a:rPr lang="en-US" b="1" i="1">
                <a:latin typeface="Arial" panose="020B0604020202020204" pitchFamily="34" charset="0"/>
                <a:cs typeface="Arial" panose="020B0604020202020204" pitchFamily="34" charset="0"/>
              </a:rPr>
              <a:t>, want </a:t>
            </a:r>
            <a:r>
              <a:rPr lang="en-US" b="1" i="1" err="1">
                <a:latin typeface="Arial" panose="020B0604020202020204" pitchFamily="34" charset="0"/>
                <a:cs typeface="Arial" panose="020B0604020202020204" pitchFamily="34" charset="0"/>
              </a:rPr>
              <a:t>haar</a:t>
            </a:r>
            <a:r>
              <a:rPr lang="en-US" b="1" i="1">
                <a:latin typeface="Arial" panose="020B0604020202020204" pitchFamily="34" charset="0"/>
                <a:cs typeface="Arial" panose="020B0604020202020204" pitchFamily="34" charset="0"/>
              </a:rPr>
              <a:t> </a:t>
            </a:r>
            <a:r>
              <a:rPr lang="en-US" b="1" i="1" err="1">
                <a:latin typeface="Arial" panose="020B0604020202020204" pitchFamily="34" charset="0"/>
                <a:cs typeface="Arial" panose="020B0604020202020204" pitchFamily="34" charset="0"/>
              </a:rPr>
              <a:t>ouers</a:t>
            </a:r>
            <a:r>
              <a:rPr lang="en-US" b="1" i="1">
                <a:latin typeface="Arial" panose="020B0604020202020204" pitchFamily="34" charset="0"/>
                <a:cs typeface="Arial" panose="020B0604020202020204" pitchFamily="34" charset="0"/>
              </a:rPr>
              <a:t> het </a:t>
            </a:r>
            <a:r>
              <a:rPr lang="en-US" b="1" i="1" err="1">
                <a:latin typeface="Arial" panose="020B0604020202020204" pitchFamily="34" charset="0"/>
                <a:cs typeface="Arial" panose="020B0604020202020204" pitchFamily="34" charset="0"/>
              </a:rPr>
              <a:t>nog</a:t>
            </a:r>
            <a:r>
              <a:rPr lang="en-US" b="1" i="1">
                <a:latin typeface="Arial" panose="020B0604020202020204" pitchFamily="34" charset="0"/>
                <a:cs typeface="Arial" panose="020B0604020202020204" pitchFamily="34" charset="0"/>
              </a:rPr>
              <a:t> </a:t>
            </a:r>
            <a:r>
              <a:rPr lang="en-US" b="1" i="1" err="1">
                <a:latin typeface="Arial" panose="020B0604020202020204" pitchFamily="34" charset="0"/>
                <a:cs typeface="Arial" panose="020B0604020202020204" pitchFamily="34" charset="0"/>
              </a:rPr>
              <a:t>geslaap</a:t>
            </a:r>
            <a:r>
              <a:rPr lang="en-US" b="1" i="1">
                <a:latin typeface="Arial" panose="020B0604020202020204" pitchFamily="34" charset="0"/>
                <a:cs typeface="Arial" panose="020B0604020202020204" pitchFamily="34" charset="0"/>
              </a:rPr>
              <a:t> toe die </a:t>
            </a:r>
            <a:r>
              <a:rPr lang="en-US" b="1" i="1" err="1">
                <a:latin typeface="Arial" panose="020B0604020202020204" pitchFamily="34" charset="0"/>
                <a:cs typeface="Arial" panose="020B0604020202020204" pitchFamily="34" charset="0"/>
              </a:rPr>
              <a:t>telefoon</a:t>
            </a:r>
            <a:r>
              <a:rPr lang="en-US" b="1" i="1">
                <a:latin typeface="Arial" panose="020B0604020202020204" pitchFamily="34" charset="0"/>
                <a:cs typeface="Arial" panose="020B0604020202020204" pitchFamily="34" charset="0"/>
              </a:rPr>
              <a:t> </a:t>
            </a:r>
            <a:r>
              <a:rPr lang="en-US" b="1" i="1" err="1">
                <a:latin typeface="Arial" panose="020B0604020202020204" pitchFamily="34" charset="0"/>
                <a:cs typeface="Arial" panose="020B0604020202020204" pitchFamily="34" charset="0"/>
              </a:rPr>
              <a:t>lui</a:t>
            </a:r>
            <a:r>
              <a:rPr lang="en-US" b="1" i="1">
                <a:latin typeface="Arial" panose="020B0604020202020204" pitchFamily="34" charset="0"/>
                <a:cs typeface="Arial" panose="020B0604020202020204" pitchFamily="34" charset="0"/>
              </a:rPr>
              <a:t>.</a:t>
            </a:r>
            <a:endParaRPr lang="en-ZA" b="1" i="1">
              <a:latin typeface="Arial" panose="020B0604020202020204" pitchFamily="34" charset="0"/>
              <a:cs typeface="Arial" panose="020B0604020202020204" pitchFamily="34" charset="0"/>
            </a:endParaRPr>
          </a:p>
        </p:txBody>
      </p:sp>
      <p:sp>
        <p:nvSpPr>
          <p:cNvPr id="12" name="TextBox 11"/>
          <p:cNvSpPr txBox="1"/>
          <p:nvPr/>
        </p:nvSpPr>
        <p:spPr>
          <a:xfrm>
            <a:off x="251520" y="0"/>
            <a:ext cx="2461796" cy="369332"/>
          </a:xfrm>
          <a:prstGeom prst="rect">
            <a:avLst/>
          </a:prstGeom>
          <a:solidFill>
            <a:schemeClr val="bg1"/>
          </a:solidFill>
          <a:ln>
            <a:solidFill>
              <a:schemeClr val="accent3">
                <a:lumMod val="50000"/>
              </a:schemeClr>
            </a:solidFill>
          </a:ln>
        </p:spPr>
        <p:txBody>
          <a:bodyPr wrap="square" rtlCol="0">
            <a:spAutoFit/>
          </a:bodyPr>
          <a:lstStyle/>
          <a:p>
            <a:r>
              <a:rPr lang="en-US" b="1" i="1" err="1">
                <a:latin typeface="Arial" panose="020B0604020202020204" pitchFamily="34" charset="0"/>
                <a:cs typeface="Arial" panose="020B0604020202020204" pitchFamily="34" charset="0"/>
              </a:rPr>
              <a:t>Hegte</a:t>
            </a:r>
            <a:r>
              <a:rPr lang="en-US" b="1" i="1">
                <a:latin typeface="Arial" panose="020B0604020202020204" pitchFamily="34" charset="0"/>
                <a:cs typeface="Arial" panose="020B0604020202020204" pitchFamily="34" charset="0"/>
              </a:rPr>
              <a:t> </a:t>
            </a:r>
            <a:r>
              <a:rPr lang="en-US" b="1" i="1" err="1">
                <a:latin typeface="Arial" panose="020B0604020202020204" pitchFamily="34" charset="0"/>
                <a:cs typeface="Arial" panose="020B0604020202020204" pitchFamily="34" charset="0"/>
              </a:rPr>
              <a:t>verhouding</a:t>
            </a:r>
            <a:endParaRPr lang="en-ZA" b="1" i="1">
              <a:latin typeface="Arial" panose="020B0604020202020204" pitchFamily="34" charset="0"/>
              <a:cs typeface="Arial" panose="020B0604020202020204" pitchFamily="34" charset="0"/>
            </a:endParaRPr>
          </a:p>
        </p:txBody>
      </p:sp>
      <p:sp>
        <p:nvSpPr>
          <p:cNvPr id="13" name="TextBox 12"/>
          <p:cNvSpPr txBox="1"/>
          <p:nvPr/>
        </p:nvSpPr>
        <p:spPr>
          <a:xfrm>
            <a:off x="4331008" y="2164499"/>
            <a:ext cx="3597819" cy="646331"/>
          </a:xfrm>
          <a:prstGeom prst="rect">
            <a:avLst/>
          </a:prstGeom>
          <a:solidFill>
            <a:schemeClr val="bg1"/>
          </a:solidFill>
          <a:ln>
            <a:solidFill>
              <a:schemeClr val="accent3">
                <a:lumMod val="50000"/>
              </a:schemeClr>
            </a:solidFill>
          </a:ln>
        </p:spPr>
        <p:txBody>
          <a:bodyPr wrap="square" rtlCol="0">
            <a:spAutoFit/>
          </a:bodyPr>
          <a:lstStyle/>
          <a:p>
            <a:r>
              <a:rPr lang="en-US" b="1" i="1" err="1">
                <a:latin typeface="Arial" panose="020B0604020202020204" pitchFamily="34" charset="0"/>
                <a:cs typeface="Arial" panose="020B0604020202020204" pitchFamily="34" charset="0"/>
              </a:rPr>
              <a:t>Oupa</a:t>
            </a:r>
            <a:r>
              <a:rPr lang="en-US" b="1" i="1">
                <a:latin typeface="Arial" panose="020B0604020202020204" pitchFamily="34" charset="0"/>
                <a:cs typeface="Arial" panose="020B0604020202020204" pitchFamily="34" charset="0"/>
              </a:rPr>
              <a:t> se </a:t>
            </a:r>
            <a:r>
              <a:rPr lang="en-US" b="1" i="1" err="1">
                <a:latin typeface="Arial" panose="020B0604020202020204" pitchFamily="34" charset="0"/>
                <a:cs typeface="Arial" panose="020B0604020202020204" pitchFamily="34" charset="0"/>
              </a:rPr>
              <a:t>verjaarsdag</a:t>
            </a:r>
            <a:r>
              <a:rPr lang="en-US" b="1" i="1">
                <a:latin typeface="Arial" panose="020B0604020202020204" pitchFamily="34" charset="0"/>
                <a:cs typeface="Arial" panose="020B0604020202020204" pitchFamily="34" charset="0"/>
              </a:rPr>
              <a:t> gee </a:t>
            </a:r>
            <a:r>
              <a:rPr lang="en-US" b="1" i="1" err="1">
                <a:latin typeface="Arial" panose="020B0604020202020204" pitchFamily="34" charset="0"/>
                <a:cs typeface="Arial" panose="020B0604020202020204" pitchFamily="34" charset="0"/>
              </a:rPr>
              <a:t>aanleiding</a:t>
            </a:r>
            <a:r>
              <a:rPr lang="en-US" b="1" i="1">
                <a:latin typeface="Arial" panose="020B0604020202020204" pitchFamily="34" charset="0"/>
                <a:cs typeface="Arial" panose="020B0604020202020204" pitchFamily="34" charset="0"/>
              </a:rPr>
              <a:t> tot </a:t>
            </a:r>
            <a:r>
              <a:rPr lang="en-US" b="1" i="1" err="1">
                <a:latin typeface="Arial" panose="020B0604020202020204" pitchFamily="34" charset="0"/>
                <a:cs typeface="Arial" panose="020B0604020202020204" pitchFamily="34" charset="0"/>
              </a:rPr>
              <a:t>skryf</a:t>
            </a:r>
            <a:r>
              <a:rPr lang="en-US" b="1" i="1">
                <a:latin typeface="Arial" panose="020B0604020202020204" pitchFamily="34" charset="0"/>
                <a:cs typeface="Arial" panose="020B0604020202020204" pitchFamily="34" charset="0"/>
              </a:rPr>
              <a:t> van </a:t>
            </a:r>
            <a:r>
              <a:rPr lang="en-US" b="1" i="1" err="1">
                <a:latin typeface="Arial" panose="020B0604020202020204" pitchFamily="34" charset="0"/>
                <a:cs typeface="Arial" panose="020B0604020202020204" pitchFamily="34" charset="0"/>
              </a:rPr>
              <a:t>gedig</a:t>
            </a:r>
            <a:endParaRPr lang="en-ZA" b="1" i="1">
              <a:latin typeface="Arial" panose="020B0604020202020204" pitchFamily="34" charset="0"/>
              <a:cs typeface="Arial" panose="020B0604020202020204" pitchFamily="34" charset="0"/>
            </a:endParaRPr>
          </a:p>
        </p:txBody>
      </p:sp>
      <p:sp>
        <p:nvSpPr>
          <p:cNvPr id="14" name="TextBox 13"/>
          <p:cNvSpPr txBox="1"/>
          <p:nvPr/>
        </p:nvSpPr>
        <p:spPr>
          <a:xfrm>
            <a:off x="2530726" y="0"/>
            <a:ext cx="6613273" cy="584775"/>
          </a:xfrm>
          <a:prstGeom prst="rect">
            <a:avLst/>
          </a:prstGeom>
          <a:solidFill>
            <a:schemeClr val="bg1"/>
          </a:solidFill>
          <a:ln>
            <a:solidFill>
              <a:schemeClr val="accent3">
                <a:lumMod val="50000"/>
              </a:schemeClr>
            </a:solidFill>
          </a:ln>
        </p:spPr>
        <p:txBody>
          <a:bodyPr wrap="square" rtlCol="0">
            <a:spAutoFit/>
          </a:bodyPr>
          <a:lstStyle/>
          <a:p>
            <a:r>
              <a:rPr lang="en-ZA" sz="1600" b="1" err="1">
                <a:latin typeface="Arial" panose="020B0604020202020204" pitchFamily="34" charset="0"/>
                <a:cs typeface="Arial" panose="020B0604020202020204" pitchFamily="34" charset="0"/>
              </a:rPr>
              <a:t>Deel</a:t>
            </a:r>
            <a:r>
              <a:rPr lang="en-ZA" sz="1600" b="1">
                <a:latin typeface="Arial" panose="020B0604020202020204" pitchFamily="34" charset="0"/>
                <a:cs typeface="Arial" panose="020B0604020202020204" pitchFamily="34" charset="0"/>
              </a:rPr>
              <a:t> 1 </a:t>
            </a:r>
            <a:r>
              <a:rPr lang="en-ZA" sz="1600" b="1" err="1">
                <a:latin typeface="Arial" panose="020B0604020202020204" pitchFamily="34" charset="0"/>
                <a:cs typeface="Arial" panose="020B0604020202020204" pitchFamily="34" charset="0"/>
              </a:rPr>
              <a:t>fokus</a:t>
            </a:r>
            <a:r>
              <a:rPr lang="en-ZA" sz="1600" b="1">
                <a:latin typeface="Arial" panose="020B0604020202020204" pitchFamily="34" charset="0"/>
                <a:cs typeface="Arial" panose="020B0604020202020204" pitchFamily="34" charset="0"/>
              </a:rPr>
              <a:t> op die </a:t>
            </a:r>
            <a:r>
              <a:rPr lang="en-ZA" sz="1600" b="1" err="1">
                <a:latin typeface="Arial" panose="020B0604020202020204" pitchFamily="34" charset="0"/>
                <a:cs typeface="Arial" panose="020B0604020202020204" pitchFamily="34" charset="0"/>
              </a:rPr>
              <a:t>gebeure</a:t>
            </a:r>
            <a:r>
              <a:rPr lang="en-ZA" sz="1600" b="1">
                <a:latin typeface="Arial" panose="020B0604020202020204" pitchFamily="34" charset="0"/>
                <a:cs typeface="Arial" panose="020B0604020202020204" pitchFamily="34" charset="0"/>
              </a:rPr>
              <a:t> </a:t>
            </a:r>
            <a:r>
              <a:rPr lang="en-ZA" sz="1600" b="1" err="1">
                <a:latin typeface="Arial" panose="020B0604020202020204" pitchFamily="34" charset="0"/>
                <a:cs typeface="Arial" panose="020B0604020202020204" pitchFamily="34" charset="0"/>
              </a:rPr>
              <a:t>rondom</a:t>
            </a:r>
            <a:r>
              <a:rPr lang="en-ZA" sz="1600" b="1">
                <a:latin typeface="Arial" panose="020B0604020202020204" pitchFamily="34" charset="0"/>
                <a:cs typeface="Arial" panose="020B0604020202020204" pitchFamily="34" charset="0"/>
              </a:rPr>
              <a:t> die </a:t>
            </a:r>
            <a:r>
              <a:rPr lang="en-ZA" sz="1600" b="1" err="1">
                <a:latin typeface="Arial" panose="020B0604020202020204" pitchFamily="34" charset="0"/>
                <a:cs typeface="Arial" panose="020B0604020202020204" pitchFamily="34" charset="0"/>
              </a:rPr>
              <a:t>oupa</a:t>
            </a:r>
            <a:r>
              <a:rPr lang="en-ZA" sz="1600" b="1">
                <a:latin typeface="Arial" panose="020B0604020202020204" pitchFamily="34" charset="0"/>
                <a:cs typeface="Arial" panose="020B0604020202020204" pitchFamily="34" charset="0"/>
              </a:rPr>
              <a:t> se dood – epiese deel</a:t>
            </a:r>
            <a:r>
              <a:rPr lang="en-ZA" sz="1600" b="1" i="1">
                <a:latin typeface="Century Gothic" pitchFamily="34" charset="0"/>
              </a:rPr>
              <a:t>.</a:t>
            </a:r>
          </a:p>
        </p:txBody>
      </p:sp>
      <p:sp>
        <p:nvSpPr>
          <p:cNvPr id="8" name="TextBox 7"/>
          <p:cNvSpPr txBox="1"/>
          <p:nvPr/>
        </p:nvSpPr>
        <p:spPr>
          <a:xfrm>
            <a:off x="4331008" y="872621"/>
            <a:ext cx="4812991" cy="369332"/>
          </a:xfrm>
          <a:prstGeom prst="rect">
            <a:avLst/>
          </a:prstGeom>
          <a:solidFill>
            <a:schemeClr val="bg1"/>
          </a:solidFill>
          <a:ln>
            <a:solidFill>
              <a:schemeClr val="accent3">
                <a:lumMod val="50000"/>
              </a:schemeClr>
            </a:solidFill>
          </a:ln>
        </p:spPr>
        <p:txBody>
          <a:bodyPr wrap="square" rtlCol="0">
            <a:spAutoFit/>
          </a:bodyPr>
          <a:lstStyle/>
          <a:p>
            <a:r>
              <a:rPr lang="en-US" b="1" i="1">
                <a:latin typeface="Arial" panose="020B0604020202020204" pitchFamily="34" charset="0"/>
                <a:cs typeface="Arial" panose="020B0604020202020204" pitchFamily="34" charset="0"/>
              </a:rPr>
              <a:t>Thomas en Pappa met hoofletters geskryf</a:t>
            </a:r>
            <a:endParaRPr lang="en-ZA" b="1" i="1">
              <a:latin typeface="Arial" panose="020B0604020202020204" pitchFamily="34" charset="0"/>
              <a:cs typeface="Arial" panose="020B0604020202020204" pitchFamily="34" charset="0"/>
            </a:endParaRPr>
          </a:p>
        </p:txBody>
      </p:sp>
      <p:sp>
        <p:nvSpPr>
          <p:cNvPr id="15" name="TextBox 14"/>
          <p:cNvSpPr txBox="1"/>
          <p:nvPr/>
        </p:nvSpPr>
        <p:spPr>
          <a:xfrm>
            <a:off x="2987824" y="1346144"/>
            <a:ext cx="6156175" cy="646331"/>
          </a:xfrm>
          <a:prstGeom prst="rect">
            <a:avLst/>
          </a:prstGeom>
          <a:solidFill>
            <a:schemeClr val="bg1"/>
          </a:solidFill>
          <a:ln>
            <a:solidFill>
              <a:schemeClr val="accent3">
                <a:lumMod val="50000"/>
              </a:schemeClr>
            </a:solidFill>
          </a:ln>
        </p:spPr>
        <p:txBody>
          <a:bodyPr wrap="square" rtlCol="0">
            <a:spAutoFit/>
          </a:bodyPr>
          <a:lstStyle/>
          <a:p>
            <a:r>
              <a:rPr lang="en-US" b="1" i="1">
                <a:latin typeface="Arial" panose="020B0604020202020204" pitchFamily="34" charset="0"/>
                <a:cs typeface="Arial" panose="020B0604020202020204" pitchFamily="34" charset="0"/>
              </a:rPr>
              <a:t>Titel suggereer dat klem op oupa val; herhaling van “ek” dui daarop dat dit op ek-spreker se gevoelens val</a:t>
            </a:r>
            <a:endParaRPr lang="en-ZA" b="1" i="1">
              <a:latin typeface="Arial" panose="020B0604020202020204" pitchFamily="34" charset="0"/>
              <a:cs typeface="Arial" panose="020B0604020202020204" pitchFamily="34" charset="0"/>
            </a:endParaRPr>
          </a:p>
        </p:txBody>
      </p:sp>
      <p:cxnSp>
        <p:nvCxnSpPr>
          <p:cNvPr id="3" name="Straight Arrow Connector 2"/>
          <p:cNvCxnSpPr/>
          <p:nvPr/>
        </p:nvCxnSpPr>
        <p:spPr>
          <a:xfrm>
            <a:off x="2339752" y="364462"/>
            <a:ext cx="152418" cy="5235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4319040" y="4302187"/>
            <a:ext cx="4367861" cy="646331"/>
          </a:xfrm>
          <a:prstGeom prst="rect">
            <a:avLst/>
          </a:prstGeom>
          <a:solidFill>
            <a:schemeClr val="bg1"/>
          </a:solidFill>
          <a:ln>
            <a:solidFill>
              <a:schemeClr val="accent3">
                <a:lumMod val="50000"/>
              </a:schemeClr>
            </a:solidFill>
          </a:ln>
        </p:spPr>
        <p:txBody>
          <a:bodyPr wrap="square" rtlCol="0">
            <a:spAutoFit/>
          </a:bodyPr>
          <a:lstStyle/>
          <a:p>
            <a:r>
              <a:rPr lang="en-US" b="1" i="1">
                <a:latin typeface="Arial" panose="020B0604020202020204" pitchFamily="34" charset="0"/>
                <a:cs typeface="Arial" panose="020B0604020202020204" pitchFamily="34" charset="0"/>
              </a:rPr>
              <a:t>Verwyt: neem haar ma kwalik dat sy nie ingelig word nie</a:t>
            </a:r>
            <a:endParaRPr lang="en-ZA"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69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8"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153" y="715140"/>
            <a:ext cx="7797123" cy="4247317"/>
          </a:xfrm>
          <a:prstGeom prst="rect">
            <a:avLst/>
          </a:prstGeom>
          <a:solidFill>
            <a:schemeClr val="bg1"/>
          </a:solidFill>
        </p:spPr>
        <p:txBody>
          <a:bodyPr wrap="square" rtlCol="0">
            <a:spAutoFit/>
          </a:bodyPr>
          <a:lstStyle/>
          <a:p>
            <a:pPr>
              <a:lnSpc>
                <a:spcPct val="150000"/>
              </a:lnSpc>
            </a:pPr>
            <a:r>
              <a:rPr lang="en-ZA" sz="2000">
                <a:latin typeface="Arial" panose="020B0604020202020204" pitchFamily="34" charset="0"/>
                <a:cs typeface="Arial" panose="020B0604020202020204" pitchFamily="34" charset="0"/>
              </a:rPr>
              <a:t>13 al die </a:t>
            </a:r>
            <a:r>
              <a:rPr lang="en-ZA" sz="2000" err="1">
                <a:latin typeface="Arial" panose="020B0604020202020204" pitchFamily="34" charset="0"/>
                <a:cs typeface="Arial" panose="020B0604020202020204" pitchFamily="34" charset="0"/>
              </a:rPr>
              <a:t>grootmense</a:t>
            </a:r>
            <a:r>
              <a:rPr lang="en-ZA" sz="2000">
                <a:latin typeface="Arial" panose="020B0604020202020204" pitchFamily="34" charset="0"/>
                <a:cs typeface="Arial" panose="020B0604020202020204" pitchFamily="34" charset="0"/>
              </a:rPr>
              <a:t>, my </a:t>
            </a:r>
            <a:r>
              <a:rPr lang="en-ZA" sz="2000" err="1">
                <a:latin typeface="Arial" panose="020B0604020202020204" pitchFamily="34" charset="0"/>
                <a:cs typeface="Arial" panose="020B0604020202020204" pitchFamily="34" charset="0"/>
              </a:rPr>
              <a:t>oupa</a:t>
            </a:r>
            <a:r>
              <a:rPr lang="en-ZA" sz="2000">
                <a:latin typeface="Arial" panose="020B0604020202020204" pitchFamily="34" charset="0"/>
                <a:cs typeface="Arial" panose="020B0604020202020204" pitchFamily="34" charset="0"/>
              </a:rPr>
              <a:t> se </a:t>
            </a:r>
            <a:r>
              <a:rPr lang="en-ZA" sz="2000" err="1">
                <a:latin typeface="Arial" panose="020B0604020202020204" pitchFamily="34" charset="0"/>
                <a:cs typeface="Arial" panose="020B0604020202020204" pitchFamily="34" charset="0"/>
              </a:rPr>
              <a:t>kinders</a:t>
            </a:r>
            <a:r>
              <a:rPr lang="en-ZA" sz="2000">
                <a:latin typeface="Arial" panose="020B0604020202020204" pitchFamily="34" charset="0"/>
                <a:cs typeface="Arial" panose="020B0604020202020204" pitchFamily="34" charset="0"/>
              </a:rPr>
              <a:t> en </a:t>
            </a:r>
            <a:r>
              <a:rPr lang="en-ZA" sz="2000" err="1">
                <a:latin typeface="Arial" panose="020B0604020202020204" pitchFamily="34" charset="0"/>
                <a:cs typeface="Arial" panose="020B0604020202020204" pitchFamily="34" charset="0"/>
              </a:rPr>
              <a:t>hulle</a:t>
            </a:r>
            <a:r>
              <a:rPr lang="en-ZA" sz="2000">
                <a:latin typeface="Arial" panose="020B0604020202020204" pitchFamily="34" charset="0"/>
                <a:cs typeface="Arial" panose="020B0604020202020204" pitchFamily="34" charset="0"/>
              </a:rPr>
              <a:t> </a:t>
            </a:r>
          </a:p>
          <a:p>
            <a:pPr>
              <a:lnSpc>
                <a:spcPct val="150000"/>
              </a:lnSpc>
            </a:pPr>
            <a:r>
              <a:rPr lang="en-ZA" sz="2000">
                <a:latin typeface="Arial" panose="020B0604020202020204" pitchFamily="34" charset="0"/>
                <a:cs typeface="Arial" panose="020B0604020202020204" pitchFamily="34" charset="0"/>
              </a:rPr>
              <a:t>14 mans en </a:t>
            </a:r>
            <a:r>
              <a:rPr lang="en-ZA" sz="2000" err="1">
                <a:latin typeface="Arial" panose="020B0604020202020204" pitchFamily="34" charset="0"/>
                <a:cs typeface="Arial" panose="020B0604020202020204" pitchFamily="34" charset="0"/>
              </a:rPr>
              <a:t>vroue</a:t>
            </a:r>
            <a:r>
              <a:rPr lang="en-ZA" sz="2000">
                <a:latin typeface="Arial" panose="020B0604020202020204" pitchFamily="34" charset="0"/>
                <a:cs typeface="Arial" panose="020B0604020202020204" pitchFamily="34" charset="0"/>
              </a:rPr>
              <a:t> is </a:t>
            </a:r>
            <a:r>
              <a:rPr lang="en-ZA" sz="2000" err="1">
                <a:latin typeface="Arial" panose="020B0604020202020204" pitchFamily="34" charset="0"/>
                <a:cs typeface="Arial" panose="020B0604020202020204" pitchFamily="34" charset="0"/>
              </a:rPr>
              <a:t>hospitaal</a:t>
            </a:r>
            <a:r>
              <a:rPr lang="en-ZA" sz="2000">
                <a:latin typeface="Arial" panose="020B0604020202020204" pitchFamily="34" charset="0"/>
                <a:cs typeface="Arial" panose="020B0604020202020204" pitchFamily="34" charset="0"/>
              </a:rPr>
              <a:t> toe</a:t>
            </a:r>
          </a:p>
          <a:p>
            <a:pPr>
              <a:lnSpc>
                <a:spcPct val="150000"/>
              </a:lnSpc>
            </a:pPr>
            <a:r>
              <a:rPr lang="en-ZA" sz="2000">
                <a:latin typeface="Arial" panose="020B0604020202020204" pitchFamily="34" charset="0"/>
                <a:cs typeface="Arial" panose="020B0604020202020204" pitchFamily="34" charset="0"/>
              </a:rPr>
              <a:t> </a:t>
            </a:r>
          </a:p>
          <a:p>
            <a:pPr>
              <a:lnSpc>
                <a:spcPct val="150000"/>
              </a:lnSpc>
            </a:pPr>
            <a:r>
              <a:rPr lang="en-ZA" sz="2000">
                <a:latin typeface="Arial" panose="020B0604020202020204" pitchFamily="34" charset="0"/>
                <a:cs typeface="Arial" panose="020B0604020202020204" pitchFamily="34" charset="0"/>
              </a:rPr>
              <a:t>15 </a:t>
            </a:r>
            <a:r>
              <a:rPr lang="en-ZA" sz="2000" b="1">
                <a:latin typeface="Arial" panose="020B0604020202020204" pitchFamily="34" charset="0"/>
                <a:cs typeface="Arial" panose="020B0604020202020204" pitchFamily="34" charset="0"/>
              </a:rPr>
              <a:t>ek </a:t>
            </a:r>
            <a:r>
              <a:rPr lang="en-ZA" sz="2000" b="1" err="1">
                <a:latin typeface="Arial" panose="020B0604020202020204" pitchFamily="34" charset="0"/>
                <a:cs typeface="Arial" panose="020B0604020202020204" pitchFamily="34" charset="0"/>
              </a:rPr>
              <a:t>wou</a:t>
            </a:r>
            <a:r>
              <a:rPr lang="en-ZA" sz="2000" b="1">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saamgaan</a:t>
            </a: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16 </a:t>
            </a:r>
            <a:r>
              <a:rPr lang="en-ZA" sz="2000" b="1">
                <a:latin typeface="Arial" panose="020B0604020202020204" pitchFamily="34" charset="0"/>
                <a:cs typeface="Arial" panose="020B0604020202020204" pitchFamily="34" charset="0"/>
              </a:rPr>
              <a:t>ek </a:t>
            </a:r>
            <a:r>
              <a:rPr lang="en-ZA" sz="2000" b="1" err="1">
                <a:latin typeface="Arial" panose="020B0604020202020204" pitchFamily="34" charset="0"/>
                <a:cs typeface="Arial" panose="020B0604020202020204" pitchFamily="34" charset="0"/>
              </a:rPr>
              <a:t>wou</a:t>
            </a:r>
            <a:r>
              <a:rPr lang="en-ZA" sz="2000" b="1">
                <a:latin typeface="Arial" panose="020B0604020202020204" pitchFamily="34" charset="0"/>
                <a:cs typeface="Arial" panose="020B0604020202020204" pitchFamily="34" charset="0"/>
              </a:rPr>
              <a:t> </a:t>
            </a:r>
            <a:r>
              <a:rPr lang="en-ZA" sz="2000">
                <a:latin typeface="Arial" panose="020B0604020202020204" pitchFamily="34" charset="0"/>
                <a:cs typeface="Arial" panose="020B0604020202020204" pitchFamily="34" charset="0"/>
              </a:rPr>
              <a:t>net my </a:t>
            </a:r>
            <a:r>
              <a:rPr lang="en-ZA" sz="2000" err="1">
                <a:latin typeface="Arial" panose="020B0604020202020204" pitchFamily="34" charset="0"/>
                <a:cs typeface="Arial" panose="020B0604020202020204" pitchFamily="34" charset="0"/>
              </a:rPr>
              <a:t>oupa</a:t>
            </a:r>
            <a:r>
              <a:rPr lang="en-ZA" sz="2000">
                <a:latin typeface="Arial" panose="020B0604020202020204" pitchFamily="34" charset="0"/>
                <a:cs typeface="Arial" panose="020B0604020202020204" pitchFamily="34" charset="0"/>
              </a:rPr>
              <a:t> </a:t>
            </a:r>
          </a:p>
          <a:p>
            <a:pPr>
              <a:lnSpc>
                <a:spcPct val="150000"/>
              </a:lnSpc>
            </a:pPr>
            <a:r>
              <a:rPr lang="en-ZA" sz="2000">
                <a:latin typeface="Arial" panose="020B0604020202020204" pitchFamily="34" charset="0"/>
                <a:cs typeface="Arial" panose="020B0604020202020204" pitchFamily="34" charset="0"/>
              </a:rPr>
              <a:t>17 belowe </a:t>
            </a:r>
            <a:r>
              <a:rPr lang="en-ZA" sz="2000" err="1">
                <a:latin typeface="Arial" panose="020B0604020202020204" pitchFamily="34" charset="0"/>
                <a:cs typeface="Arial" panose="020B0604020202020204" pitchFamily="34" charset="0"/>
              </a:rPr>
              <a:t>dat</a:t>
            </a:r>
            <a:r>
              <a:rPr lang="en-ZA" sz="2000">
                <a:latin typeface="Arial" panose="020B0604020202020204" pitchFamily="34" charset="0"/>
                <a:cs typeface="Arial" panose="020B0604020202020204" pitchFamily="34" charset="0"/>
              </a:rPr>
              <a:t> </a:t>
            </a:r>
            <a:r>
              <a:rPr lang="en-ZA" sz="2000" b="1" err="1">
                <a:latin typeface="Arial" panose="020B0604020202020204" pitchFamily="34" charset="0"/>
                <a:cs typeface="Arial" panose="020B0604020202020204" pitchFamily="34" charset="0"/>
              </a:rPr>
              <a:t>ek</a:t>
            </a:r>
            <a:r>
              <a:rPr lang="en-ZA" sz="2000">
                <a:latin typeface="Arial" panose="020B0604020202020204" pitchFamily="34" charset="0"/>
                <a:cs typeface="Arial" panose="020B0604020202020204" pitchFamily="34" charset="0"/>
              </a:rPr>
              <a:t> okay </a:t>
            </a:r>
            <a:r>
              <a:rPr lang="en-ZA" sz="2000" err="1">
                <a:latin typeface="Arial" panose="020B0604020202020204" pitchFamily="34" charset="0"/>
                <a:cs typeface="Arial" panose="020B0604020202020204" pitchFamily="34" charset="0"/>
              </a:rPr>
              <a:t>sou</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wees</a:t>
            </a:r>
            <a:endParaRPr lang="en-ZA" sz="2000">
              <a:latin typeface="Arial" panose="020B0604020202020204" pitchFamily="34" charset="0"/>
              <a:cs typeface="Arial" panose="020B0604020202020204" pitchFamily="34" charset="0"/>
            </a:endParaRPr>
          </a:p>
          <a:p>
            <a:pPr>
              <a:lnSpc>
                <a:spcPct val="150000"/>
              </a:lnSpc>
            </a:pPr>
            <a:r>
              <a:rPr lang="en-ZA" sz="2000" b="1">
                <a:latin typeface="Arial" panose="020B0604020202020204" pitchFamily="34" charset="0"/>
                <a:cs typeface="Arial" panose="020B0604020202020204" pitchFamily="34" charset="0"/>
              </a:rPr>
              <a:t>18 dat </a:t>
            </a:r>
            <a:r>
              <a:rPr lang="en-ZA" sz="2000" b="1" err="1">
                <a:latin typeface="Arial" panose="020B0604020202020204" pitchFamily="34" charset="0"/>
                <a:cs typeface="Arial" panose="020B0604020202020204" pitchFamily="34" charset="0"/>
              </a:rPr>
              <a:t>ek</a:t>
            </a:r>
            <a:r>
              <a:rPr lang="en-ZA" sz="2000" b="1">
                <a:latin typeface="Arial" panose="020B0604020202020204" pitchFamily="34" charset="0"/>
                <a:cs typeface="Arial" panose="020B0604020202020204" pitchFamily="34" charset="0"/>
              </a:rPr>
              <a:t> </a:t>
            </a:r>
            <a:r>
              <a:rPr lang="en-ZA" sz="2000" b="1" err="1">
                <a:latin typeface="Arial" panose="020B0604020202020204" pitchFamily="34" charset="0"/>
                <a:cs typeface="Arial" panose="020B0604020202020204" pitchFamily="34" charset="0"/>
              </a:rPr>
              <a:t>eendag</a:t>
            </a:r>
            <a:r>
              <a:rPr lang="en-ZA" sz="2000" b="1">
                <a:latin typeface="Arial" panose="020B0604020202020204" pitchFamily="34" charset="0"/>
                <a:cs typeface="Arial" panose="020B0604020202020204" pitchFamily="34" charset="0"/>
              </a:rPr>
              <a:t> ŉ </a:t>
            </a:r>
            <a:r>
              <a:rPr lang="en-ZA" sz="2000" b="1" err="1">
                <a:latin typeface="Arial" panose="020B0604020202020204" pitchFamily="34" charset="0"/>
                <a:cs typeface="Arial" panose="020B0604020202020204" pitchFamily="34" charset="0"/>
              </a:rPr>
              <a:t>boek</a:t>
            </a:r>
            <a:r>
              <a:rPr lang="en-ZA" sz="2000" b="1">
                <a:latin typeface="Arial" panose="020B0604020202020204" pitchFamily="34" charset="0"/>
                <a:cs typeface="Arial" panose="020B0604020202020204" pitchFamily="34" charset="0"/>
              </a:rPr>
              <a:t> </a:t>
            </a:r>
            <a:r>
              <a:rPr lang="en-ZA" sz="2000" b="1" err="1">
                <a:latin typeface="Arial" panose="020B0604020202020204" pitchFamily="34" charset="0"/>
                <a:cs typeface="Arial" panose="020B0604020202020204" pitchFamily="34" charset="0"/>
              </a:rPr>
              <a:t>gaan</a:t>
            </a:r>
            <a:r>
              <a:rPr lang="en-ZA" sz="2000" b="1">
                <a:latin typeface="Arial" panose="020B0604020202020204" pitchFamily="34" charset="0"/>
                <a:cs typeface="Arial" panose="020B0604020202020204" pitchFamily="34" charset="0"/>
              </a:rPr>
              <a:t> </a:t>
            </a:r>
            <a:r>
              <a:rPr lang="en-ZA" sz="2000" b="1" err="1">
                <a:latin typeface="Arial" panose="020B0604020202020204" pitchFamily="34" charset="0"/>
                <a:cs typeface="Arial" panose="020B0604020202020204" pitchFamily="34" charset="0"/>
              </a:rPr>
              <a:t>skryf</a:t>
            </a:r>
            <a:endParaRPr lang="en-ZA" sz="2000" b="1">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19 en </a:t>
            </a:r>
            <a:r>
              <a:rPr lang="en-ZA" sz="2000" err="1">
                <a:latin typeface="Arial" panose="020B0604020202020204" pitchFamily="34" charset="0"/>
                <a:cs typeface="Arial" panose="020B0604020202020204" pitchFamily="34" charset="0"/>
              </a:rPr>
              <a:t>hom</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nie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sal</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vergeet</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nie</a:t>
            </a:r>
            <a:r>
              <a:rPr lang="en-ZA" sz="2000">
                <a:latin typeface="Arial" panose="020B0604020202020204" pitchFamily="34" charset="0"/>
                <a:cs typeface="Arial" panose="020B0604020202020204" pitchFamily="34" charset="0"/>
              </a:rPr>
              <a:t> en </a:t>
            </a:r>
          </a:p>
          <a:p>
            <a:pPr>
              <a:lnSpc>
                <a:spcPct val="150000"/>
              </a:lnSpc>
            </a:pPr>
            <a:r>
              <a:rPr lang="en-ZA" sz="2000">
                <a:latin typeface="Arial" panose="020B0604020202020204" pitchFamily="34" charset="0"/>
                <a:cs typeface="Arial" panose="020B0604020202020204" pitchFamily="34" charset="0"/>
              </a:rPr>
              <a:t>20 dat </a:t>
            </a:r>
            <a:r>
              <a:rPr lang="en-ZA" sz="2000" b="1" err="1">
                <a:latin typeface="Arial" panose="020B0604020202020204" pitchFamily="34" charset="0"/>
                <a:cs typeface="Arial" panose="020B0604020202020204" pitchFamily="34" charset="0"/>
              </a:rPr>
              <a:t>ek</a:t>
            </a:r>
            <a:r>
              <a:rPr lang="en-ZA" sz="2000">
                <a:latin typeface="Arial" panose="020B0604020202020204" pitchFamily="34" charset="0"/>
                <a:cs typeface="Arial" panose="020B0604020202020204" pitchFamily="34" charset="0"/>
              </a:rPr>
              <a:t> die </a:t>
            </a:r>
            <a:r>
              <a:rPr lang="en-ZA" sz="2000" err="1">
                <a:latin typeface="Arial" panose="020B0604020202020204" pitchFamily="34" charset="0"/>
                <a:cs typeface="Arial" panose="020B0604020202020204" pitchFamily="34" charset="0"/>
              </a:rPr>
              <a:t>liefste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vir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hom</a:t>
            </a:r>
            <a:r>
              <a:rPr lang="en-ZA" sz="2000">
                <a:latin typeface="Arial" panose="020B0604020202020204" pitchFamily="34" charset="0"/>
                <a:cs typeface="Arial" panose="020B0604020202020204" pitchFamily="34" charset="0"/>
              </a:rPr>
              <a:t> was</a:t>
            </a:r>
          </a:p>
        </p:txBody>
      </p:sp>
      <p:sp>
        <p:nvSpPr>
          <p:cNvPr id="3" name="TextBox 2"/>
          <p:cNvSpPr txBox="1"/>
          <p:nvPr/>
        </p:nvSpPr>
        <p:spPr>
          <a:xfrm>
            <a:off x="6516216" y="182539"/>
            <a:ext cx="2627784" cy="3046988"/>
          </a:xfrm>
          <a:prstGeom prst="rect">
            <a:avLst/>
          </a:prstGeom>
          <a:solidFill>
            <a:schemeClr val="bg1"/>
          </a:solidFill>
          <a:ln>
            <a:solidFill>
              <a:schemeClr val="accent3">
                <a:lumMod val="50000"/>
              </a:schemeClr>
            </a:solidFill>
          </a:ln>
        </p:spPr>
        <p:txBody>
          <a:bodyPr wrap="square" rtlCol="0">
            <a:spAutoFit/>
          </a:bodyPr>
          <a:lstStyle/>
          <a:p>
            <a:r>
              <a:rPr lang="en-US" sz="1600" b="1" i="1" err="1">
                <a:latin typeface="Arial" panose="020B0604020202020204" pitchFamily="34" charset="0"/>
                <a:cs typeface="Arial" panose="020B0604020202020204" pitchFamily="34" charset="0"/>
              </a:rPr>
              <a:t>Koeplet</a:t>
            </a:r>
            <a:r>
              <a:rPr lang="en-US" sz="1600" b="1" i="1">
                <a:latin typeface="Arial" panose="020B0604020202020204" pitchFamily="34" charset="0"/>
                <a:cs typeface="Arial" panose="020B0604020202020204" pitchFamily="34" charset="0"/>
              </a:rPr>
              <a:t>: Die </a:t>
            </a:r>
            <a:r>
              <a:rPr lang="en-US" sz="1600" b="1" i="1" err="1">
                <a:latin typeface="Arial" panose="020B0604020202020204" pitchFamily="34" charset="0"/>
                <a:cs typeface="Arial" panose="020B0604020202020204" pitchFamily="34" charset="0"/>
              </a:rPr>
              <a:t>mense</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wat</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almal</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hospitaal</a:t>
            </a:r>
            <a:r>
              <a:rPr lang="en-US" sz="1600" b="1" i="1">
                <a:latin typeface="Arial" panose="020B0604020202020204" pitchFamily="34" charset="0"/>
                <a:cs typeface="Arial" panose="020B0604020202020204" pitchFamily="34" charset="0"/>
              </a:rPr>
              <a:t> toe is, word in </a:t>
            </a:r>
            <a:r>
              <a:rPr lang="en-US" sz="1600" b="1" i="1" err="1">
                <a:latin typeface="Arial" panose="020B0604020202020204" pitchFamily="34" charset="0"/>
                <a:cs typeface="Arial" panose="020B0604020202020204" pitchFamily="34" charset="0"/>
              </a:rPr>
              <a:t>isolasie</a:t>
            </a:r>
            <a:r>
              <a:rPr lang="en-US" sz="1600" b="1" i="1">
                <a:latin typeface="Arial" panose="020B0604020202020204" pitchFamily="34" charset="0"/>
                <a:cs typeface="Arial" panose="020B0604020202020204" pitchFamily="34" charset="0"/>
              </a:rPr>
              <a:t> </a:t>
            </a:r>
            <a:endParaRPr lang="en-ZA" sz="1600" i="1">
              <a:latin typeface="Arial" panose="020B0604020202020204" pitchFamily="34" charset="0"/>
              <a:cs typeface="Arial" panose="020B0604020202020204" pitchFamily="34" charset="0"/>
            </a:endParaRPr>
          </a:p>
          <a:p>
            <a:r>
              <a:rPr lang="en-US" sz="1600" b="1" i="1" err="1">
                <a:latin typeface="Arial" panose="020B0604020202020204" pitchFamily="34" charset="0"/>
                <a:cs typeface="Arial" panose="020B0604020202020204" pitchFamily="34" charset="0"/>
              </a:rPr>
              <a:t>geplaas</a:t>
            </a:r>
            <a:r>
              <a:rPr lang="en-US" sz="1600" b="1" i="1">
                <a:latin typeface="Arial" panose="020B0604020202020204" pitchFamily="34" charset="0"/>
                <a:cs typeface="Arial" panose="020B0604020202020204" pitchFamily="34" charset="0"/>
              </a:rPr>
              <a:t>. Sy </a:t>
            </a:r>
            <a:r>
              <a:rPr lang="en-US" sz="1600" b="1" i="1" err="1">
                <a:latin typeface="Arial" panose="020B0604020202020204" pitchFamily="34" charset="0"/>
                <a:cs typeface="Arial" panose="020B0604020202020204" pitchFamily="34" charset="0"/>
              </a:rPr>
              <a:t>voel</a:t>
            </a:r>
            <a:r>
              <a:rPr lang="en-US" sz="1600" b="1" i="1">
                <a:latin typeface="Arial" panose="020B0604020202020204" pitchFamily="34" charset="0"/>
                <a:cs typeface="Arial" panose="020B0604020202020204" pitchFamily="34" charset="0"/>
              </a:rPr>
              <a:t> </a:t>
            </a:r>
            <a:r>
              <a:rPr lang="en-US" sz="1600" b="1" i="1" err="1">
                <a:latin typeface="Arial" panose="020B0604020202020204" pitchFamily="34" charset="0"/>
                <a:cs typeface="Arial" panose="020B0604020202020204" pitchFamily="34" charset="0"/>
              </a:rPr>
              <a:t>uitgesluit</a:t>
            </a:r>
            <a:r>
              <a:rPr lang="en-US" sz="1600" b="1" i="1">
                <a:latin typeface="Arial" panose="020B0604020202020204" pitchFamily="34" charset="0"/>
                <a:cs typeface="Arial" panose="020B0604020202020204" pitchFamily="34" charset="0"/>
              </a:rPr>
              <a:t> van die res. Ook die suggestie dat sy (wat so lief vir hom was) nie toegelaat is nie, maar al die ander (wat dalk nie so na aan haar oupa was nie), was by toe hy gesterf het.</a:t>
            </a:r>
            <a:endParaRPr lang="en-ZA" sz="1600" i="1">
              <a:latin typeface="Arial" panose="020B0604020202020204" pitchFamily="34" charset="0"/>
              <a:cs typeface="Arial" panose="020B0604020202020204" pitchFamily="34" charset="0"/>
            </a:endParaRPr>
          </a:p>
        </p:txBody>
      </p:sp>
      <p:sp>
        <p:nvSpPr>
          <p:cNvPr id="4" name="TextBox 3"/>
          <p:cNvSpPr txBox="1"/>
          <p:nvPr/>
        </p:nvSpPr>
        <p:spPr>
          <a:xfrm>
            <a:off x="5519352" y="5593381"/>
            <a:ext cx="3024336" cy="584775"/>
          </a:xfrm>
          <a:prstGeom prst="rect">
            <a:avLst/>
          </a:prstGeom>
          <a:solidFill>
            <a:schemeClr val="bg1"/>
          </a:solidFill>
          <a:ln>
            <a:solidFill>
              <a:schemeClr val="accent3">
                <a:lumMod val="50000"/>
              </a:schemeClr>
            </a:solidFill>
          </a:ln>
        </p:spPr>
        <p:txBody>
          <a:bodyPr wrap="square" rtlCol="0">
            <a:spAutoFit/>
          </a:bodyPr>
          <a:lstStyle/>
          <a:p>
            <a:r>
              <a:rPr lang="en-ZA" sz="1600" b="1" i="1" err="1">
                <a:latin typeface="Arial" panose="020B0604020202020204" pitchFamily="34" charset="0"/>
                <a:cs typeface="Arial" panose="020B0604020202020204" pitchFamily="34" charset="0"/>
              </a:rPr>
              <a:t>Sy</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wil</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vir</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hom</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sê</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dat</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sy</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iets</a:t>
            </a:r>
            <a:r>
              <a:rPr lang="en-ZA" sz="1600" b="1" i="1">
                <a:latin typeface="Arial" panose="020B0604020202020204" pitchFamily="34" charset="0"/>
                <a:cs typeface="Arial" panose="020B0604020202020204" pitchFamily="34" charset="0"/>
              </a:rPr>
              <a:t> van </a:t>
            </a:r>
            <a:r>
              <a:rPr lang="en-ZA" sz="1600" b="1" i="1" err="1">
                <a:latin typeface="Arial" panose="020B0604020202020204" pitchFamily="34" charset="0"/>
                <a:cs typeface="Arial" panose="020B0604020202020204" pitchFamily="34" charset="0"/>
              </a:rPr>
              <a:t>haar</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lewe</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gaan</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maak</a:t>
            </a:r>
            <a:r>
              <a:rPr lang="en-ZA" sz="1600" b="1" i="1">
                <a:latin typeface="Arial" panose="020B0604020202020204" pitchFamily="34" charset="0"/>
                <a:cs typeface="Arial" panose="020B0604020202020204" pitchFamily="34" charset="0"/>
              </a:rPr>
              <a:t>. </a:t>
            </a:r>
          </a:p>
        </p:txBody>
      </p:sp>
      <p:sp>
        <p:nvSpPr>
          <p:cNvPr id="5" name="TextBox 4"/>
          <p:cNvSpPr txBox="1"/>
          <p:nvPr/>
        </p:nvSpPr>
        <p:spPr>
          <a:xfrm>
            <a:off x="5508104" y="4546958"/>
            <a:ext cx="3024336" cy="830997"/>
          </a:xfrm>
          <a:prstGeom prst="rect">
            <a:avLst/>
          </a:prstGeom>
          <a:solidFill>
            <a:schemeClr val="bg1"/>
          </a:solidFill>
          <a:ln>
            <a:solidFill>
              <a:schemeClr val="accent3">
                <a:lumMod val="50000"/>
              </a:schemeClr>
            </a:solidFill>
          </a:ln>
        </p:spPr>
        <p:txBody>
          <a:bodyPr wrap="square" rtlCol="0">
            <a:spAutoFit/>
          </a:bodyPr>
          <a:lstStyle/>
          <a:p>
            <a:r>
              <a:rPr lang="en-ZA" sz="1600" b="1" i="1" err="1">
                <a:latin typeface="Arial" panose="020B0604020202020204" pitchFamily="34" charset="0"/>
                <a:cs typeface="Arial" panose="020B0604020202020204" pitchFamily="34" charset="0"/>
              </a:rPr>
              <a:t>Ironie</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Sy</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wil</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vir</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hom</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sê</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dat</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sy</a:t>
            </a:r>
            <a:r>
              <a:rPr lang="en-ZA" sz="1600" b="1" i="1">
                <a:latin typeface="Arial" panose="020B0604020202020204" pitchFamily="34" charset="0"/>
                <a:cs typeface="Arial" panose="020B0604020202020204" pitchFamily="34" charset="0"/>
              </a:rPr>
              <a:t> okay is, maar </a:t>
            </a:r>
            <a:r>
              <a:rPr lang="en-ZA" sz="1600" b="1" i="1" err="1">
                <a:latin typeface="Arial" panose="020B0604020202020204" pitchFamily="34" charset="0"/>
                <a:cs typeface="Arial" panose="020B0604020202020204" pitchFamily="34" charset="0"/>
              </a:rPr>
              <a:t>sy</a:t>
            </a:r>
            <a:r>
              <a:rPr lang="en-ZA" sz="1600" b="1" i="1">
                <a:latin typeface="Arial" panose="020B0604020202020204" pitchFamily="34" charset="0"/>
                <a:cs typeface="Arial" panose="020B0604020202020204" pitchFamily="34" charset="0"/>
              </a:rPr>
              <a:t> is glad </a:t>
            </a:r>
            <a:r>
              <a:rPr lang="en-ZA" sz="1600" b="1" i="1" err="1">
                <a:latin typeface="Arial" panose="020B0604020202020204" pitchFamily="34" charset="0"/>
                <a:cs typeface="Arial" panose="020B0604020202020204" pitchFamily="34" charset="0"/>
              </a:rPr>
              <a:t>nie</a:t>
            </a:r>
            <a:r>
              <a:rPr lang="en-ZA" sz="1600" b="1" i="1">
                <a:latin typeface="Arial" panose="020B0604020202020204" pitchFamily="34" charset="0"/>
                <a:cs typeface="Arial" panose="020B0604020202020204" pitchFamily="34" charset="0"/>
              </a:rPr>
              <a:t>. Sy mis haar oupa.</a:t>
            </a:r>
          </a:p>
        </p:txBody>
      </p:sp>
      <p:sp>
        <p:nvSpPr>
          <p:cNvPr id="6" name="TextBox 5"/>
          <p:cNvSpPr txBox="1"/>
          <p:nvPr/>
        </p:nvSpPr>
        <p:spPr>
          <a:xfrm>
            <a:off x="688152" y="5054679"/>
            <a:ext cx="4099871" cy="830997"/>
          </a:xfrm>
          <a:prstGeom prst="rect">
            <a:avLst/>
          </a:prstGeom>
          <a:solidFill>
            <a:schemeClr val="bg1"/>
          </a:solidFill>
          <a:ln>
            <a:solidFill>
              <a:schemeClr val="accent3">
                <a:lumMod val="50000"/>
              </a:schemeClr>
            </a:solidFill>
          </a:ln>
        </p:spPr>
        <p:txBody>
          <a:bodyPr wrap="square" rtlCol="0">
            <a:spAutoFit/>
          </a:bodyPr>
          <a:lstStyle/>
          <a:p>
            <a:r>
              <a:rPr lang="en-US" sz="1600" b="1" i="1">
                <a:latin typeface="Arial" panose="020B0604020202020204" pitchFamily="34" charset="0"/>
                <a:cs typeface="Arial" panose="020B0604020202020204" pitchFamily="34" charset="0"/>
              </a:rPr>
              <a:t>Liewer vir oupa as vir haar ma en pa, of was sy van al die kleinkinders die een wat die naaste aan die oupa was?</a:t>
            </a:r>
            <a:endParaRPr lang="en-ZA" sz="1600" b="1" i="1">
              <a:latin typeface="Arial" panose="020B0604020202020204" pitchFamily="34" charset="0"/>
              <a:cs typeface="Arial" panose="020B0604020202020204" pitchFamily="34" charset="0"/>
            </a:endParaRPr>
          </a:p>
        </p:txBody>
      </p:sp>
      <p:sp>
        <p:nvSpPr>
          <p:cNvPr id="7" name="TextBox 6"/>
          <p:cNvSpPr txBox="1"/>
          <p:nvPr/>
        </p:nvSpPr>
        <p:spPr>
          <a:xfrm>
            <a:off x="5508104" y="3489814"/>
            <a:ext cx="3024336" cy="830997"/>
          </a:xfrm>
          <a:prstGeom prst="rect">
            <a:avLst/>
          </a:prstGeom>
          <a:solidFill>
            <a:schemeClr val="bg1"/>
          </a:solidFill>
          <a:ln>
            <a:solidFill>
              <a:schemeClr val="accent3">
                <a:lumMod val="50000"/>
              </a:schemeClr>
            </a:solidFill>
          </a:ln>
        </p:spPr>
        <p:txBody>
          <a:bodyPr wrap="square" rtlCol="0">
            <a:spAutoFit/>
          </a:bodyPr>
          <a:lstStyle/>
          <a:p>
            <a:r>
              <a:rPr lang="en-ZA" sz="1600" i="1" err="1">
                <a:latin typeface="Arial" panose="020B0604020202020204" pitchFamily="34" charset="0"/>
                <a:cs typeface="Arial" panose="020B0604020202020204" pitchFamily="34" charset="0"/>
              </a:rPr>
              <a:t>Herhaling</a:t>
            </a:r>
            <a:r>
              <a:rPr lang="en-ZA" sz="1600" i="1">
                <a:latin typeface="Arial" panose="020B0604020202020204" pitchFamily="34" charset="0"/>
                <a:cs typeface="Arial" panose="020B0604020202020204" pitchFamily="34" charset="0"/>
              </a:rPr>
              <a:t> van </a:t>
            </a:r>
            <a:r>
              <a:rPr lang="en-ZA" sz="1600" b="1" i="1" err="1">
                <a:latin typeface="Arial" panose="020B0604020202020204" pitchFamily="34" charset="0"/>
                <a:cs typeface="Arial" panose="020B0604020202020204" pitchFamily="34" charset="0"/>
              </a:rPr>
              <a:t>ek</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wou</a:t>
            </a:r>
            <a:r>
              <a:rPr lang="en-ZA" sz="1600" b="1" i="1">
                <a:latin typeface="Arial" panose="020B0604020202020204" pitchFamily="34" charset="0"/>
                <a:cs typeface="Arial" panose="020B0604020202020204" pitchFamily="34" charset="0"/>
              </a:rPr>
              <a:t> </a:t>
            </a:r>
            <a:r>
              <a:rPr lang="en-ZA" sz="1600" i="1" err="1">
                <a:latin typeface="Arial" panose="020B0604020202020204" pitchFamily="34" charset="0"/>
                <a:cs typeface="Arial" panose="020B0604020202020204" pitchFamily="34" charset="0"/>
              </a:rPr>
              <a:t>beklemtoon</a:t>
            </a:r>
            <a:r>
              <a:rPr lang="en-ZA" sz="1600" i="1">
                <a:latin typeface="Arial" panose="020B0604020202020204" pitchFamily="34" charset="0"/>
                <a:cs typeface="Arial" panose="020B0604020202020204" pitchFamily="34" charset="0"/>
              </a:rPr>
              <a:t> </a:t>
            </a:r>
            <a:r>
              <a:rPr lang="en-ZA" sz="1600" i="1" err="1">
                <a:latin typeface="Arial" panose="020B0604020202020204" pitchFamily="34" charset="0"/>
                <a:cs typeface="Arial" panose="020B0604020202020204" pitchFamily="34" charset="0"/>
              </a:rPr>
              <a:t>dit</a:t>
            </a:r>
            <a:r>
              <a:rPr lang="en-ZA" sz="1600" i="1">
                <a:latin typeface="Arial" panose="020B0604020202020204" pitchFamily="34" charset="0"/>
                <a:cs typeface="Arial" panose="020B0604020202020204" pitchFamily="34" charset="0"/>
              </a:rPr>
              <a:t> wat </a:t>
            </a:r>
            <a:r>
              <a:rPr lang="en-ZA" sz="1600" i="1" err="1">
                <a:latin typeface="Arial" panose="020B0604020202020204" pitchFamily="34" charset="0"/>
                <a:cs typeface="Arial" panose="020B0604020202020204" pitchFamily="34" charset="0"/>
              </a:rPr>
              <a:t>sy</a:t>
            </a:r>
            <a:r>
              <a:rPr lang="en-ZA" sz="1600" i="1">
                <a:latin typeface="Arial" panose="020B0604020202020204" pitchFamily="34" charset="0"/>
                <a:cs typeface="Arial" panose="020B0604020202020204" pitchFamily="34" charset="0"/>
              </a:rPr>
              <a:t> nog </a:t>
            </a:r>
            <a:r>
              <a:rPr lang="en-ZA" sz="1600" i="1" err="1">
                <a:latin typeface="Arial" panose="020B0604020202020204" pitchFamily="34" charset="0"/>
                <a:cs typeface="Arial" panose="020B0604020202020204" pitchFamily="34" charset="0"/>
              </a:rPr>
              <a:t>vir</a:t>
            </a:r>
            <a:r>
              <a:rPr lang="en-ZA" sz="1600" i="1">
                <a:latin typeface="Arial" panose="020B0604020202020204" pitchFamily="34" charset="0"/>
                <a:cs typeface="Arial" panose="020B0604020202020204" pitchFamily="34" charset="0"/>
              </a:rPr>
              <a:t> </a:t>
            </a:r>
            <a:r>
              <a:rPr lang="en-ZA" sz="1600" i="1" err="1">
                <a:latin typeface="Arial" panose="020B0604020202020204" pitchFamily="34" charset="0"/>
                <a:cs typeface="Arial" panose="020B0604020202020204" pitchFamily="34" charset="0"/>
              </a:rPr>
              <a:t>oulaas</a:t>
            </a:r>
            <a:r>
              <a:rPr lang="en-ZA" sz="1600" i="1">
                <a:latin typeface="Arial" panose="020B0604020202020204" pitchFamily="34" charset="0"/>
                <a:cs typeface="Arial" panose="020B0604020202020204" pitchFamily="34" charset="0"/>
              </a:rPr>
              <a:t> met </a:t>
            </a:r>
            <a:r>
              <a:rPr lang="en-ZA" sz="1600" i="1" err="1">
                <a:latin typeface="Arial" panose="020B0604020202020204" pitchFamily="34" charset="0"/>
                <a:cs typeface="Arial" panose="020B0604020202020204" pitchFamily="34" charset="0"/>
              </a:rPr>
              <a:t>haar</a:t>
            </a:r>
            <a:r>
              <a:rPr lang="en-ZA" sz="1600" i="1">
                <a:latin typeface="Arial" panose="020B0604020202020204" pitchFamily="34" charset="0"/>
                <a:cs typeface="Arial" panose="020B0604020202020204" pitchFamily="34" charset="0"/>
              </a:rPr>
              <a:t> </a:t>
            </a:r>
            <a:r>
              <a:rPr lang="en-ZA" sz="1600" i="1" err="1">
                <a:latin typeface="Arial" panose="020B0604020202020204" pitchFamily="34" charset="0"/>
                <a:cs typeface="Arial" panose="020B0604020202020204" pitchFamily="34" charset="0"/>
              </a:rPr>
              <a:t>oupa</a:t>
            </a:r>
            <a:r>
              <a:rPr lang="en-ZA" sz="1600" i="1">
                <a:latin typeface="Arial" panose="020B0604020202020204" pitchFamily="34" charset="0"/>
                <a:cs typeface="Arial" panose="020B0604020202020204" pitchFamily="34" charset="0"/>
              </a:rPr>
              <a:t> </a:t>
            </a:r>
            <a:r>
              <a:rPr lang="en-ZA" sz="1600" i="1" err="1">
                <a:latin typeface="Arial" panose="020B0604020202020204" pitchFamily="34" charset="0"/>
                <a:cs typeface="Arial" panose="020B0604020202020204" pitchFamily="34" charset="0"/>
              </a:rPr>
              <a:t>wou</a:t>
            </a:r>
            <a:r>
              <a:rPr lang="en-ZA" sz="1600" i="1">
                <a:latin typeface="Arial" panose="020B0604020202020204" pitchFamily="34" charset="0"/>
                <a:cs typeface="Arial" panose="020B0604020202020204" pitchFamily="34" charset="0"/>
              </a:rPr>
              <a:t> </a:t>
            </a:r>
            <a:r>
              <a:rPr lang="en-ZA" sz="1600" i="1" err="1">
                <a:latin typeface="Arial" panose="020B0604020202020204" pitchFamily="34" charset="0"/>
                <a:cs typeface="Arial" panose="020B0604020202020204" pitchFamily="34" charset="0"/>
              </a:rPr>
              <a:t>deel</a:t>
            </a:r>
            <a:endParaRPr lang="en-ZA" sz="1600" i="1">
              <a:latin typeface="Arial" panose="020B0604020202020204" pitchFamily="34" charset="0"/>
              <a:cs typeface="Arial" panose="020B0604020202020204" pitchFamily="34" charset="0"/>
            </a:endParaRPr>
          </a:p>
        </p:txBody>
      </p:sp>
      <p:sp>
        <p:nvSpPr>
          <p:cNvPr id="8" name="TextBox 7"/>
          <p:cNvSpPr txBox="1"/>
          <p:nvPr/>
        </p:nvSpPr>
        <p:spPr>
          <a:xfrm>
            <a:off x="3923928" y="2177401"/>
            <a:ext cx="2461796" cy="646331"/>
          </a:xfrm>
          <a:prstGeom prst="rect">
            <a:avLst/>
          </a:prstGeom>
          <a:solidFill>
            <a:schemeClr val="bg1"/>
          </a:solidFill>
          <a:ln>
            <a:solidFill>
              <a:schemeClr val="accent3">
                <a:lumMod val="50000"/>
              </a:schemeClr>
            </a:solidFill>
          </a:ln>
        </p:spPr>
        <p:txBody>
          <a:bodyPr wrap="square" rtlCol="0">
            <a:spAutoFit/>
          </a:bodyPr>
          <a:lstStyle/>
          <a:p>
            <a:r>
              <a:rPr lang="en-US" b="1" i="1">
                <a:latin typeface="Arial" panose="020B0604020202020204" pitchFamily="34" charset="0"/>
                <a:cs typeface="Arial" panose="020B0604020202020204" pitchFamily="34" charset="0"/>
              </a:rPr>
              <a:t>Opvallende herhaling van “ek”</a:t>
            </a:r>
            <a:endParaRPr lang="en-ZA"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4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300" y="980728"/>
            <a:ext cx="8364059" cy="1938992"/>
          </a:xfrm>
          <a:prstGeom prst="rect">
            <a:avLst/>
          </a:prstGeom>
          <a:solidFill>
            <a:schemeClr val="bg1"/>
          </a:solidFill>
        </p:spPr>
        <p:txBody>
          <a:bodyPr wrap="square" rtlCol="0">
            <a:spAutoFit/>
          </a:bodyPr>
          <a:lstStyle/>
          <a:p>
            <a:pPr>
              <a:lnSpc>
                <a:spcPct val="150000"/>
              </a:lnSpc>
            </a:pPr>
            <a:r>
              <a:rPr lang="en-ZA" sz="2000">
                <a:latin typeface="Arial" panose="020B0604020202020204" pitchFamily="34" charset="0"/>
                <a:cs typeface="Arial" panose="020B0604020202020204" pitchFamily="34" charset="0"/>
              </a:rPr>
              <a:t>21 my ma het ŉ </a:t>
            </a:r>
            <a:r>
              <a:rPr lang="en-ZA" sz="2000" err="1">
                <a:latin typeface="Arial" panose="020B0604020202020204" pitchFamily="34" charset="0"/>
                <a:cs typeface="Arial" panose="020B0604020202020204" pitchFamily="34" charset="0"/>
              </a:rPr>
              <a:t>paar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uur</a:t>
            </a:r>
            <a:r>
              <a:rPr lang="en-ZA" sz="2000">
                <a:latin typeface="Arial" panose="020B0604020202020204" pitchFamily="34" charset="0"/>
                <a:cs typeface="Arial" panose="020B0604020202020204" pitchFamily="34" charset="0"/>
              </a:rPr>
              <a:t> later </a:t>
            </a:r>
          </a:p>
          <a:p>
            <a:pPr>
              <a:lnSpc>
                <a:spcPct val="150000"/>
              </a:lnSpc>
            </a:pPr>
            <a:r>
              <a:rPr lang="en-ZA" sz="2000">
                <a:latin typeface="Arial" panose="020B0604020202020204" pitchFamily="34" charset="0"/>
                <a:cs typeface="Arial" panose="020B0604020202020204" pitchFamily="34" charset="0"/>
              </a:rPr>
              <a:t>22 gebel </a:t>
            </a:r>
            <a:r>
              <a:rPr lang="en-ZA" sz="2000" err="1">
                <a:latin typeface="Arial" panose="020B0604020202020204" pitchFamily="34" charset="0"/>
                <a:cs typeface="Arial" panose="020B0604020202020204" pitchFamily="34" charset="0"/>
              </a:rPr>
              <a:t>om</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te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sê</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dat</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ek</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vir</a:t>
            </a:r>
            <a:r>
              <a:rPr lang="en-ZA" sz="2000">
                <a:latin typeface="Arial" panose="020B0604020202020204" pitchFamily="34" charset="0"/>
                <a:cs typeface="Arial" panose="020B0604020202020204" pitchFamily="34" charset="0"/>
              </a:rPr>
              <a:t> my en my </a:t>
            </a:r>
            <a:r>
              <a:rPr lang="en-ZA" sz="2000" err="1">
                <a:latin typeface="Arial" panose="020B0604020202020204" pitchFamily="34" charset="0"/>
                <a:cs typeface="Arial" panose="020B0604020202020204" pitchFamily="34" charset="0"/>
              </a:rPr>
              <a:t>suster</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moet</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kos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maak</a:t>
            </a: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23 sy het </a:t>
            </a:r>
            <a:r>
              <a:rPr lang="en-ZA" sz="2000" err="1">
                <a:latin typeface="Arial" panose="020B0604020202020204" pitchFamily="34" charset="0"/>
                <a:cs typeface="Arial" panose="020B0604020202020204" pitchFamily="34" charset="0"/>
              </a:rPr>
              <a:t>niks</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gesê</a:t>
            </a:r>
            <a:r>
              <a:rPr lang="en-ZA" sz="2000">
                <a:latin typeface="Arial" panose="020B0604020202020204" pitchFamily="34" charset="0"/>
                <a:cs typeface="Arial" panose="020B0604020202020204" pitchFamily="34" charset="0"/>
              </a:rPr>
              <a:t> van my </a:t>
            </a:r>
            <a:r>
              <a:rPr lang="en-ZA" sz="2000" err="1">
                <a:latin typeface="Arial" panose="020B0604020202020204" pitchFamily="34" charset="0"/>
                <a:cs typeface="Arial" panose="020B0604020202020204" pitchFamily="34" charset="0"/>
              </a:rPr>
              <a:t>oupa</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nie</a:t>
            </a:r>
            <a:endParaRPr lang="en-ZA" sz="2000">
              <a:latin typeface="Arial" panose="020B0604020202020204" pitchFamily="34" charset="0"/>
              <a:cs typeface="Arial" panose="020B0604020202020204" pitchFamily="34" charset="0"/>
            </a:endParaRPr>
          </a:p>
          <a:p>
            <a:pPr>
              <a:lnSpc>
                <a:spcPct val="150000"/>
              </a:lnSpc>
            </a:pPr>
            <a:r>
              <a:rPr lang="en-ZA" sz="2000">
                <a:latin typeface="Arial" panose="020B0604020202020204" pitchFamily="34" charset="0"/>
                <a:cs typeface="Arial" panose="020B0604020202020204" pitchFamily="34" charset="0"/>
              </a:rPr>
              <a:t>24 haar </a:t>
            </a:r>
            <a:r>
              <a:rPr lang="en-ZA" sz="2000" err="1">
                <a:latin typeface="Arial" panose="020B0604020202020204" pitchFamily="34" charset="0"/>
                <a:cs typeface="Arial" panose="020B0604020202020204" pitchFamily="34" charset="0"/>
              </a:rPr>
              <a:t>woorde</a:t>
            </a:r>
            <a:r>
              <a:rPr lang="en-ZA" sz="2000">
                <a:latin typeface="Arial" panose="020B0604020202020204" pitchFamily="34" charset="0"/>
                <a:cs typeface="Arial" panose="020B0604020202020204" pitchFamily="34" charset="0"/>
              </a:rPr>
              <a:t> het </a:t>
            </a:r>
            <a:r>
              <a:rPr lang="en-ZA" sz="2000" b="1" u="sng" err="1">
                <a:solidFill>
                  <a:schemeClr val="accent5">
                    <a:lumMod val="50000"/>
                  </a:schemeClr>
                </a:solidFill>
                <a:latin typeface="Arial" panose="020B0604020202020204" pitchFamily="34" charset="0"/>
                <a:cs typeface="Arial" panose="020B0604020202020204" pitchFamily="34" charset="0"/>
              </a:rPr>
              <a:t>soos</a:t>
            </a:r>
            <a:r>
              <a:rPr lang="en-ZA" sz="2000">
                <a:latin typeface="Arial" panose="020B0604020202020204" pitchFamily="34" charset="0"/>
                <a:cs typeface="Arial" panose="020B0604020202020204" pitchFamily="34" charset="0"/>
              </a:rPr>
              <a:t> </a:t>
            </a:r>
            <a:r>
              <a:rPr lang="en-ZA" sz="2000" b="1" err="1">
                <a:solidFill>
                  <a:srgbClr val="FF0000"/>
                </a:solidFill>
                <a:latin typeface="Arial" panose="020B0604020202020204" pitchFamily="34" charset="0"/>
                <a:cs typeface="Arial" panose="020B0604020202020204" pitchFamily="34" charset="0"/>
              </a:rPr>
              <a:t>vlermuise</a:t>
            </a:r>
            <a:r>
              <a:rPr lang="en-ZA" sz="2000">
                <a:latin typeface="Arial" panose="020B0604020202020204" pitchFamily="34" charset="0"/>
                <a:cs typeface="Arial" panose="020B0604020202020204" pitchFamily="34" charset="0"/>
              </a:rPr>
              <a:t> </a:t>
            </a:r>
            <a:r>
              <a:rPr lang="en-ZA" sz="2000" err="1">
                <a:latin typeface="Arial" panose="020B0604020202020204" pitchFamily="34" charset="0"/>
                <a:cs typeface="Arial" panose="020B0604020202020204" pitchFamily="34" charset="0"/>
              </a:rPr>
              <a:t>om</a:t>
            </a:r>
            <a:r>
              <a:rPr lang="en-ZA" sz="2000">
                <a:latin typeface="Arial" panose="020B0604020202020204" pitchFamily="34" charset="0"/>
                <a:cs typeface="Arial" panose="020B0604020202020204" pitchFamily="34" charset="0"/>
              </a:rPr>
              <a:t> my </a:t>
            </a:r>
            <a:r>
              <a:rPr lang="en-ZA" sz="2000" err="1">
                <a:latin typeface="Arial" panose="020B0604020202020204" pitchFamily="34" charset="0"/>
                <a:cs typeface="Arial" panose="020B0604020202020204" pitchFamily="34" charset="0"/>
              </a:rPr>
              <a:t>gevlieg</a:t>
            </a:r>
            <a:endParaRPr lang="en-ZA" sz="2000">
              <a:latin typeface="Arial" panose="020B0604020202020204" pitchFamily="34" charset="0"/>
              <a:cs typeface="Arial" panose="020B0604020202020204" pitchFamily="34" charset="0"/>
            </a:endParaRPr>
          </a:p>
        </p:txBody>
      </p:sp>
      <p:sp>
        <p:nvSpPr>
          <p:cNvPr id="3" name="TextBox 2"/>
          <p:cNvSpPr txBox="1"/>
          <p:nvPr/>
        </p:nvSpPr>
        <p:spPr>
          <a:xfrm>
            <a:off x="4355976" y="335558"/>
            <a:ext cx="4599383" cy="1077218"/>
          </a:xfrm>
          <a:prstGeom prst="rect">
            <a:avLst/>
          </a:prstGeom>
          <a:solidFill>
            <a:schemeClr val="bg1"/>
          </a:solidFill>
          <a:ln>
            <a:solidFill>
              <a:schemeClr val="accent3">
                <a:lumMod val="50000"/>
              </a:schemeClr>
            </a:solidFill>
          </a:ln>
        </p:spPr>
        <p:txBody>
          <a:bodyPr wrap="square" rtlCol="0">
            <a:spAutoFit/>
          </a:bodyPr>
          <a:lstStyle/>
          <a:p>
            <a:r>
              <a:rPr lang="en-ZA" sz="1600" b="1" i="1" err="1">
                <a:latin typeface="Arial" panose="020B0604020202020204" pitchFamily="34" charset="0"/>
                <a:cs typeface="Arial" panose="020B0604020202020204" pitchFamily="34" charset="0"/>
              </a:rPr>
              <a:t>Oupa</a:t>
            </a:r>
            <a:r>
              <a:rPr lang="en-ZA" sz="1600" b="1" i="1">
                <a:latin typeface="Arial" panose="020B0604020202020204" pitchFamily="34" charset="0"/>
                <a:cs typeface="Arial" panose="020B0604020202020204" pitchFamily="34" charset="0"/>
              </a:rPr>
              <a:t> is </a:t>
            </a:r>
            <a:r>
              <a:rPr lang="en-ZA" sz="1600" b="1" i="1" err="1">
                <a:latin typeface="Arial" panose="020B0604020202020204" pitchFamily="34" charset="0"/>
                <a:cs typeface="Arial" panose="020B0604020202020204" pitchFamily="34" charset="0"/>
              </a:rPr>
              <a:t>sopas</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dood</a:t>
            </a:r>
            <a:r>
              <a:rPr lang="en-ZA" sz="1600" b="1" i="1">
                <a:latin typeface="Arial" panose="020B0604020202020204" pitchFamily="34" charset="0"/>
                <a:cs typeface="Arial" panose="020B0604020202020204" pitchFamily="34" charset="0"/>
              </a:rPr>
              <a:t> en die ma het die </a:t>
            </a:r>
            <a:r>
              <a:rPr lang="en-ZA" sz="1600" b="1" i="1" err="1">
                <a:latin typeface="Arial" panose="020B0604020202020204" pitchFamily="34" charset="0"/>
                <a:cs typeface="Arial" panose="020B0604020202020204" pitchFamily="34" charset="0"/>
              </a:rPr>
              <a:t>behoefte</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om</a:t>
            </a:r>
            <a:r>
              <a:rPr lang="en-ZA" sz="1600" b="1" i="1">
                <a:latin typeface="Arial" panose="020B0604020202020204" pitchFamily="34" charset="0"/>
                <a:cs typeface="Arial" panose="020B0604020202020204" pitchFamily="34" charset="0"/>
              </a:rPr>
              <a:t> met </a:t>
            </a:r>
            <a:r>
              <a:rPr lang="en-ZA" sz="1600" b="1" i="1" err="1">
                <a:latin typeface="Arial" panose="020B0604020202020204" pitchFamily="34" charset="0"/>
                <a:cs typeface="Arial" panose="020B0604020202020204" pitchFamily="34" charset="0"/>
              </a:rPr>
              <a:t>haar</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dogters</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kontak</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te</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maak</a:t>
            </a:r>
            <a:r>
              <a:rPr lang="en-ZA" sz="1600" b="1" i="1">
                <a:latin typeface="Arial" panose="020B0604020202020204" pitchFamily="34" charset="0"/>
                <a:cs typeface="Arial" panose="020B0604020202020204" pitchFamily="34" charset="0"/>
              </a:rPr>
              <a:t>, maar het </a:t>
            </a:r>
            <a:r>
              <a:rPr lang="en-ZA" sz="1600" b="1" i="1" err="1">
                <a:latin typeface="Arial" panose="020B0604020202020204" pitchFamily="34" charset="0"/>
                <a:cs typeface="Arial" panose="020B0604020202020204" pitchFamily="34" charset="0"/>
              </a:rPr>
              <a:t>nie</a:t>
            </a:r>
            <a:r>
              <a:rPr lang="en-ZA" sz="1600" b="1" i="1">
                <a:latin typeface="Arial" panose="020B0604020202020204" pitchFamily="34" charset="0"/>
                <a:cs typeface="Arial" panose="020B0604020202020204" pitchFamily="34" charset="0"/>
              </a:rPr>
              <a:t> die </a:t>
            </a:r>
            <a:r>
              <a:rPr lang="en-ZA" sz="1600" b="1" i="1" err="1">
                <a:latin typeface="Arial" panose="020B0604020202020204" pitchFamily="34" charset="0"/>
                <a:cs typeface="Arial" panose="020B0604020202020204" pitchFamily="34" charset="0"/>
              </a:rPr>
              <a:t>moed</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om</a:t>
            </a:r>
            <a:r>
              <a:rPr lang="en-ZA" sz="1600" b="1" i="1">
                <a:latin typeface="Arial" panose="020B0604020202020204" pitchFamily="34" charset="0"/>
                <a:cs typeface="Arial" panose="020B0604020202020204" pitchFamily="34" charset="0"/>
              </a:rPr>
              <a:t> die </a:t>
            </a:r>
            <a:r>
              <a:rPr lang="en-ZA" sz="1600" b="1" i="1" err="1">
                <a:latin typeface="Arial" panose="020B0604020202020204" pitchFamily="34" charset="0"/>
                <a:cs typeface="Arial" panose="020B0604020202020204" pitchFamily="34" charset="0"/>
              </a:rPr>
              <a:t>slegte</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nuus</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aan</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hulle</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oor</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te</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dra</a:t>
            </a:r>
            <a:r>
              <a:rPr lang="en-ZA" sz="1600" b="1" i="1">
                <a:latin typeface="Arial" panose="020B0604020202020204" pitchFamily="34" charset="0"/>
                <a:cs typeface="Arial" panose="020B0604020202020204" pitchFamily="34" charset="0"/>
              </a:rPr>
              <a:t> </a:t>
            </a:r>
            <a:r>
              <a:rPr lang="en-ZA" sz="1600" b="1" i="1" err="1">
                <a:latin typeface="Arial" panose="020B0604020202020204" pitchFamily="34" charset="0"/>
                <a:cs typeface="Arial" panose="020B0604020202020204" pitchFamily="34" charset="0"/>
              </a:rPr>
              <a:t>nie</a:t>
            </a:r>
            <a:r>
              <a:rPr lang="en-ZA" sz="1600" b="1" i="1">
                <a:latin typeface="Arial" panose="020B0604020202020204" pitchFamily="34" charset="0"/>
                <a:cs typeface="Arial" panose="020B0604020202020204" pitchFamily="34" charset="0"/>
              </a:rPr>
              <a:t>.  </a:t>
            </a:r>
          </a:p>
        </p:txBody>
      </p:sp>
      <p:sp>
        <p:nvSpPr>
          <p:cNvPr id="4" name="TextBox 3"/>
          <p:cNvSpPr txBox="1"/>
          <p:nvPr/>
        </p:nvSpPr>
        <p:spPr>
          <a:xfrm>
            <a:off x="899592" y="3212976"/>
            <a:ext cx="7373843" cy="1815882"/>
          </a:xfrm>
          <a:prstGeom prst="rect">
            <a:avLst/>
          </a:prstGeom>
          <a:solidFill>
            <a:schemeClr val="bg1"/>
          </a:solidFill>
          <a:ln>
            <a:solidFill>
              <a:schemeClr val="accent3">
                <a:lumMod val="50000"/>
              </a:schemeClr>
            </a:solidFill>
          </a:ln>
        </p:spPr>
        <p:txBody>
          <a:bodyPr wrap="square" rtlCol="0">
            <a:spAutoFit/>
          </a:bodyPr>
          <a:lstStyle/>
          <a:p>
            <a:r>
              <a:rPr lang="en-ZA" sz="1600" b="1" i="1">
                <a:latin typeface="Arial" panose="020B0604020202020204" pitchFamily="34" charset="0"/>
                <a:cs typeface="Arial" panose="020B0604020202020204" pitchFamily="34" charset="0"/>
              </a:rPr>
              <a:t>Wat is die raakpunt tussen “woorde” en “vlermuise”? Vlermuise woon in donker grotte. Haar ma se </a:t>
            </a:r>
            <a:r>
              <a:rPr lang="en-ZA" sz="1600" b="1" i="1" err="1">
                <a:latin typeface="Arial" panose="020B0604020202020204" pitchFamily="34" charset="0"/>
                <a:cs typeface="Arial" panose="020B0604020202020204" pitchFamily="34" charset="0"/>
              </a:rPr>
              <a:t>woorde</a:t>
            </a:r>
            <a:r>
              <a:rPr lang="en-ZA" sz="1600" b="1" i="1">
                <a:latin typeface="Arial" panose="020B0604020202020204" pitchFamily="34" charset="0"/>
                <a:cs typeface="Arial" panose="020B0604020202020204" pitchFamily="34" charset="0"/>
              </a:rPr>
              <a:t> word </a:t>
            </a:r>
            <a:r>
              <a:rPr lang="en-ZA" sz="1600" b="1" i="1" err="1">
                <a:latin typeface="Arial" panose="020B0604020202020204" pitchFamily="34" charset="0"/>
                <a:cs typeface="Arial" panose="020B0604020202020204" pitchFamily="34" charset="0"/>
              </a:rPr>
              <a:t>vergelyk</a:t>
            </a:r>
            <a:r>
              <a:rPr lang="en-ZA" sz="1600" b="1" i="1">
                <a:latin typeface="Arial" panose="020B0604020202020204" pitchFamily="34" charset="0"/>
                <a:cs typeface="Arial" panose="020B0604020202020204" pitchFamily="34" charset="0"/>
              </a:rPr>
              <a:t> met vlermuise en sy moet koes vir die erge woorde wat haar haar gaan “tref” en “seermaak”, nl. dat haar oupa oorlede is. Haar liefde vir haar oupa kan geassosieer word met lig en die dood met donker. Sy voel onseker en verward – die persoon vir wie sy die liefste was, is oorlede. Vir maande na sy dood is sy in donkerte.</a:t>
            </a:r>
          </a:p>
        </p:txBody>
      </p:sp>
      <p:sp>
        <p:nvSpPr>
          <p:cNvPr id="6" name="TextBox 5"/>
          <p:cNvSpPr txBox="1"/>
          <p:nvPr/>
        </p:nvSpPr>
        <p:spPr>
          <a:xfrm>
            <a:off x="6804247" y="1873280"/>
            <a:ext cx="2151111" cy="369332"/>
          </a:xfrm>
          <a:prstGeom prst="rect">
            <a:avLst/>
          </a:prstGeom>
          <a:solidFill>
            <a:schemeClr val="bg1"/>
          </a:solidFill>
          <a:ln>
            <a:solidFill>
              <a:schemeClr val="accent3">
                <a:lumMod val="50000"/>
              </a:schemeClr>
            </a:solidFill>
          </a:ln>
        </p:spPr>
        <p:txBody>
          <a:bodyPr wrap="square" rtlCol="0">
            <a:spAutoFit/>
          </a:bodyPr>
          <a:lstStyle/>
          <a:p>
            <a:r>
              <a:rPr lang="en-US" b="1" i="1">
                <a:latin typeface="Arial" panose="020B0604020202020204" pitchFamily="34" charset="0"/>
                <a:cs typeface="Arial" panose="020B0604020202020204" pitchFamily="34" charset="0"/>
              </a:rPr>
              <a:t>langste versreël</a:t>
            </a:r>
            <a:endParaRPr lang="en-ZA" b="1" i="1">
              <a:latin typeface="Arial" panose="020B0604020202020204" pitchFamily="34" charset="0"/>
              <a:cs typeface="Arial" panose="020B0604020202020204" pitchFamily="34" charset="0"/>
            </a:endParaRPr>
          </a:p>
        </p:txBody>
      </p:sp>
      <p:sp>
        <p:nvSpPr>
          <p:cNvPr id="9" name="TextBox 8"/>
          <p:cNvSpPr txBox="1"/>
          <p:nvPr/>
        </p:nvSpPr>
        <p:spPr>
          <a:xfrm>
            <a:off x="6825103" y="2535868"/>
            <a:ext cx="1635329" cy="369332"/>
          </a:xfrm>
          <a:prstGeom prst="rect">
            <a:avLst/>
          </a:prstGeom>
          <a:solidFill>
            <a:schemeClr val="bg1"/>
          </a:solidFill>
          <a:ln>
            <a:solidFill>
              <a:schemeClr val="accent3">
                <a:lumMod val="50000"/>
              </a:schemeClr>
            </a:solidFill>
          </a:ln>
        </p:spPr>
        <p:txBody>
          <a:bodyPr wrap="square" rtlCol="0">
            <a:spAutoFit/>
          </a:bodyPr>
          <a:lstStyle/>
          <a:p>
            <a:r>
              <a:rPr lang="en-US" b="1" i="1">
                <a:latin typeface="Arial" panose="020B0604020202020204" pitchFamily="34" charset="0"/>
                <a:cs typeface="Arial" panose="020B0604020202020204" pitchFamily="34" charset="0"/>
              </a:rPr>
              <a:t>vergelyking</a:t>
            </a:r>
            <a:endParaRPr lang="en-ZA"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1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9" grpId="0" animBg="1"/>
    </p:bldLst>
  </p:timing>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7564</TotalTime>
  <Words>1600</Words>
  <Application>Microsoft Office PowerPoint</Application>
  <PresentationFormat>On-screen Show (4:3)</PresentationFormat>
  <Paragraphs>195</Paragraphs>
  <Slides>21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Century Gothic</vt:lpstr>
      <vt:lpstr>New DBE Presentation template</vt:lpstr>
      <vt:lpstr>1_New DBE Presentation template</vt:lpstr>
      <vt:lpstr>oupa Thomas Daniel Granfield</vt:lpstr>
      <vt:lpstr>1. DIE TITEL:  oupa Thomas Daniel Granfield</vt:lpstr>
      <vt:lpstr>PowerPoint Presentation</vt:lpstr>
      <vt:lpstr>PowerPoint Presentation</vt:lpstr>
      <vt:lpstr>3. DIGSOORT: Elegie (lykdig, treurgedig</vt:lpstr>
      <vt:lpstr>4. Die bundel: grond/Santekraam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grond/Santekraam: temas</vt:lpstr>
      <vt:lpstr>OPDRAG</vt:lpstr>
      <vt:lpstr>Bronne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Besoekersboek</dc:title>
  <dc:creator>Hubert Krynauw</dc:creator>
  <cp:lastModifiedBy>School EC</cp:lastModifiedBy>
  <cp:revision>197</cp:revision>
  <dcterms:created xsi:type="dcterms:W3CDTF">2016-12-15T13:41:40Z</dcterms:created>
  <dcterms:modified xsi:type="dcterms:W3CDTF">2017-06-29T10:08:41Z</dcterms:modified>
</cp:coreProperties>
</file>