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1"/>
  </p:sldMasterIdLst>
  <p:notesMasterIdLst>
    <p:notesMasterId r:id="rId17"/>
  </p:notesMasterIdLst>
  <p:sldIdLst>
    <p:sldId id="256" r:id="rId2"/>
    <p:sldId id="269" r:id="rId3"/>
    <p:sldId id="270" r:id="rId4"/>
    <p:sldId id="257" r:id="rId5"/>
    <p:sldId id="259" r:id="rId6"/>
    <p:sldId id="258"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9B104-6A78-4322-9353-7D021B30968B}" type="datetimeFigureOut">
              <a:rPr lang="en-US" smtClean="0"/>
              <a:t>3/11/2016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31A25-8A83-4BBD-988F-3675209563EA}" type="slidenum">
              <a:rPr lang="en-US" smtClean="0"/>
              <a:t>‹#›</a:t>
            </a:fld>
            <a:endParaRPr lang="en-US"/>
          </a:p>
        </p:txBody>
      </p:sp>
    </p:spTree>
    <p:extLst>
      <p:ext uri="{BB962C8B-B14F-4D97-AF65-F5344CB8AC3E}">
        <p14:creationId xmlns:p14="http://schemas.microsoft.com/office/powerpoint/2010/main" val="423672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1</a:t>
            </a:fld>
            <a:endParaRPr lang="en-US"/>
          </a:p>
        </p:txBody>
      </p:sp>
    </p:spTree>
    <p:extLst>
      <p:ext uri="{BB962C8B-B14F-4D97-AF65-F5344CB8AC3E}">
        <p14:creationId xmlns:p14="http://schemas.microsoft.com/office/powerpoint/2010/main" val="3920576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10</a:t>
            </a:fld>
            <a:endParaRPr lang="en-US"/>
          </a:p>
        </p:txBody>
      </p:sp>
    </p:spTree>
    <p:extLst>
      <p:ext uri="{BB962C8B-B14F-4D97-AF65-F5344CB8AC3E}">
        <p14:creationId xmlns:p14="http://schemas.microsoft.com/office/powerpoint/2010/main" val="297912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11</a:t>
            </a:fld>
            <a:endParaRPr lang="en-US"/>
          </a:p>
        </p:txBody>
      </p:sp>
    </p:spTree>
    <p:extLst>
      <p:ext uri="{BB962C8B-B14F-4D97-AF65-F5344CB8AC3E}">
        <p14:creationId xmlns:p14="http://schemas.microsoft.com/office/powerpoint/2010/main" val="2348245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12</a:t>
            </a:fld>
            <a:endParaRPr lang="en-US"/>
          </a:p>
        </p:txBody>
      </p:sp>
    </p:spTree>
    <p:extLst>
      <p:ext uri="{BB962C8B-B14F-4D97-AF65-F5344CB8AC3E}">
        <p14:creationId xmlns:p14="http://schemas.microsoft.com/office/powerpoint/2010/main" val="394806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13</a:t>
            </a:fld>
            <a:endParaRPr lang="en-US"/>
          </a:p>
        </p:txBody>
      </p:sp>
    </p:spTree>
    <p:extLst>
      <p:ext uri="{BB962C8B-B14F-4D97-AF65-F5344CB8AC3E}">
        <p14:creationId xmlns:p14="http://schemas.microsoft.com/office/powerpoint/2010/main" val="468774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14</a:t>
            </a:fld>
            <a:endParaRPr lang="en-US"/>
          </a:p>
        </p:txBody>
      </p:sp>
    </p:spTree>
    <p:extLst>
      <p:ext uri="{BB962C8B-B14F-4D97-AF65-F5344CB8AC3E}">
        <p14:creationId xmlns:p14="http://schemas.microsoft.com/office/powerpoint/2010/main" val="251306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15</a:t>
            </a:fld>
            <a:endParaRPr lang="en-US"/>
          </a:p>
        </p:txBody>
      </p:sp>
    </p:spTree>
    <p:extLst>
      <p:ext uri="{BB962C8B-B14F-4D97-AF65-F5344CB8AC3E}">
        <p14:creationId xmlns:p14="http://schemas.microsoft.com/office/powerpoint/2010/main" val="83071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2</a:t>
            </a:fld>
            <a:endParaRPr lang="en-US"/>
          </a:p>
        </p:txBody>
      </p:sp>
    </p:spTree>
    <p:extLst>
      <p:ext uri="{BB962C8B-B14F-4D97-AF65-F5344CB8AC3E}">
        <p14:creationId xmlns:p14="http://schemas.microsoft.com/office/powerpoint/2010/main" val="215833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3</a:t>
            </a:fld>
            <a:endParaRPr lang="en-US"/>
          </a:p>
        </p:txBody>
      </p:sp>
    </p:spTree>
    <p:extLst>
      <p:ext uri="{BB962C8B-B14F-4D97-AF65-F5344CB8AC3E}">
        <p14:creationId xmlns:p14="http://schemas.microsoft.com/office/powerpoint/2010/main" val="188104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4</a:t>
            </a:fld>
            <a:endParaRPr lang="en-US"/>
          </a:p>
        </p:txBody>
      </p:sp>
    </p:spTree>
    <p:extLst>
      <p:ext uri="{BB962C8B-B14F-4D97-AF65-F5344CB8AC3E}">
        <p14:creationId xmlns:p14="http://schemas.microsoft.com/office/powerpoint/2010/main" val="190077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5</a:t>
            </a:fld>
            <a:endParaRPr lang="en-US"/>
          </a:p>
        </p:txBody>
      </p:sp>
    </p:spTree>
    <p:extLst>
      <p:ext uri="{BB962C8B-B14F-4D97-AF65-F5344CB8AC3E}">
        <p14:creationId xmlns:p14="http://schemas.microsoft.com/office/powerpoint/2010/main" val="378411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6</a:t>
            </a:fld>
            <a:endParaRPr lang="en-US"/>
          </a:p>
        </p:txBody>
      </p:sp>
    </p:spTree>
    <p:extLst>
      <p:ext uri="{BB962C8B-B14F-4D97-AF65-F5344CB8AC3E}">
        <p14:creationId xmlns:p14="http://schemas.microsoft.com/office/powerpoint/2010/main" val="353699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7</a:t>
            </a:fld>
            <a:endParaRPr lang="en-US"/>
          </a:p>
        </p:txBody>
      </p:sp>
    </p:spTree>
    <p:extLst>
      <p:ext uri="{BB962C8B-B14F-4D97-AF65-F5344CB8AC3E}">
        <p14:creationId xmlns:p14="http://schemas.microsoft.com/office/powerpoint/2010/main" val="5536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8</a:t>
            </a:fld>
            <a:endParaRPr lang="en-US"/>
          </a:p>
        </p:txBody>
      </p:sp>
    </p:spTree>
    <p:extLst>
      <p:ext uri="{BB962C8B-B14F-4D97-AF65-F5344CB8AC3E}">
        <p14:creationId xmlns:p14="http://schemas.microsoft.com/office/powerpoint/2010/main" val="400693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31A25-8A83-4BBD-988F-3675209563EA}" type="slidenum">
              <a:rPr lang="en-US" smtClean="0"/>
              <a:t>9</a:t>
            </a:fld>
            <a:endParaRPr lang="en-US"/>
          </a:p>
        </p:txBody>
      </p:sp>
    </p:spTree>
    <p:extLst>
      <p:ext uri="{BB962C8B-B14F-4D97-AF65-F5344CB8AC3E}">
        <p14:creationId xmlns:p14="http://schemas.microsoft.com/office/powerpoint/2010/main" val="22922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54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575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29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0051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366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146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551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084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5602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332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smtClean="0"/>
              <a:pPr/>
              <a:t>3/11/2016</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40539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ateljee.co.za/2011/12/21/louis-esterhuize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ZA" sz="13800" cap="none" smtClean="0"/>
              <a:t>pa</a:t>
            </a:r>
            <a:endParaRPr lang="en-US" sz="13800" cap="none"/>
          </a:p>
        </p:txBody>
      </p:sp>
      <p:sp>
        <p:nvSpPr>
          <p:cNvPr id="3" name="Subtitle 2"/>
          <p:cNvSpPr>
            <a:spLocks noGrp="1"/>
          </p:cNvSpPr>
          <p:nvPr>
            <p:ph type="subTitle" idx="1"/>
          </p:nvPr>
        </p:nvSpPr>
        <p:spPr/>
        <p:txBody>
          <a:bodyPr>
            <a:normAutofit fontScale="77500" lnSpcReduction="20000"/>
          </a:bodyPr>
          <a:lstStyle/>
          <a:p>
            <a:r>
              <a:rPr lang="en-ZA" sz="7200" smtClean="0"/>
              <a:t>Marlise Joubert</a:t>
            </a:r>
            <a:endParaRPr lang="en-US" sz="720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4255" y="535645"/>
            <a:ext cx="5489481" cy="3838928"/>
          </a:xfrm>
          <a:prstGeom prst="rect">
            <a:avLst/>
          </a:prstGeom>
        </p:spPr>
      </p:pic>
    </p:spTree>
    <p:extLst>
      <p:ext uri="{BB962C8B-B14F-4D97-AF65-F5344CB8AC3E}">
        <p14:creationId xmlns:p14="http://schemas.microsoft.com/office/powerpoint/2010/main" val="31497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767444" y="1059873"/>
            <a:ext cx="7207827" cy="4636719"/>
          </a:xfrm>
          <a:prstGeom prst="rect">
            <a:avLst/>
          </a:prstGeom>
        </p:spPr>
        <p:txBody>
          <a:bodyPr wrap="square">
            <a:spAutoFit/>
          </a:bodyPr>
          <a:lstStyle/>
          <a:p>
            <a:pPr>
              <a:lnSpc>
                <a:spcPct val="107000"/>
              </a:lnSpc>
              <a:spcAft>
                <a:spcPts val="0"/>
              </a:spcAft>
            </a:pPr>
            <a:r>
              <a:rPr lang="en-ZA" sz="2800" b="1">
                <a:latin typeface="Calibri" panose="020F0502020204030204" pitchFamily="34" charset="0"/>
                <a:ea typeface="Calibri" panose="020F0502020204030204" pitchFamily="34" charset="0"/>
                <a:cs typeface="Arial" panose="020B0604020202020204" pitchFamily="34" charset="0"/>
              </a:rPr>
              <a:t>pa – Marlise Joubert</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2400">
                <a:latin typeface="Calibri" panose="020F0502020204030204" pitchFamily="34" charset="0"/>
                <a:ea typeface="Calibri" panose="020F0502020204030204" pitchFamily="34" charset="0"/>
                <a:cs typeface="Arial" panose="020B0604020202020204" pitchFamily="34" charset="0"/>
              </a:rPr>
              <a:t> </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ZA" sz="2800">
                <a:latin typeface="Calibri" panose="020F0502020204030204" pitchFamily="34" charset="0"/>
                <a:ea typeface="Calibri" panose="020F0502020204030204" pitchFamily="34" charset="0"/>
                <a:cs typeface="Arial" panose="020B0604020202020204" pitchFamily="34" charset="0"/>
              </a:rPr>
              <a:t>hy was nie ‘n man van staal nie</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2800">
                <a:latin typeface="Calibri" panose="020F0502020204030204" pitchFamily="34" charset="0"/>
                <a:ea typeface="Calibri" panose="020F0502020204030204" pitchFamily="34" charset="0"/>
                <a:cs typeface="Arial" panose="020B0604020202020204" pitchFamily="34" charset="0"/>
              </a:rPr>
              <a:t> </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2"/>
            </a:pPr>
            <a:r>
              <a:rPr lang="en-ZA" sz="2800">
                <a:latin typeface="Calibri" panose="020F0502020204030204" pitchFamily="34" charset="0"/>
                <a:ea typeface="Calibri" panose="020F0502020204030204" pitchFamily="34" charset="0"/>
                <a:cs typeface="Arial" panose="020B0604020202020204" pitchFamily="34" charset="0"/>
              </a:rPr>
              <a:t>waar die reën se blink some</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2"/>
            </a:pPr>
            <a:r>
              <a:rPr lang="en-ZA" sz="2800">
                <a:latin typeface="Calibri" panose="020F0502020204030204" pitchFamily="34" charset="0"/>
                <a:ea typeface="Calibri" panose="020F0502020204030204" pitchFamily="34" charset="0"/>
                <a:cs typeface="Arial" panose="020B0604020202020204" pitchFamily="34" charset="0"/>
              </a:rPr>
              <a:t>alkant oor die berge sleep</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2"/>
            </a:pPr>
            <a:r>
              <a:rPr lang="en-ZA" sz="2800">
                <a:latin typeface="Calibri" panose="020F0502020204030204" pitchFamily="34" charset="0"/>
                <a:ea typeface="Calibri" panose="020F0502020204030204" pitchFamily="34" charset="0"/>
                <a:cs typeface="Arial" panose="020B0604020202020204" pitchFamily="34" charset="0"/>
              </a:rPr>
              <a:t>hoor ek hom lag hoor ek hom praat</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2"/>
            </a:pPr>
            <a:r>
              <a:rPr lang="en-ZA" sz="2800">
                <a:latin typeface="Calibri" panose="020F0502020204030204" pitchFamily="34" charset="0"/>
                <a:ea typeface="Calibri" panose="020F0502020204030204" pitchFamily="34" charset="0"/>
                <a:cs typeface="Arial" panose="020B0604020202020204" pitchFamily="34" charset="0"/>
              </a:rPr>
              <a:t>waar die </a:t>
            </a:r>
            <a:r>
              <a:rPr lang="en-ZA" sz="2800" smtClean="0">
                <a:latin typeface="Calibri" panose="020F0502020204030204" pitchFamily="34" charset="0"/>
                <a:ea typeface="Calibri" panose="020F0502020204030204" pitchFamily="34" charset="0"/>
                <a:cs typeface="Arial" panose="020B0604020202020204" pitchFamily="34" charset="0"/>
              </a:rPr>
              <a:t>knettervuur </a:t>
            </a:r>
            <a:r>
              <a:rPr lang="en-ZA" sz="2800">
                <a:latin typeface="Calibri" panose="020F0502020204030204" pitchFamily="34" charset="0"/>
                <a:ea typeface="Calibri" panose="020F0502020204030204" pitchFamily="34" charset="0"/>
                <a:cs typeface="Arial" panose="020B0604020202020204" pitchFamily="34" charset="0"/>
              </a:rPr>
              <a:t>van son</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2"/>
            </a:pPr>
            <a:r>
              <a:rPr lang="en-ZA" sz="2800">
                <a:latin typeface="Calibri" panose="020F0502020204030204" pitchFamily="34" charset="0"/>
                <a:ea typeface="Calibri" panose="020F0502020204030204" pitchFamily="34" charset="0"/>
                <a:cs typeface="Arial" panose="020B0604020202020204" pitchFamily="34" charset="0"/>
              </a:rPr>
              <a:t>die heuwels kaal skeer</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2"/>
            </a:pPr>
            <a:r>
              <a:rPr lang="en-ZA" sz="2800">
                <a:latin typeface="Calibri" panose="020F0502020204030204" pitchFamily="34" charset="0"/>
                <a:ea typeface="Calibri" panose="020F0502020204030204" pitchFamily="34" charset="0"/>
                <a:cs typeface="Arial" panose="020B0604020202020204" pitchFamily="34" charset="0"/>
              </a:rPr>
              <a:t>hoor ek hom ween hoor ek hom roep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581092" y="549948"/>
            <a:ext cx="2967441" cy="20107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2: “</a:t>
            </a:r>
            <a:r>
              <a:rPr lang="en-ZA" sz="2000" b="1" smtClean="0"/>
              <a:t>some</a:t>
            </a:r>
            <a:r>
              <a:rPr lang="en-ZA" sz="2000" smtClean="0"/>
              <a:t>”: </a:t>
            </a:r>
            <a:r>
              <a:rPr lang="en-ZA" sz="2000" b="1" smtClean="0"/>
              <a:t>Metafoor</a:t>
            </a:r>
            <a:r>
              <a:rPr lang="en-ZA" sz="2000" smtClean="0"/>
              <a:t> vir stroompies; </a:t>
            </a:r>
            <a:r>
              <a:rPr lang="en-ZA" sz="2000" b="1" smtClean="0"/>
              <a:t>Personifikasie</a:t>
            </a:r>
            <a:r>
              <a:rPr lang="en-ZA" sz="2000" smtClean="0"/>
              <a:t>: reën word vermenslik , asof dit ‘n vrou is wat ‘n rok met some dra. </a:t>
            </a:r>
            <a:endParaRPr lang="en-US" sz="2000"/>
          </a:p>
        </p:txBody>
      </p:sp>
      <p:sp>
        <p:nvSpPr>
          <p:cNvPr id="4" name="Rectangle 3"/>
          <p:cNvSpPr/>
          <p:nvPr/>
        </p:nvSpPr>
        <p:spPr>
          <a:xfrm>
            <a:off x="9076264" y="2722053"/>
            <a:ext cx="2472267" cy="81000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4: </a:t>
            </a:r>
            <a:r>
              <a:rPr lang="en-ZA" sz="2000" b="1" smtClean="0"/>
              <a:t>Herhaling / beklemtoning</a:t>
            </a:r>
            <a:endParaRPr lang="en-US" sz="2000" b="1"/>
          </a:p>
        </p:txBody>
      </p:sp>
      <p:sp>
        <p:nvSpPr>
          <p:cNvPr id="5" name="Rectangle 4"/>
          <p:cNvSpPr/>
          <p:nvPr/>
        </p:nvSpPr>
        <p:spPr>
          <a:xfrm>
            <a:off x="9076263" y="4848281"/>
            <a:ext cx="2472267" cy="14612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7: </a:t>
            </a:r>
            <a:r>
              <a:rPr lang="en-ZA" sz="2000" b="1" smtClean="0"/>
              <a:t>Herhaling / beklemtoning</a:t>
            </a:r>
            <a:r>
              <a:rPr lang="en-ZA" sz="2000" smtClean="0"/>
              <a:t>: vorm ‘n sintaktiese parallel met reël 4. </a:t>
            </a:r>
            <a:endParaRPr lang="en-US" sz="2000"/>
          </a:p>
        </p:txBody>
      </p:sp>
      <p:sp>
        <p:nvSpPr>
          <p:cNvPr id="6" name="Rectangle 5"/>
          <p:cNvSpPr/>
          <p:nvPr/>
        </p:nvSpPr>
        <p:spPr>
          <a:xfrm>
            <a:off x="295177" y="3532059"/>
            <a:ext cx="2472267" cy="22944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6: “kaal skeer”: </a:t>
            </a:r>
            <a:r>
              <a:rPr lang="en-ZA" sz="2000" b="1" smtClean="0"/>
              <a:t>Metafoor</a:t>
            </a:r>
            <a:r>
              <a:rPr lang="en-ZA" sz="2000" smtClean="0"/>
              <a:t> – dit wat hitte met die grond / plantegroei doen, word vergelyk met die verwydering van wol of hare.</a:t>
            </a:r>
            <a:endParaRPr lang="en-US" sz="2000"/>
          </a:p>
        </p:txBody>
      </p:sp>
      <p:sp>
        <p:nvSpPr>
          <p:cNvPr id="7" name="Rectangle 6"/>
          <p:cNvSpPr/>
          <p:nvPr/>
        </p:nvSpPr>
        <p:spPr>
          <a:xfrm>
            <a:off x="295178" y="433197"/>
            <a:ext cx="2052912" cy="9934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1: ‘n moedige / dapper man</a:t>
            </a:r>
            <a:endParaRPr lang="en-US" sz="2000" b="1"/>
          </a:p>
        </p:txBody>
      </p:sp>
      <p:sp>
        <p:nvSpPr>
          <p:cNvPr id="8" name="Rectangle 7"/>
          <p:cNvSpPr/>
          <p:nvPr/>
        </p:nvSpPr>
        <p:spPr>
          <a:xfrm>
            <a:off x="9076263" y="3693459"/>
            <a:ext cx="2472267" cy="9934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5: “knettervuur”: die klank van iets wat brand</a:t>
            </a:r>
            <a:endParaRPr lang="en-US" sz="2000" b="1"/>
          </a:p>
        </p:txBody>
      </p:sp>
      <p:sp>
        <p:nvSpPr>
          <p:cNvPr id="9" name="Rectangle 8"/>
          <p:cNvSpPr/>
          <p:nvPr/>
        </p:nvSpPr>
        <p:spPr>
          <a:xfrm>
            <a:off x="2767444" y="426403"/>
            <a:ext cx="1180331" cy="3785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Vrye vers</a:t>
            </a:r>
            <a:endParaRPr lang="en-US" sz="2000" b="1"/>
          </a:p>
        </p:txBody>
      </p:sp>
    </p:spTree>
    <p:extLst>
      <p:ext uri="{BB962C8B-B14F-4D97-AF65-F5344CB8AC3E}">
        <p14:creationId xmlns:p14="http://schemas.microsoft.com/office/powerpoint/2010/main" val="206486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01635" y="799582"/>
            <a:ext cx="7439891" cy="4702634"/>
          </a:xfrm>
          <a:prstGeom prst="rect">
            <a:avLst/>
          </a:prstGeom>
        </p:spPr>
        <p:txBody>
          <a:bodyPr wrap="square">
            <a:spAutoFit/>
          </a:bodyPr>
          <a:lstStyle/>
          <a:p>
            <a:pPr marL="514350" lvl="0" indent="-514350">
              <a:lnSpc>
                <a:spcPct val="107000"/>
              </a:lnSpc>
              <a:spcAft>
                <a:spcPts val="0"/>
              </a:spcAft>
              <a:buFont typeface="+mj-lt"/>
              <a:buAutoNum type="arabicPeriod" startAt="8"/>
            </a:pPr>
            <a:r>
              <a:rPr lang="en-ZA" sz="2800">
                <a:latin typeface="Calibri" panose="020F0502020204030204" pitchFamily="34" charset="0"/>
                <a:ea typeface="Calibri" panose="020F0502020204030204" pitchFamily="34" charset="0"/>
                <a:cs typeface="Arial" panose="020B0604020202020204" pitchFamily="34" charset="0"/>
              </a:rPr>
              <a:t>pa was nie ‘n man van staal nie</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8"/>
            </a:pPr>
            <a:r>
              <a:rPr lang="en-ZA" sz="2800">
                <a:latin typeface="Calibri" panose="020F0502020204030204" pitchFamily="34" charset="0"/>
                <a:ea typeface="Calibri" panose="020F0502020204030204" pitchFamily="34" charset="0"/>
                <a:cs typeface="Arial" panose="020B0604020202020204" pitchFamily="34" charset="0"/>
              </a:rPr>
              <a:t>pa was in murg en borsbeen</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8"/>
            </a:pPr>
            <a:r>
              <a:rPr lang="en-ZA" sz="2800">
                <a:latin typeface="Calibri" panose="020F0502020204030204" pitchFamily="34" charset="0"/>
                <a:ea typeface="Calibri" panose="020F0502020204030204" pitchFamily="34" charset="0"/>
                <a:cs typeface="Arial" panose="020B0604020202020204" pitchFamily="34" charset="0"/>
              </a:rPr>
              <a:t>‘n doodgewone man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11"/>
            </a:pPr>
            <a:r>
              <a:rPr lang="en-ZA" sz="2800">
                <a:latin typeface="Calibri" panose="020F0502020204030204" pitchFamily="34" charset="0"/>
                <a:ea typeface="Calibri" panose="020F0502020204030204" pitchFamily="34" charset="0"/>
                <a:cs typeface="Arial" panose="020B0604020202020204" pitchFamily="34" charset="0"/>
              </a:rPr>
              <a:t>ontslape vertoef</a:t>
            </a:r>
            <a:r>
              <a:rPr lang="en-ZA" sz="3200">
                <a:latin typeface="Calibri" panose="020F0502020204030204" pitchFamily="34" charset="0"/>
                <a:ea typeface="Calibri" panose="020F0502020204030204" pitchFamily="34" charset="0"/>
                <a:cs typeface="Arial" panose="020B0604020202020204" pitchFamily="34" charset="0"/>
              </a:rPr>
              <a:t> </a:t>
            </a:r>
            <a:r>
              <a:rPr lang="en-ZA" sz="2800">
                <a:latin typeface="Calibri" panose="020F0502020204030204" pitchFamily="34" charset="0"/>
                <a:ea typeface="Calibri" panose="020F0502020204030204" pitchFamily="34" charset="0"/>
                <a:cs typeface="Arial" panose="020B0604020202020204" pitchFamily="34" charset="0"/>
              </a:rPr>
              <a:t>hy soms in my drome</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11"/>
            </a:pPr>
            <a:r>
              <a:rPr lang="en-ZA" sz="2800">
                <a:latin typeface="Calibri" panose="020F0502020204030204" pitchFamily="34" charset="0"/>
                <a:ea typeface="Calibri" panose="020F0502020204030204" pitchFamily="34" charset="0"/>
                <a:cs typeface="Arial" panose="020B0604020202020204" pitchFamily="34" charset="0"/>
              </a:rPr>
              <a:t>dans rond in stiltes van my boord</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11"/>
            </a:pPr>
            <a:r>
              <a:rPr lang="en-ZA" sz="2800">
                <a:latin typeface="Calibri" panose="020F0502020204030204" pitchFamily="34" charset="0"/>
                <a:ea typeface="Calibri" panose="020F0502020204030204" pitchFamily="34" charset="0"/>
                <a:cs typeface="Arial" panose="020B0604020202020204" pitchFamily="34" charset="0"/>
              </a:rPr>
              <a:t>versteur die wilgertoiings</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11"/>
            </a:pPr>
            <a:r>
              <a:rPr lang="en-ZA" sz="2800">
                <a:latin typeface="Calibri" panose="020F0502020204030204" pitchFamily="34" charset="0"/>
                <a:ea typeface="Calibri" panose="020F0502020204030204" pitchFamily="34" charset="0"/>
                <a:cs typeface="Arial" panose="020B0604020202020204" pitchFamily="34" charset="0"/>
              </a:rPr>
              <a:t>ryg wingerdharte aanmekaar</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11"/>
            </a:pPr>
            <a:r>
              <a:rPr lang="en-ZA" sz="2800">
                <a:latin typeface="Calibri" panose="020F0502020204030204" pitchFamily="34" charset="0"/>
                <a:ea typeface="Calibri" panose="020F0502020204030204" pitchFamily="34" charset="0"/>
                <a:cs typeface="Arial" panose="020B0604020202020204" pitchFamily="34" charset="0"/>
              </a:rPr>
              <a:t>en hang dit elke dag</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11"/>
            </a:pPr>
            <a:r>
              <a:rPr lang="en-ZA" sz="2800">
                <a:latin typeface="Calibri" panose="020F0502020204030204" pitchFamily="34" charset="0"/>
                <a:ea typeface="Calibri" panose="020F0502020204030204" pitchFamily="34" charset="0"/>
                <a:cs typeface="Arial" panose="020B0604020202020204" pitchFamily="34" charset="0"/>
              </a:rPr>
              <a:t>voor my kamervenster oop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172345" y="4354967"/>
            <a:ext cx="2472267" cy="15511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12,13,14: “dans”/ “versteur”/”ryg”: </a:t>
            </a:r>
            <a:r>
              <a:rPr lang="en-ZA" sz="2000" b="1" smtClean="0"/>
              <a:t>Ironie</a:t>
            </a:r>
            <a:r>
              <a:rPr lang="en-ZA" sz="2000" smtClean="0"/>
              <a:t>: Vir die eerste keer lewe haar pa vir haar – in sy dood</a:t>
            </a:r>
            <a:endParaRPr lang="en-US" sz="2000"/>
          </a:p>
        </p:txBody>
      </p:sp>
      <p:sp>
        <p:nvSpPr>
          <p:cNvPr id="5" name="Rectangle 4"/>
          <p:cNvSpPr/>
          <p:nvPr/>
        </p:nvSpPr>
        <p:spPr>
          <a:xfrm>
            <a:off x="9172344" y="2203135"/>
            <a:ext cx="2472267" cy="1786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11: “ontslape vertoef”: </a:t>
            </a:r>
            <a:r>
              <a:rPr lang="en-ZA" sz="2000" b="1"/>
              <a:t>P</a:t>
            </a:r>
            <a:r>
              <a:rPr lang="en-ZA" sz="2000" b="1" smtClean="0"/>
              <a:t>aradoks</a:t>
            </a:r>
            <a:r>
              <a:rPr lang="en-ZA" sz="2000" smtClean="0"/>
              <a:t>– die dooie mens lewe (skynbare teenstrydigheid)</a:t>
            </a:r>
            <a:endParaRPr lang="en-US" sz="2000"/>
          </a:p>
        </p:txBody>
      </p:sp>
      <p:sp>
        <p:nvSpPr>
          <p:cNvPr id="6" name="Rectangle 5"/>
          <p:cNvSpPr/>
          <p:nvPr/>
        </p:nvSpPr>
        <p:spPr>
          <a:xfrm>
            <a:off x="9172344" y="449574"/>
            <a:ext cx="2472267" cy="13930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8: herhaling van reël 1 om die pa se emosionaliteit te beklemtoon</a:t>
            </a:r>
            <a:endParaRPr lang="en-US" sz="2000"/>
          </a:p>
        </p:txBody>
      </p:sp>
      <p:sp>
        <p:nvSpPr>
          <p:cNvPr id="7" name="Rectangle 6"/>
          <p:cNvSpPr/>
          <p:nvPr/>
        </p:nvSpPr>
        <p:spPr>
          <a:xfrm>
            <a:off x="229368" y="2346018"/>
            <a:ext cx="2472267" cy="26251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11-16: Die woorde “drome”, “stiltes”, “wilgertoiings’, “wingerdharte”, “hang op” en “kamer-venster” is ‘n verdere beklemtoning van die pa se emosionaliteit.</a:t>
            </a:r>
            <a:endParaRPr lang="en-US" sz="2000"/>
          </a:p>
        </p:txBody>
      </p:sp>
      <p:sp>
        <p:nvSpPr>
          <p:cNvPr id="8" name="Rectangle 7"/>
          <p:cNvSpPr/>
          <p:nvPr/>
        </p:nvSpPr>
        <p:spPr>
          <a:xfrm>
            <a:off x="295178" y="433196"/>
            <a:ext cx="2052912" cy="13165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9: variasie op “in murg en been” – die kern van jou persoonlikheid</a:t>
            </a:r>
            <a:endParaRPr lang="en-US" sz="2000" b="1"/>
          </a:p>
        </p:txBody>
      </p:sp>
      <p:sp>
        <p:nvSpPr>
          <p:cNvPr id="10" name="Rectangle 9"/>
          <p:cNvSpPr/>
          <p:nvPr/>
        </p:nvSpPr>
        <p:spPr>
          <a:xfrm>
            <a:off x="229368" y="5520558"/>
            <a:ext cx="2472267" cy="5972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13: wilgertoiings: kaal wilgertakke</a:t>
            </a:r>
            <a:endParaRPr lang="en-US" sz="2000" b="1"/>
          </a:p>
        </p:txBody>
      </p:sp>
      <p:sp>
        <p:nvSpPr>
          <p:cNvPr id="11" name="Rectangle 10"/>
          <p:cNvSpPr/>
          <p:nvPr/>
        </p:nvSpPr>
        <p:spPr>
          <a:xfrm>
            <a:off x="2888923" y="5756563"/>
            <a:ext cx="5195203" cy="3612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14: “wingerdharte”: hartvormige wingerdblare</a:t>
            </a:r>
            <a:endParaRPr lang="en-US" sz="2000" b="1"/>
          </a:p>
        </p:txBody>
      </p:sp>
    </p:spTree>
    <p:extLst>
      <p:ext uri="{BB962C8B-B14F-4D97-AF65-F5344CB8AC3E}">
        <p14:creationId xmlns:p14="http://schemas.microsoft.com/office/powerpoint/2010/main" val="310294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497281" y="1483117"/>
            <a:ext cx="7727374" cy="3385414"/>
          </a:xfrm>
          <a:prstGeom prst="rect">
            <a:avLst/>
          </a:prstGeom>
        </p:spPr>
        <p:txBody>
          <a:bodyPr wrap="square">
            <a:spAutoFit/>
          </a:bodyPr>
          <a:lstStyle/>
          <a:p>
            <a:pPr marL="514350" lvl="0" indent="-514350">
              <a:lnSpc>
                <a:spcPct val="107000"/>
              </a:lnSpc>
              <a:spcAft>
                <a:spcPts val="0"/>
              </a:spcAft>
              <a:buFont typeface="+mj-lt"/>
              <a:buAutoNum type="arabicPeriod" startAt="17"/>
            </a:pPr>
            <a:r>
              <a:rPr lang="en-ZA" sz="2800">
                <a:latin typeface="Calibri" panose="020F0502020204030204" pitchFamily="34" charset="0"/>
                <a:ea typeface="Calibri" panose="020F0502020204030204" pitchFamily="34" charset="0"/>
                <a:cs typeface="Arial" panose="020B0604020202020204" pitchFamily="34" charset="0"/>
              </a:rPr>
              <a:t>op die lessenaar drup sy inkpen leeg</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17"/>
            </a:pPr>
            <a:r>
              <a:rPr lang="en-ZA" sz="2800">
                <a:latin typeface="Calibri" panose="020F0502020204030204" pitchFamily="34" charset="0"/>
                <a:ea typeface="Calibri" panose="020F0502020204030204" pitchFamily="34" charset="0"/>
                <a:cs typeface="Arial" panose="020B0604020202020204" pitchFamily="34" charset="0"/>
              </a:rPr>
              <a:t>glip die lig van ‘n lamp oor die laaste brief:</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17"/>
            </a:pPr>
            <a:r>
              <a:rPr lang="en-ZA" sz="2800" i="1">
                <a:latin typeface="Calibri" panose="020F0502020204030204" pitchFamily="34" charset="0"/>
                <a:ea typeface="Calibri" panose="020F0502020204030204" pitchFamily="34" charset="0"/>
                <a:cs typeface="Arial" panose="020B0604020202020204" pitchFamily="34" charset="0"/>
              </a:rPr>
              <a:t>ek was 'n doodgewone man</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17"/>
            </a:pPr>
            <a:r>
              <a:rPr lang="en-ZA" sz="2800" i="1">
                <a:latin typeface="Calibri" panose="020F0502020204030204" pitchFamily="34" charset="0"/>
                <a:ea typeface="Calibri" panose="020F0502020204030204" pitchFamily="34" charset="0"/>
                <a:cs typeface="Arial" panose="020B0604020202020204" pitchFamily="34" charset="0"/>
              </a:rPr>
              <a:t>met borswonings aan lag en van huil</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rabicPeriod" startAt="17"/>
            </a:pPr>
            <a:r>
              <a:rPr lang="en-ZA" sz="2800" i="1">
                <a:latin typeface="Calibri" panose="020F0502020204030204" pitchFamily="34" charset="0"/>
                <a:ea typeface="Calibri" panose="020F0502020204030204" pitchFamily="34" charset="0"/>
                <a:cs typeface="Arial" panose="020B0604020202020204" pitchFamily="34" charset="0"/>
              </a:rPr>
              <a:t>murgsag en in die liefde geskaad</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0"/>
              </a:spcAft>
            </a:pPr>
            <a:r>
              <a:rPr lang="en-ZA" sz="2800" i="1">
                <a:latin typeface="Calibri" panose="020F0502020204030204" pitchFamily="34" charset="0"/>
                <a:ea typeface="Calibri" panose="020F0502020204030204" pitchFamily="34" charset="0"/>
                <a:cs typeface="Arial" panose="020B0604020202020204" pitchFamily="34" charset="0"/>
              </a:rPr>
              <a:t> </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800"/>
              </a:spcAft>
              <a:buFont typeface="+mj-lt"/>
              <a:buAutoNum type="arabicPeriod" startAt="22"/>
            </a:pPr>
            <a:r>
              <a:rPr lang="en-ZA" sz="2800" i="1">
                <a:latin typeface="Calibri" panose="020F0502020204030204" pitchFamily="34" charset="0"/>
                <a:ea typeface="Calibri" panose="020F0502020204030204" pitchFamily="34" charset="0"/>
                <a:cs typeface="Arial" panose="020B0604020202020204" pitchFamily="34" charset="0"/>
              </a:rPr>
              <a:t>en my dood was soos dit ons aarde behaag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477145" y="541868"/>
            <a:ext cx="2472267" cy="38946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17: “drup sy inkpen leeg”: dit dui op selfdood; die pen is nie in die houer teruggeplaas nie. Al wat nog tekens van lewe toon, is die druppende pen – maar dit verwys ook na die die lewe wat die pa verlaat (dalk bloed wat drup).</a:t>
            </a:r>
            <a:endParaRPr lang="en-US" sz="2000"/>
          </a:p>
        </p:txBody>
      </p:sp>
      <p:sp>
        <p:nvSpPr>
          <p:cNvPr id="4" name="Rectangle 3"/>
          <p:cNvSpPr/>
          <p:nvPr/>
        </p:nvSpPr>
        <p:spPr>
          <a:xfrm>
            <a:off x="6360968" y="522310"/>
            <a:ext cx="2472267" cy="8549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18: “laaste brief”: selfdoodbrief</a:t>
            </a:r>
            <a:endParaRPr lang="en-US" sz="2000"/>
          </a:p>
        </p:txBody>
      </p:sp>
      <p:sp>
        <p:nvSpPr>
          <p:cNvPr id="5" name="Rectangle 4"/>
          <p:cNvSpPr/>
          <p:nvPr/>
        </p:nvSpPr>
        <p:spPr>
          <a:xfrm>
            <a:off x="9477145" y="4559947"/>
            <a:ext cx="2472267" cy="18596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20: “borswonings” (emosies): Die eerste keer in sy lewe spel die digter se pa sy gevoelens en emosionaliteit uit.</a:t>
            </a:r>
            <a:endParaRPr lang="en-US" sz="2000"/>
          </a:p>
        </p:txBody>
      </p:sp>
      <p:sp>
        <p:nvSpPr>
          <p:cNvPr id="6" name="Rectangle 5"/>
          <p:cNvSpPr/>
          <p:nvPr/>
        </p:nvSpPr>
        <p:spPr>
          <a:xfrm>
            <a:off x="6767811" y="4860262"/>
            <a:ext cx="2472267" cy="11145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21: “murgsag”: herhaling van “murg en borsbeen” (r. 9)</a:t>
            </a:r>
            <a:endParaRPr lang="en-US" sz="2000"/>
          </a:p>
        </p:txBody>
      </p:sp>
      <p:sp>
        <p:nvSpPr>
          <p:cNvPr id="7" name="Rectangle 6"/>
          <p:cNvSpPr/>
          <p:nvPr/>
        </p:nvSpPr>
        <p:spPr>
          <a:xfrm>
            <a:off x="4058478" y="4868532"/>
            <a:ext cx="2472267" cy="11063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21: “in die liefde geskaad”: Een van die redes vir sy selfdood</a:t>
            </a:r>
            <a:endParaRPr lang="en-US" sz="2000"/>
          </a:p>
        </p:txBody>
      </p:sp>
      <p:sp>
        <p:nvSpPr>
          <p:cNvPr id="8" name="Rectangle 7"/>
          <p:cNvSpPr/>
          <p:nvPr/>
        </p:nvSpPr>
        <p:spPr>
          <a:xfrm>
            <a:off x="231545" y="546393"/>
            <a:ext cx="2028670" cy="58732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22: “soos dit ons aarde behaag”: </a:t>
            </a:r>
            <a:r>
              <a:rPr lang="en-ZA" sz="2000" b="1" smtClean="0"/>
              <a:t>Ironies</a:t>
            </a:r>
            <a:r>
              <a:rPr lang="en-ZA" sz="2000" smtClean="0"/>
              <a:t> – hy keer doelbewus en doelgerig terug na die aarde waarop hy geboer/geleef het.  Die aarde/ grond het hom as ontslapene terugontvang: dit was uiteindelik die plek wat ook vir hom na sy dood ‘n heenkome gebied het.  </a:t>
            </a:r>
            <a:endParaRPr lang="en-US" sz="2000"/>
          </a:p>
        </p:txBody>
      </p:sp>
      <p:sp>
        <p:nvSpPr>
          <p:cNvPr id="9" name="Rectangle 8"/>
          <p:cNvSpPr/>
          <p:nvPr/>
        </p:nvSpPr>
        <p:spPr>
          <a:xfrm>
            <a:off x="2610169" y="522311"/>
            <a:ext cx="3000409" cy="5952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2000" smtClean="0"/>
              <a:t>r. 22: “behaag”: goeddink.</a:t>
            </a:r>
            <a:endParaRPr lang="en-US" sz="2000" b="1"/>
          </a:p>
        </p:txBody>
      </p:sp>
    </p:spTree>
    <p:extLst>
      <p:ext uri="{BB962C8B-B14F-4D97-AF65-F5344CB8AC3E}">
        <p14:creationId xmlns:p14="http://schemas.microsoft.com/office/powerpoint/2010/main" val="336688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126929" y="1222920"/>
            <a:ext cx="7876309" cy="480131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ZA" sz="2400" smtClean="0"/>
              <a:t>Die digter praat met passie oor die lewe en nalatenskap van haar ontslape pa</a:t>
            </a:r>
          </a:p>
          <a:p>
            <a:pPr marL="285750" indent="-285750">
              <a:buFont typeface="Arial" panose="020B0604020202020204" pitchFamily="34" charset="0"/>
              <a:buChar char="•"/>
            </a:pPr>
            <a:r>
              <a:rPr lang="en-ZA" sz="2400" smtClean="0"/>
              <a:t>Toon: respek, bewondering, ook deernis en liefde, verlange en verlies – ‘n gemis na ‘n man van integriteit, wat waardes in haar eie lewe ingebou het</a:t>
            </a:r>
          </a:p>
          <a:p>
            <a:pPr marL="285750" indent="-285750">
              <a:buFont typeface="Arial" panose="020B0604020202020204" pitchFamily="34" charset="0"/>
              <a:buChar char="•"/>
            </a:pPr>
            <a:r>
              <a:rPr lang="en-ZA" sz="2400" smtClean="0"/>
              <a:t>Hy was ‘n “aardse” man, at die natuur geken het, vir wie grond, reën, son en plante deel was van sy bestaan, maar wat ook sensitief was</a:t>
            </a:r>
          </a:p>
          <a:p>
            <a:pPr marL="285750" indent="-285750">
              <a:buFont typeface="Arial" panose="020B0604020202020204" pitchFamily="34" charset="0"/>
              <a:buChar char="•"/>
            </a:pPr>
            <a:r>
              <a:rPr lang="en-ZA" sz="2400" smtClean="0"/>
              <a:t>Dus: ‘n geharde boer, maar ook sag en deernisvol</a:t>
            </a:r>
          </a:p>
          <a:p>
            <a:pPr marL="285750" indent="-285750">
              <a:buFont typeface="Arial" panose="020B0604020202020204" pitchFamily="34" charset="0"/>
              <a:buChar char="•"/>
            </a:pPr>
            <a:r>
              <a:rPr lang="en-ZA" sz="2400" smtClean="0"/>
              <a:t>Vir die eerste keer verstaan die digter haar pa – ironies, na sy dood: dis in haar drome dat sy skielik sy emosionaliteit en menslikheid ervaar en begryp</a:t>
            </a:r>
            <a:endParaRPr lang="en-ZA" smtClean="0"/>
          </a:p>
          <a:p>
            <a:endParaRPr lang="en-US"/>
          </a:p>
        </p:txBody>
      </p:sp>
      <p:sp>
        <p:nvSpPr>
          <p:cNvPr id="4" name="Rectangle 3"/>
          <p:cNvSpPr/>
          <p:nvPr/>
        </p:nvSpPr>
        <p:spPr>
          <a:xfrm>
            <a:off x="4137968" y="299590"/>
            <a:ext cx="33516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smtClean="0">
                <a:ln/>
                <a:solidFill>
                  <a:schemeClr val="accent3"/>
                </a:solidFill>
              </a:rPr>
              <a:t>Bespreking</a:t>
            </a:r>
            <a:endParaRPr lang="en-US" sz="5400" b="1">
              <a:ln/>
              <a:solidFill>
                <a:schemeClr val="accent3"/>
              </a:solidFill>
            </a:endParaRPr>
          </a:p>
        </p:txBody>
      </p:sp>
    </p:spTree>
    <p:extLst>
      <p:ext uri="{BB962C8B-B14F-4D97-AF65-F5344CB8AC3E}">
        <p14:creationId xmlns:p14="http://schemas.microsoft.com/office/powerpoint/2010/main" val="259071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047907" y="1222920"/>
            <a:ext cx="7876309" cy="452431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ZA" sz="2400" smtClean="0"/>
              <a:t>Vlg. die eerste reël het die samelewing die digter se pa as ‘n harde, geharde man gesien</a:t>
            </a:r>
          </a:p>
          <a:p>
            <a:pPr marL="285750" indent="-285750">
              <a:buFont typeface="Arial" panose="020B0604020202020204" pitchFamily="34" charset="0"/>
              <a:buChar char="•"/>
            </a:pPr>
            <a:r>
              <a:rPr lang="en-ZA" sz="2400" smtClean="0"/>
              <a:t>Die digter sê dit was juis die teenoorgestelde – hy was sag, ‘n ware kunstenaar en romantikus, en is deur niemand verstaan nie.</a:t>
            </a:r>
          </a:p>
          <a:p>
            <a:pPr marL="285750" indent="-285750">
              <a:buFont typeface="Arial" panose="020B0604020202020204" pitchFamily="34" charset="0"/>
              <a:buChar char="•"/>
            </a:pPr>
            <a:r>
              <a:rPr lang="en-ZA" sz="2400" smtClean="0"/>
              <a:t>Die slotstrofe is ontstellend: die pa het, weens sy kontrasterende persoonlikheidskenmerke en onbegrip van hom as mens, asook sy eensaamheid – uiteindelik sy lewe deur delfdood beëindig (“drup sy inkpen leeg”, “laaste brief”).</a:t>
            </a:r>
          </a:p>
          <a:p>
            <a:pPr marL="285750" indent="-285750">
              <a:buFont typeface="Arial" panose="020B0604020202020204" pitchFamily="34" charset="0"/>
              <a:buChar char="•"/>
            </a:pPr>
            <a:r>
              <a:rPr lang="en-ZA" sz="2400" smtClean="0"/>
              <a:t>TEMAS: onbegrip tussen mense, gebrek aan belengstelling in ander se emosies, selfdood</a:t>
            </a:r>
            <a:endParaRPr lang="en-US"/>
          </a:p>
        </p:txBody>
      </p:sp>
      <p:sp>
        <p:nvSpPr>
          <p:cNvPr id="4" name="Rectangle 3"/>
          <p:cNvSpPr/>
          <p:nvPr/>
        </p:nvSpPr>
        <p:spPr>
          <a:xfrm>
            <a:off x="2430645" y="299590"/>
            <a:ext cx="676627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smtClean="0">
                <a:ln/>
                <a:solidFill>
                  <a:schemeClr val="accent3"/>
                </a:solidFill>
              </a:rPr>
              <a:t>Bespreking, vervolg …</a:t>
            </a:r>
            <a:endParaRPr lang="en-US" sz="5400" b="1">
              <a:ln/>
              <a:solidFill>
                <a:schemeClr val="accent3"/>
              </a:solidFill>
            </a:endParaRPr>
          </a:p>
        </p:txBody>
      </p:sp>
    </p:spTree>
    <p:extLst>
      <p:ext uri="{BB962C8B-B14F-4D97-AF65-F5344CB8AC3E}">
        <p14:creationId xmlns:p14="http://schemas.microsoft.com/office/powerpoint/2010/main" val="28327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74000"/>
                    </a14:imgEffect>
                    <a14:imgEffect>
                      <a14:brightnessContrast bright="38000" contrast="57000"/>
                    </a14:imgEffect>
                  </a14:imgLayer>
                </a14:imgProps>
              </a:ext>
              <a:ext uri="{28A0092B-C50C-407E-A947-70E740481C1C}">
                <a14:useLocalDpi xmlns:a14="http://schemas.microsoft.com/office/drawing/2010/main" val="0"/>
              </a:ext>
            </a:extLst>
          </a:blip>
          <a:stretch>
            <a:fillRect/>
          </a:stretch>
        </p:blipFill>
        <p:spPr>
          <a:xfrm>
            <a:off x="862445" y="0"/>
            <a:ext cx="10305738" cy="6858000"/>
          </a:xfrm>
          <a:prstGeom prst="rect">
            <a:avLst/>
          </a:prstGeom>
        </p:spPr>
      </p:pic>
      <p:sp>
        <p:nvSpPr>
          <p:cNvPr id="3" name="Rectangle 2"/>
          <p:cNvSpPr/>
          <p:nvPr/>
        </p:nvSpPr>
        <p:spPr>
          <a:xfrm>
            <a:off x="1432265" y="421562"/>
            <a:ext cx="4583049"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cap="none" spc="0" smtClean="0">
                <a:ln/>
                <a:solidFill>
                  <a:schemeClr val="accent3"/>
                </a:solidFill>
                <a:effectLst/>
              </a:rPr>
              <a:t>“want hys …</a:t>
            </a:r>
          </a:p>
          <a:p>
            <a:r>
              <a:rPr lang="en-ZA" sz="2400" b="1" smtClean="0">
                <a:ln/>
                <a:solidFill>
                  <a:schemeClr val="accent3"/>
                </a:solidFill>
              </a:rPr>
              <a:t>…’n indoena tussen grysaards – “</a:t>
            </a:r>
            <a:endParaRPr lang="en-US" sz="2400" b="1" cap="none" spc="0">
              <a:ln/>
              <a:solidFill>
                <a:schemeClr val="accent3"/>
              </a:solidFill>
              <a:effectLst/>
            </a:endParaRPr>
          </a:p>
        </p:txBody>
      </p:sp>
    </p:spTree>
    <p:extLst>
      <p:ext uri="{BB962C8B-B14F-4D97-AF65-F5344CB8AC3E}">
        <p14:creationId xmlns:p14="http://schemas.microsoft.com/office/powerpoint/2010/main" val="3407732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5861852" y="792770"/>
            <a:ext cx="5517574" cy="5170646"/>
          </a:xfrm>
          <a:prstGeom prst="rect">
            <a:avLst/>
          </a:prstGeom>
        </p:spPr>
        <p:txBody>
          <a:bodyPr wrap="square">
            <a:spAutoFit/>
          </a:bodyPr>
          <a:lstStyle/>
          <a:p>
            <a:r>
              <a:rPr lang="en-US" sz="2400" b="1">
                <a:solidFill>
                  <a:srgbClr val="333333"/>
                </a:solidFill>
              </a:rPr>
              <a:t>Marlise Joubert</a:t>
            </a:r>
            <a:r>
              <a:rPr lang="en-US" sz="2400">
                <a:solidFill>
                  <a:srgbClr val="333333"/>
                </a:solidFill>
              </a:rPr>
              <a:t> is gebore in Elim naby Levubu. </a:t>
            </a:r>
            <a:endParaRPr lang="en-US" sz="2400" smtClean="0">
              <a:solidFill>
                <a:srgbClr val="333333"/>
              </a:solidFill>
            </a:endParaRPr>
          </a:p>
          <a:p>
            <a:r>
              <a:rPr lang="en-US" sz="2400" smtClean="0">
                <a:solidFill>
                  <a:srgbClr val="333333"/>
                </a:solidFill>
              </a:rPr>
              <a:t>Sy </a:t>
            </a:r>
            <a:r>
              <a:rPr lang="en-US" sz="2400">
                <a:solidFill>
                  <a:srgbClr val="333333"/>
                </a:solidFill>
              </a:rPr>
              <a:t>voltooi haar skoolloopbaan op Warmbad [Bela Bela] in die Waterberge en verwerf ŉ BA (Bibl.) en honneursgraad in Filosofie aan die Universiteit van Pretoria. </a:t>
            </a:r>
            <a:endParaRPr lang="en-US" sz="2400" smtClean="0">
              <a:solidFill>
                <a:srgbClr val="333333"/>
              </a:solidFill>
            </a:endParaRPr>
          </a:p>
          <a:p>
            <a:endParaRPr lang="en-US" sz="2400" smtClean="0">
              <a:solidFill>
                <a:srgbClr val="333333"/>
              </a:solidFill>
            </a:endParaRPr>
          </a:p>
          <a:p>
            <a:r>
              <a:rPr lang="en-US" sz="2400" smtClean="0">
                <a:solidFill>
                  <a:srgbClr val="333333"/>
                </a:solidFill>
              </a:rPr>
              <a:t>Sy </a:t>
            </a:r>
            <a:r>
              <a:rPr lang="en-US" sz="2400">
                <a:solidFill>
                  <a:srgbClr val="333333"/>
                </a:solidFill>
              </a:rPr>
              <a:t>word bibliotekaresse by verskeie instansies en werk ook as joernalis by tye. </a:t>
            </a:r>
            <a:endParaRPr lang="en-US" sz="2400" smtClean="0">
              <a:solidFill>
                <a:srgbClr val="333333"/>
              </a:solidFill>
            </a:endParaRPr>
          </a:p>
          <a:p>
            <a:endParaRPr lang="en-US" sz="2400" smtClean="0">
              <a:solidFill>
                <a:srgbClr val="333333"/>
              </a:solidFill>
            </a:endParaRPr>
          </a:p>
          <a:p>
            <a:r>
              <a:rPr lang="en-US" sz="2400" smtClean="0">
                <a:solidFill>
                  <a:srgbClr val="333333"/>
                </a:solidFill>
              </a:rPr>
              <a:t>In </a:t>
            </a:r>
            <a:r>
              <a:rPr lang="en-US" sz="2400">
                <a:solidFill>
                  <a:srgbClr val="333333"/>
                </a:solidFill>
              </a:rPr>
              <a:t>1971 debuteer sy met die digbundel </a:t>
            </a:r>
            <a:r>
              <a:rPr lang="en-US" sz="2400" i="1">
                <a:solidFill>
                  <a:srgbClr val="333333"/>
                </a:solidFill>
              </a:rPr>
              <a:t>ŉ Boot in die woestyn</a:t>
            </a:r>
            <a:r>
              <a:rPr lang="en-US" sz="2400">
                <a:solidFill>
                  <a:srgbClr val="333333"/>
                </a:solidFill>
              </a:rPr>
              <a:t>. </a:t>
            </a:r>
            <a:r>
              <a:rPr lang="en-US" sz="2400" smtClean="0">
                <a:solidFill>
                  <a:srgbClr val="333333"/>
                </a:solidFill>
              </a:rPr>
              <a:t>Haar agste digbundel, </a:t>
            </a:r>
            <a:r>
              <a:rPr lang="en-US" sz="2400" i="1" smtClean="0">
                <a:solidFill>
                  <a:srgbClr val="333333"/>
                </a:solidFill>
              </a:rPr>
              <a:t>bladspieël,</a:t>
            </a:r>
            <a:r>
              <a:rPr lang="en-US" sz="2400">
                <a:solidFill>
                  <a:srgbClr val="333333"/>
                </a:solidFill>
              </a:rPr>
              <a:t> </a:t>
            </a:r>
            <a:r>
              <a:rPr lang="en-US" sz="2400" smtClean="0">
                <a:solidFill>
                  <a:srgbClr val="333333"/>
                </a:solidFill>
              </a:rPr>
              <a:t>verskyn in 2015.</a:t>
            </a:r>
          </a:p>
          <a:p>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278"/>
          <a:stretch/>
        </p:blipFill>
        <p:spPr>
          <a:xfrm>
            <a:off x="576809" y="792770"/>
            <a:ext cx="5048136" cy="5007939"/>
          </a:xfrm>
          <a:prstGeom prst="rect">
            <a:avLst/>
          </a:prstGeom>
        </p:spPr>
      </p:pic>
      <p:sp>
        <p:nvSpPr>
          <p:cNvPr id="6" name="Rectangle 5"/>
          <p:cNvSpPr/>
          <p:nvPr/>
        </p:nvSpPr>
        <p:spPr>
          <a:xfrm>
            <a:off x="813716" y="5700144"/>
            <a:ext cx="4330033" cy="646331"/>
          </a:xfrm>
          <a:prstGeom prst="rect">
            <a:avLst/>
          </a:prstGeom>
          <a:noFill/>
        </p:spPr>
        <p:txBody>
          <a:bodyPr wrap="none" lIns="91440" tIns="45720" rIns="91440" bIns="45720">
            <a:spAutoFit/>
          </a:bodyPr>
          <a:lstStyle/>
          <a:p>
            <a:pPr algn="ctr"/>
            <a:r>
              <a:rPr lang="en-US" sz="3600" b="0" cap="none" spc="0" smtClean="0">
                <a:ln w="0"/>
                <a:solidFill>
                  <a:schemeClr val="tx1"/>
                </a:solidFill>
                <a:effectLst>
                  <a:outerShdw blurRad="38100" dist="19050" dir="2700000" algn="tl" rotWithShape="0">
                    <a:schemeClr val="dk1">
                      <a:alpha val="40000"/>
                    </a:schemeClr>
                  </a:outerShdw>
                </a:effectLst>
              </a:rPr>
              <a:t>Inligting oor die digter</a:t>
            </a:r>
            <a:endParaRPr lang="en-US" sz="36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4537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3144918" y="1307836"/>
            <a:ext cx="4741782" cy="4893647"/>
          </a:xfrm>
          <a:prstGeom prst="rect">
            <a:avLst/>
          </a:prstGeom>
        </p:spPr>
        <p:txBody>
          <a:bodyPr wrap="square">
            <a:spAutoFit/>
          </a:bodyPr>
          <a:lstStyle/>
          <a:p>
            <a:r>
              <a:rPr lang="en-US" sz="2400">
                <a:solidFill>
                  <a:srgbClr val="333333"/>
                </a:solidFill>
              </a:rPr>
              <a:t>Sy het drie romans gepubliseer te wete </a:t>
            </a:r>
            <a:r>
              <a:rPr lang="en-US" sz="2400" i="1">
                <a:solidFill>
                  <a:srgbClr val="333333"/>
                </a:solidFill>
              </a:rPr>
              <a:t>Klipkus</a:t>
            </a:r>
            <a:r>
              <a:rPr lang="en-US" sz="2400">
                <a:solidFill>
                  <a:srgbClr val="333333"/>
                </a:solidFill>
              </a:rPr>
              <a:t>, </a:t>
            </a:r>
            <a:r>
              <a:rPr lang="en-US" sz="2400" i="1">
                <a:solidFill>
                  <a:srgbClr val="333333"/>
                </a:solidFill>
              </a:rPr>
              <a:t>Oranje</a:t>
            </a:r>
            <a:r>
              <a:rPr lang="en-US" sz="2400">
                <a:solidFill>
                  <a:srgbClr val="333333"/>
                </a:solidFill>
              </a:rPr>
              <a:t> </a:t>
            </a:r>
            <a:r>
              <a:rPr lang="en-US" sz="2400" i="1">
                <a:solidFill>
                  <a:srgbClr val="333333"/>
                </a:solidFill>
              </a:rPr>
              <a:t>Meraai</a:t>
            </a:r>
            <a:r>
              <a:rPr lang="en-US" sz="2400">
                <a:solidFill>
                  <a:srgbClr val="333333"/>
                </a:solidFill>
              </a:rPr>
              <a:t> en </a:t>
            </a:r>
            <a:r>
              <a:rPr lang="en-US" sz="2400" i="1">
                <a:solidFill>
                  <a:srgbClr val="333333"/>
                </a:solidFill>
              </a:rPr>
              <a:t>Ateljee van Glas</a:t>
            </a:r>
            <a:r>
              <a:rPr lang="en-US" sz="2400">
                <a:solidFill>
                  <a:srgbClr val="333333"/>
                </a:solidFill>
              </a:rPr>
              <a:t>. Sy skryf ook verskeie radiodramas.  Nadat sy 16 jaar lank vir die Departement Beeldende Kunste by Universteit van Stellenbosch gewerk het, word sy ’n algemene assistent vir vyf jaar lank by Protea Boekwinkel op Stellenbosch. Sy is getroud met die digter </a:t>
            </a:r>
            <a:r>
              <a:rPr lang="en-US" sz="2400">
                <a:solidFill>
                  <a:srgbClr val="743399"/>
                </a:solidFill>
                <a:hlinkClick r:id="rId3" tooltip="Lees biografie &amp; gedigte hier van Louis Esterhuizen"/>
              </a:rPr>
              <a:t>Louis Esterhuizen </a:t>
            </a:r>
            <a:r>
              <a:rPr lang="en-US" sz="2400">
                <a:solidFill>
                  <a:srgbClr val="333333"/>
                </a:solidFill>
              </a:rPr>
              <a:t>en hulle woon op </a:t>
            </a:r>
            <a:r>
              <a:rPr lang="en-US" sz="2400" smtClean="0">
                <a:solidFill>
                  <a:srgbClr val="333333"/>
                </a:solidFill>
              </a:rPr>
              <a:t>Stellenbosch. </a:t>
            </a:r>
            <a:r>
              <a:rPr lang="en-US" sz="2400">
                <a:solidFill>
                  <a:srgbClr val="333333"/>
                </a:solidFill>
              </a:rPr>
              <a:t>Sy skryf en skilder voltyds.</a:t>
            </a:r>
            <a:endParaRPr lang="en-US" sz="240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505" y="0"/>
            <a:ext cx="2397453" cy="301599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9540" y="3624748"/>
            <a:ext cx="3872143" cy="2576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505" y="3178867"/>
            <a:ext cx="2409327" cy="3671815"/>
          </a:xfrm>
          <a:prstGeom prst="rect">
            <a:avLst/>
          </a:prstGeom>
        </p:spPr>
      </p:pic>
      <p:sp>
        <p:nvSpPr>
          <p:cNvPr id="7" name="Rectangle 6"/>
          <p:cNvSpPr/>
          <p:nvPr/>
        </p:nvSpPr>
        <p:spPr>
          <a:xfrm>
            <a:off x="3144918" y="588769"/>
            <a:ext cx="6670417" cy="646331"/>
          </a:xfrm>
          <a:prstGeom prst="rect">
            <a:avLst/>
          </a:prstGeom>
          <a:noFill/>
        </p:spPr>
        <p:txBody>
          <a:bodyPr wrap="none" lIns="91440" tIns="45720" rIns="91440" bIns="45720">
            <a:spAutoFit/>
          </a:bodyPr>
          <a:lstStyle/>
          <a:p>
            <a:pPr algn="ctr"/>
            <a:r>
              <a:rPr lang="en-US" sz="3600" b="0" cap="none" spc="0" smtClean="0">
                <a:ln w="0"/>
                <a:solidFill>
                  <a:schemeClr val="tx1"/>
                </a:solidFill>
                <a:effectLst>
                  <a:outerShdw blurRad="38100" dist="19050" dir="2700000" algn="tl" rotWithShape="0">
                    <a:schemeClr val="dk1">
                      <a:alpha val="40000"/>
                    </a:schemeClr>
                  </a:outerShdw>
                </a:effectLst>
              </a:rPr>
              <a:t>Inligting oor die digter (vervolg …)</a:t>
            </a:r>
            <a:endParaRPr lang="en-US" sz="36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9119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63000" contrast="-61000"/>
                    </a14:imgEffect>
                  </a14:imgLayer>
                </a14:imgProps>
              </a:ext>
            </a:extLst>
          </a:blip>
          <a:stretch>
            <a:fillRect/>
          </a:stretch>
        </p:blipFill>
        <p:spPr>
          <a:xfrm>
            <a:off x="821393" y="15508"/>
            <a:ext cx="10287662" cy="6842492"/>
          </a:xfrm>
          <a:prstGeom prst="rect">
            <a:avLst/>
          </a:prstGeom>
        </p:spPr>
      </p:pic>
      <p:sp>
        <p:nvSpPr>
          <p:cNvPr id="3" name="Title 2"/>
          <p:cNvSpPr>
            <a:spLocks noGrp="1"/>
          </p:cNvSpPr>
          <p:nvPr>
            <p:ph type="title"/>
          </p:nvPr>
        </p:nvSpPr>
        <p:spPr/>
        <p:txBody>
          <a:bodyPr/>
          <a:lstStyle/>
          <a:p>
            <a:r>
              <a:rPr lang="en-ZA" smtClean="0"/>
              <a:t>Pre-lees</a:t>
            </a:r>
            <a:endParaRPr lang="en-US"/>
          </a:p>
        </p:txBody>
      </p:sp>
      <p:sp>
        <p:nvSpPr>
          <p:cNvPr id="4" name="Content Placeholder 3"/>
          <p:cNvSpPr>
            <a:spLocks noGrp="1"/>
          </p:cNvSpPr>
          <p:nvPr>
            <p:ph idx="1"/>
          </p:nvPr>
        </p:nvSpPr>
        <p:spPr>
          <a:xfrm>
            <a:off x="2254956" y="2534354"/>
            <a:ext cx="7994072" cy="3318936"/>
          </a:xfrm>
        </p:spPr>
        <p:txBody>
          <a:bodyPr>
            <a:normAutofit/>
          </a:bodyPr>
          <a:lstStyle/>
          <a:p>
            <a:pPr>
              <a:buFont typeface="Wingdings" panose="05000000000000000000" pitchFamily="2" charset="2"/>
              <a:buChar char="§"/>
            </a:pPr>
            <a:r>
              <a:rPr lang="en-ZA" sz="3600" smtClean="0"/>
              <a:t>Skryf ‘n paragraaf oor jou pa</a:t>
            </a:r>
          </a:p>
          <a:p>
            <a:pPr>
              <a:buFont typeface="Wingdings" panose="05000000000000000000" pitchFamily="2" charset="2"/>
              <a:buChar char="§"/>
            </a:pPr>
            <a:r>
              <a:rPr lang="en-ZA" sz="3600" smtClean="0"/>
              <a:t>Noem van sy kenmerkende eienskappe</a:t>
            </a:r>
            <a:endParaRPr lang="en-US" sz="3600"/>
          </a:p>
        </p:txBody>
      </p:sp>
    </p:spTree>
    <p:extLst>
      <p:ext uri="{BB962C8B-B14F-4D97-AF65-F5344CB8AC3E}">
        <p14:creationId xmlns:p14="http://schemas.microsoft.com/office/powerpoint/2010/main" val="166470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19821" y="2134466"/>
            <a:ext cx="6648450" cy="4210050"/>
          </a:xfrm>
          <a:prstGeom prst="rect">
            <a:avLst/>
          </a:prstGeom>
        </p:spPr>
      </p:pic>
      <p:sp>
        <p:nvSpPr>
          <p:cNvPr id="4" name="TextBox 3"/>
          <p:cNvSpPr txBox="1"/>
          <p:nvPr/>
        </p:nvSpPr>
        <p:spPr>
          <a:xfrm>
            <a:off x="1766455" y="758536"/>
            <a:ext cx="8977745" cy="1077218"/>
          </a:xfrm>
          <a:prstGeom prst="rect">
            <a:avLst/>
          </a:prstGeom>
          <a:noFill/>
        </p:spPr>
        <p:txBody>
          <a:bodyPr wrap="square" rtlCol="0">
            <a:spAutoFit/>
          </a:bodyPr>
          <a:lstStyle/>
          <a:p>
            <a:r>
              <a:rPr lang="en-ZA" sz="3200" smtClean="0"/>
              <a:t>Lees nou die gedig “’n brief van hulle vakansie” </a:t>
            </a:r>
          </a:p>
          <a:p>
            <a:r>
              <a:rPr lang="en-ZA" sz="3200" smtClean="0"/>
              <a:t>wat Breyten Breytenbach aan sy pa opdra.</a:t>
            </a:r>
            <a:endParaRPr lang="en-US" sz="3200"/>
          </a:p>
        </p:txBody>
      </p:sp>
    </p:spTree>
    <p:extLst>
      <p:ext uri="{BB962C8B-B14F-4D97-AF65-F5344CB8AC3E}">
        <p14:creationId xmlns:p14="http://schemas.microsoft.com/office/powerpoint/2010/main" val="172494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02972" y="298253"/>
            <a:ext cx="6172743" cy="6248020"/>
          </a:xfrm>
          <a:prstGeom prst="rect">
            <a:avLst/>
          </a:prstGeom>
          <a:ln>
            <a:solidFill>
              <a:schemeClr val="tx1"/>
            </a:solidFill>
          </a:ln>
        </p:spPr>
      </p:pic>
      <p:cxnSp>
        <p:nvCxnSpPr>
          <p:cNvPr id="4" name="Straight Connector 3"/>
          <p:cNvCxnSpPr/>
          <p:nvPr/>
        </p:nvCxnSpPr>
        <p:spPr>
          <a:xfrm>
            <a:off x="5351318" y="2109355"/>
            <a:ext cx="519546" cy="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a:off x="3470564" y="1049482"/>
            <a:ext cx="758536"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V="1">
            <a:off x="6220690" y="5309754"/>
            <a:ext cx="356755" cy="6928"/>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421987" y="4947350"/>
            <a:ext cx="400866" cy="369332"/>
          </a:xfrm>
          <a:prstGeom prst="rect">
            <a:avLst/>
          </a:prstGeom>
          <a:solidFill>
            <a:schemeClr val="bg1">
              <a:lumMod val="95000"/>
            </a:schemeClr>
          </a:solidFill>
        </p:spPr>
        <p:txBody>
          <a:bodyPr wrap="square" rtlCol="0">
            <a:spAutoFit/>
          </a:bodyPr>
          <a:lstStyle/>
          <a:p>
            <a:r>
              <a:rPr lang="en-ZA" smtClean="0"/>
              <a:t>sy</a:t>
            </a:r>
            <a:endParaRPr lang="en-US"/>
          </a:p>
        </p:txBody>
      </p:sp>
    </p:spTree>
    <p:extLst>
      <p:ext uri="{BB962C8B-B14F-4D97-AF65-F5344CB8AC3E}">
        <p14:creationId xmlns:p14="http://schemas.microsoft.com/office/powerpoint/2010/main" val="120064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32810" y="896655"/>
            <a:ext cx="6583073" cy="5086343"/>
          </a:xfrm>
          <a:prstGeom prst="rect">
            <a:avLst/>
          </a:prstGeom>
          <a:ln>
            <a:solidFill>
              <a:schemeClr val="tx1"/>
            </a:solidFill>
          </a:ln>
        </p:spPr>
      </p:pic>
      <p:cxnSp>
        <p:nvCxnSpPr>
          <p:cNvPr id="5" name="Straight Connector 4"/>
          <p:cNvCxnSpPr/>
          <p:nvPr/>
        </p:nvCxnSpPr>
        <p:spPr>
          <a:xfrm>
            <a:off x="3418609" y="1267691"/>
            <a:ext cx="26289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V="1">
            <a:off x="2899063" y="1610591"/>
            <a:ext cx="4842164" cy="1039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452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1573" y="1559876"/>
            <a:ext cx="5764357" cy="3914401"/>
          </a:xfrm>
          <a:prstGeom prst="rect">
            <a:avLst/>
          </a:prstGeom>
          <a:ln>
            <a:solidFill>
              <a:schemeClr val="tx1"/>
            </a:solidFill>
          </a:ln>
        </p:spPr>
      </p:pic>
      <p:cxnSp>
        <p:nvCxnSpPr>
          <p:cNvPr id="3" name="Straight Connector 2"/>
          <p:cNvCxnSpPr/>
          <p:nvPr/>
        </p:nvCxnSpPr>
        <p:spPr>
          <a:xfrm>
            <a:off x="3969327" y="2701636"/>
            <a:ext cx="519546" cy="0"/>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flipV="1">
            <a:off x="3356264" y="4883727"/>
            <a:ext cx="2919846" cy="10390"/>
          </a:xfrm>
          <a:prstGeom prst="line">
            <a:avLst/>
          </a:prstGeom>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5808518" y="5715000"/>
            <a:ext cx="3187412" cy="369332"/>
          </a:xfrm>
          <a:prstGeom prst="rect">
            <a:avLst/>
          </a:prstGeom>
          <a:noFill/>
        </p:spPr>
        <p:txBody>
          <a:bodyPr wrap="square" rtlCol="0">
            <a:spAutoFit/>
          </a:bodyPr>
          <a:lstStyle/>
          <a:p>
            <a:r>
              <a:rPr lang="en-ZA" smtClean="0"/>
              <a:t>Bron: www.maroelamedia.co.za</a:t>
            </a:r>
            <a:endParaRPr lang="en-US"/>
          </a:p>
        </p:txBody>
      </p:sp>
    </p:spTree>
    <p:extLst>
      <p:ext uri="{BB962C8B-B14F-4D97-AF65-F5344CB8AC3E}">
        <p14:creationId xmlns:p14="http://schemas.microsoft.com/office/powerpoint/2010/main" val="175246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1896456" y="936645"/>
            <a:ext cx="7372236" cy="4832092"/>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US" sz="4400" smtClean="0">
                <a:ln w="0"/>
                <a:effectLst>
                  <a:outerShdw blurRad="38100" dist="19050" dir="2700000" algn="tl" rotWithShape="0">
                    <a:schemeClr val="dk1">
                      <a:alpha val="40000"/>
                    </a:schemeClr>
                  </a:outerShdw>
                </a:effectLst>
              </a:rPr>
              <a:t>Wat kan jy uit die </a:t>
            </a:r>
            <a:r>
              <a:rPr lang="en-ZA" sz="4400" smtClean="0">
                <a:ln w="0"/>
                <a:effectLst>
                  <a:outerShdw blurRad="38100" dist="19050" dir="2700000" algn="tl" rotWithShape="0">
                    <a:schemeClr val="dk1">
                      <a:alpha val="40000"/>
                    </a:schemeClr>
                  </a:outerShdw>
                </a:effectLst>
              </a:rPr>
              <a:t>gedig aflei van Breyten se verhouding met sy pa?</a:t>
            </a:r>
          </a:p>
          <a:p>
            <a:endParaRPr lang="en-ZA" sz="4400" smtClean="0">
              <a:ln w="0"/>
              <a:effectLst>
                <a:outerShdw blurRad="38100" dist="19050" dir="2700000" algn="tl" rotWithShape="0">
                  <a:schemeClr val="dk1">
                    <a:alpha val="40000"/>
                  </a:schemeClr>
                </a:outerShdw>
              </a:effectLst>
            </a:endParaRPr>
          </a:p>
          <a:p>
            <a:pPr marL="571500" indent="-571500">
              <a:buFont typeface="Arial" panose="020B0604020202020204" pitchFamily="34" charset="0"/>
              <a:buChar char="•"/>
            </a:pPr>
            <a:r>
              <a:rPr lang="en-ZA" sz="4400" smtClean="0">
                <a:ln w="0"/>
                <a:effectLst>
                  <a:outerShdw blurRad="38100" dist="19050" dir="2700000" algn="tl" rotWithShape="0">
                    <a:schemeClr val="dk1">
                      <a:alpha val="40000"/>
                    </a:schemeClr>
                  </a:outerShdw>
                </a:effectLst>
              </a:rPr>
              <a:t>Hoe verskil sy gedig van die gedig van Marlise Joubert?</a:t>
            </a:r>
          </a:p>
          <a:p>
            <a:pPr marL="571500" indent="-571500">
              <a:buFont typeface="Arial" panose="020B0604020202020204" pitchFamily="34" charset="0"/>
              <a:buChar char="•"/>
            </a:pPr>
            <a:r>
              <a:rPr lang="en-ZA" sz="4400" smtClean="0">
                <a:ln w="0"/>
                <a:effectLst>
                  <a:outerShdw blurRad="38100" dist="19050" dir="2700000" algn="tl" rotWithShape="0">
                    <a:schemeClr val="dk1">
                      <a:alpha val="40000"/>
                    </a:schemeClr>
                  </a:outerShdw>
                </a:effectLst>
              </a:rPr>
              <a:t>Wat is ‘n “man van staal”?</a:t>
            </a:r>
            <a:endParaRPr lang="en-US" sz="4400">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028" y="936645"/>
            <a:ext cx="2514600" cy="18192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3775" y="3221181"/>
            <a:ext cx="2348853" cy="2919845"/>
          </a:xfrm>
          <a:prstGeom prst="rect">
            <a:avLst/>
          </a:prstGeom>
        </p:spPr>
      </p:pic>
    </p:spTree>
    <p:extLst>
      <p:ext uri="{BB962C8B-B14F-4D97-AF65-F5344CB8AC3E}">
        <p14:creationId xmlns:p14="http://schemas.microsoft.com/office/powerpoint/2010/main" val="153947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235</TotalTime>
  <Words>927</Words>
  <Application>Microsoft Office PowerPoint</Application>
  <PresentationFormat>Widescreen</PresentationFormat>
  <Paragraphs>98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Times New Roman</vt:lpstr>
      <vt:lpstr>Tw Cen MT</vt:lpstr>
      <vt:lpstr>Tw Cen MT Condensed</vt:lpstr>
      <vt:lpstr>Wingdings</vt:lpstr>
      <vt:lpstr>Wingdings 3</vt:lpstr>
      <vt:lpstr>Integral</vt:lpstr>
      <vt:lpstr>pa</vt:lpstr>
      <vt:lpstr>PowerPoint Presentation</vt:lpstr>
      <vt:lpstr>PowerPoint Presentation</vt:lpstr>
      <vt:lpstr>Pre-lees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c:title>
  <dc:creator>Hubert Krynauw</dc:creator>
  <cp:lastModifiedBy>Hubert Krynauw</cp:lastModifiedBy>
  <cp:revision>31</cp:revision>
  <dcterms:created xsi:type="dcterms:W3CDTF">2016-03-10T12:23:51Z</dcterms:created>
  <dcterms:modified xsi:type="dcterms:W3CDTF">2016-03-11T09:50:10Z</dcterms:modified>
</cp:coreProperties>
</file>